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cummingsstudyguides.net/xLitTerms.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cummingsstudyguides.net/xmeter.html" TargetMode="External"/><Relationship Id="rId2" Type="http://schemas.openxmlformats.org/officeDocument/2006/relationships/hyperlink" Target="http://www.cummingsstudyguides.net/xLitTerms.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cummingsstudyguides.net/xLitTerms.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cummingsstudyguides.net/xLitTerms.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cummingsstudyguides.net/xLitTerms.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6</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br>
              <a:rPr lang="en-US" sz="4000" dirty="0" smtClean="0"/>
            </a:br>
            <a:endParaRPr lang="en-US" sz="4000" dirty="0"/>
          </a:p>
        </p:txBody>
      </p:sp>
      <p:sp>
        <p:nvSpPr>
          <p:cNvPr id="3" name="عنصر نائب للمحتوى 2"/>
          <p:cNvSpPr>
            <a:spLocks noGrp="1"/>
          </p:cNvSpPr>
          <p:nvPr>
            <p:ph idx="1"/>
          </p:nvPr>
        </p:nvSpPr>
        <p:spPr/>
        <p:txBody>
          <a:bodyPr/>
          <a:lstStyle/>
          <a:p>
            <a:pPr algn="l"/>
            <a:r>
              <a:rPr lang="en-GB" sz="3600" dirty="0" smtClean="0"/>
              <a:t>She walks in beauty, like the night</a:t>
            </a:r>
            <a:br>
              <a:rPr lang="en-GB" sz="3600" dirty="0" smtClean="0"/>
            </a:br>
            <a:r>
              <a:rPr lang="en-GB" sz="3600" dirty="0" smtClean="0"/>
              <a:t>Of cloudless climes and starry skies;</a:t>
            </a:r>
            <a:br>
              <a:rPr lang="en-GB" sz="3600" dirty="0" smtClean="0"/>
            </a:br>
            <a:r>
              <a:rPr lang="en-GB" sz="3600" dirty="0" smtClean="0"/>
              <a:t>And all that's best of dark and bright</a:t>
            </a:r>
            <a:br>
              <a:rPr lang="en-GB" sz="3600" dirty="0" smtClean="0"/>
            </a:br>
            <a:r>
              <a:rPr lang="en-GB" sz="3600" dirty="0" smtClean="0"/>
              <a:t>Meet in her aspect and her eyes:</a:t>
            </a:r>
            <a:br>
              <a:rPr lang="en-GB" sz="3600" dirty="0" smtClean="0"/>
            </a:br>
            <a:r>
              <a:rPr lang="en-GB" sz="3600" dirty="0" smtClean="0"/>
              <a:t>Thus mellowed to that tender light</a:t>
            </a:r>
            <a:br>
              <a:rPr lang="en-GB" sz="3600" dirty="0" smtClean="0"/>
            </a:br>
            <a:r>
              <a:rPr lang="en-GB" sz="3600" dirty="0" smtClean="0"/>
              <a:t>Which heaven to gaudy day denies.</a:t>
            </a:r>
            <a:endParaRPr lang="en-US" sz="3600"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br>
              <a:rPr lang="en-US" sz="4000" dirty="0" smtClean="0"/>
            </a:br>
            <a:endParaRPr lang="en-US" sz="4000" dirty="0"/>
          </a:p>
        </p:txBody>
      </p:sp>
      <p:sp>
        <p:nvSpPr>
          <p:cNvPr id="3" name="عنصر نائب للمحتوى 2"/>
          <p:cNvSpPr>
            <a:spLocks noGrp="1"/>
          </p:cNvSpPr>
          <p:nvPr>
            <p:ph idx="1"/>
          </p:nvPr>
        </p:nvSpPr>
        <p:spPr/>
        <p:txBody>
          <a:bodyPr/>
          <a:lstStyle/>
          <a:p>
            <a:pPr algn="l"/>
            <a:r>
              <a:rPr lang="en-GB" sz="3600" dirty="0" smtClean="0"/>
              <a:t>One shade the more, one ray the less,</a:t>
            </a:r>
            <a:br>
              <a:rPr lang="en-GB" sz="3600" dirty="0" smtClean="0"/>
            </a:br>
            <a:r>
              <a:rPr lang="en-GB" sz="3600" dirty="0" smtClean="0"/>
              <a:t>Had half impaired the nameless grace</a:t>
            </a:r>
            <a:br>
              <a:rPr lang="en-GB" sz="3600" dirty="0" smtClean="0"/>
            </a:br>
            <a:r>
              <a:rPr lang="en-GB" sz="3600" dirty="0" smtClean="0"/>
              <a:t>Which waves in every raven tress,</a:t>
            </a:r>
            <a:br>
              <a:rPr lang="en-GB" sz="3600" dirty="0" smtClean="0"/>
            </a:br>
            <a:r>
              <a:rPr lang="en-GB" sz="3600" dirty="0" smtClean="0"/>
              <a:t>Or softly lightens o'er her face;</a:t>
            </a:r>
            <a:br>
              <a:rPr lang="en-GB" sz="3600" dirty="0" smtClean="0"/>
            </a:br>
            <a:r>
              <a:rPr lang="en-GB" sz="3600" dirty="0" smtClean="0"/>
              <a:t>Where thoughts serenely sweet express</a:t>
            </a:r>
            <a:br>
              <a:rPr lang="en-GB" sz="3600" dirty="0" smtClean="0"/>
            </a:br>
            <a:r>
              <a:rPr lang="en-GB" sz="3600" dirty="0" smtClean="0"/>
              <a:t>How pure, how dear their dwelling place.</a:t>
            </a:r>
            <a:endParaRPr lang="en-US" sz="36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GB" sz="3600" dirty="0" smtClean="0"/>
              <a:t>And on that cheek, and o'er that brow,</a:t>
            </a:r>
            <a:br>
              <a:rPr lang="en-GB" sz="3600" dirty="0" smtClean="0"/>
            </a:br>
            <a:r>
              <a:rPr lang="en-GB" sz="3600" dirty="0" smtClean="0"/>
              <a:t>So soft, so calm, yet eloquent,</a:t>
            </a:r>
            <a:br>
              <a:rPr lang="en-GB" sz="3600" dirty="0" smtClean="0"/>
            </a:br>
            <a:r>
              <a:rPr lang="en-GB" sz="3600" dirty="0" smtClean="0"/>
              <a:t>The smiles that win, the tints that glow,</a:t>
            </a:r>
            <a:br>
              <a:rPr lang="en-GB" sz="3600" dirty="0" smtClean="0"/>
            </a:br>
            <a:r>
              <a:rPr lang="en-GB" sz="3600" dirty="0" smtClean="0"/>
              <a:t>But tell of days in goodness spent,</a:t>
            </a:r>
            <a:br>
              <a:rPr lang="en-GB" sz="3600" dirty="0" smtClean="0"/>
            </a:br>
            <a:r>
              <a:rPr lang="en-GB" sz="3600" dirty="0" smtClean="0"/>
              <a:t>A mind at peace with all below,</a:t>
            </a:r>
            <a:br>
              <a:rPr lang="en-GB" sz="3600" dirty="0" smtClean="0"/>
            </a:br>
            <a:r>
              <a:rPr lang="en-GB" sz="3600" dirty="0" smtClean="0"/>
              <a:t>A heart whose love is innocent!</a:t>
            </a:r>
            <a:endParaRPr lang="en-US" sz="3600" dirty="0" smtClean="0"/>
          </a:p>
          <a:p>
            <a:pPr algn="l"/>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r>
              <a:rPr lang="en-GB" dirty="0" smtClean="0"/>
              <a:t> </a:t>
            </a:r>
            <a:endParaRPr lang="en-US" dirty="0" smtClean="0"/>
          </a:p>
          <a:p>
            <a:pPr algn="l"/>
            <a:r>
              <a:rPr lang="en-US" sz="3600" dirty="0" smtClean="0"/>
              <a:t> </a:t>
            </a:r>
            <a:r>
              <a:rPr lang="en-US" sz="3600" b="1" dirty="0" smtClean="0"/>
              <a:t>Type of Work and Year Written</a:t>
            </a:r>
            <a:r>
              <a:rPr lang="en-US" sz="3600" dirty="0" smtClean="0"/>
              <a:t> </a:t>
            </a:r>
          </a:p>
          <a:p>
            <a:pPr algn="l"/>
            <a:r>
              <a:rPr lang="en-US" sz="3600" dirty="0" smtClean="0"/>
              <a:t> “She Walks in Beauty” is a </a:t>
            </a:r>
            <a:r>
              <a:rPr lang="en-US" sz="3600" u="sng" dirty="0" smtClean="0">
                <a:hlinkClick r:id="rId2"/>
              </a:rPr>
              <a:t>lyric</a:t>
            </a:r>
            <a:r>
              <a:rPr lang="en-US" sz="3600" dirty="0" smtClean="0"/>
              <a:t> poem centering on the extraordinary beauty of a young lady. George Gordon Byron (commonly known as Lord Byron) wrote the poem in 1814 and published it in a collection, </a:t>
            </a:r>
            <a:r>
              <a:rPr lang="en-US" sz="3600" i="1" dirty="0" smtClean="0"/>
              <a:t>Hebrew Melodies</a:t>
            </a:r>
            <a:r>
              <a:rPr lang="en-US" sz="3600" dirty="0" smtClean="0"/>
              <a:t>, in 1815.  </a:t>
            </a:r>
          </a:p>
          <a:p>
            <a:pPr algn="l"/>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US" sz="3600" b="1" dirty="0" smtClean="0"/>
              <a:t>Theme</a:t>
            </a:r>
            <a:r>
              <a:rPr lang="en-US" sz="3600" dirty="0" smtClean="0"/>
              <a:t> </a:t>
            </a:r>
          </a:p>
          <a:p>
            <a:pPr algn="l"/>
            <a:r>
              <a:rPr lang="en-US" sz="3600" dirty="0" smtClean="0"/>
              <a:t>The theme of the poem is the woman's exceptional beauty, internal as well as external. The first stanza praises her physical beauty. The second and third stanzas praise both her physical and spiritual, or intellectual, beauty.  </a:t>
            </a:r>
          </a:p>
          <a:p>
            <a:pPr algn="l"/>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US" b="1" dirty="0" smtClean="0"/>
              <a:t>Commentary- of Lord Byron's-'She Walks in Beauty'</a:t>
            </a:r>
          </a:p>
          <a:p>
            <a:pPr algn="l"/>
            <a:r>
              <a:rPr lang="en-US" dirty="0" smtClean="0"/>
              <a:t>The poet is describing a woman. He says: her beauty is like the beauty of a clear, starlit night. It is a beauty that combines the most attractive elements of darkness and brightness. It is a gentle, soft beauty like the beauty of night which is more tender than that of the day.</a:t>
            </a:r>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US" sz="4000" dirty="0" smtClean="0"/>
              <a:t>It is a perfect beauty in which the darkness of her hair sets of the fairness of her face; a face which shows only the most serene, pure thoughts. A face which smiles and expresses the innocence of the heart and mind.</a:t>
            </a:r>
          </a:p>
          <a:p>
            <a:pPr algn="l"/>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US" dirty="0" smtClean="0"/>
              <a:t>It is a matchless poem in which beauty takes on new dimensions. Physical beauty is not everything . more important still is the beauty of the soul., mind and manners. This is perfection itself. A strange balance is struck between night and day, darkness and brightness, shades and rays, mind and body, etc. All these outline the image of perfect beauty.</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US" b="1" dirty="0" smtClean="0"/>
              <a:t>In the first stanza</a:t>
            </a:r>
            <a:r>
              <a:rPr lang="en-US" dirty="0" smtClean="0"/>
              <a:t>, the lady is walking in beauty. She wears a dark dress. She is like the night when the sky is clear and the stars are twinkling. The stars here may be the jewels glittering on her dark dress; darkness and brightness, in an incredible balance , meet in her aspect( the dress) and her eyes ( glittering like her jewels or the stars). The simile in line one is followed by the double alliteration in line 2( cloudless climes and starry skies).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r>
              <a:rPr lang="en-US" dirty="0" smtClean="0"/>
              <a:t>)</a:t>
            </a:r>
            <a:endParaRPr lang="en-US" dirty="0"/>
          </a:p>
        </p:txBody>
      </p:sp>
      <p:sp>
        <p:nvSpPr>
          <p:cNvPr id="3" name="عنصر نائب للمحتوى 2"/>
          <p:cNvSpPr>
            <a:spLocks noGrp="1"/>
          </p:cNvSpPr>
          <p:nvPr>
            <p:ph idx="1"/>
          </p:nvPr>
        </p:nvSpPr>
        <p:spPr/>
        <p:txBody>
          <a:bodyPr/>
          <a:lstStyle/>
          <a:p>
            <a:pPr algn="l"/>
            <a:r>
              <a:rPr lang="en-US" sz="3600" dirty="0" smtClean="0"/>
              <a:t>This is followed by the antithesis in line 3 ( dark and bright) and the metaphor in ‘meet” (L 4). From the very beginning, Byron has decided to exploit as many poetic devices as he can outline the perfection of his beautiful portrait in which there is a touch of softness , tenderness and delicacy.</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r>
              <a:rPr lang="en-US" dirty="0" smtClean="0"/>
              <a:t>)</a:t>
            </a:r>
            <a:endParaRPr lang="en-US" dirty="0"/>
          </a:p>
        </p:txBody>
      </p:sp>
      <p:sp>
        <p:nvSpPr>
          <p:cNvPr id="3" name="عنصر نائب للمحتوى 2"/>
          <p:cNvSpPr>
            <a:spLocks noGrp="1"/>
          </p:cNvSpPr>
          <p:nvPr>
            <p:ph idx="1"/>
          </p:nvPr>
        </p:nvSpPr>
        <p:spPr/>
        <p:txBody>
          <a:bodyPr/>
          <a:lstStyle/>
          <a:p>
            <a:pPr algn="l"/>
            <a:r>
              <a:rPr lang="en-US" sz="2800" b="1" dirty="0" smtClean="0"/>
              <a:t>In the second stanza</a:t>
            </a:r>
            <a:r>
              <a:rPr lang="en-US" sz="2800" dirty="0" smtClean="0"/>
              <a:t>, the lady’s beauty is likened to that of a great </a:t>
            </a:r>
            <a:r>
              <a:rPr lang="en-US" sz="2800" dirty="0" smtClean="0"/>
              <a:t>portrait </a:t>
            </a:r>
            <a:r>
              <a:rPr lang="en-US" sz="2800" dirty="0" smtClean="0"/>
              <a:t>in which the rays and shades have been studied carefully so much so that “ one shade the more, one ray the less/ Had half impaired the nameless grace. Sweet  thoughts go hand with purity of body and mind.</a:t>
            </a:r>
          </a:p>
          <a:p>
            <a:pPr algn="l"/>
            <a:r>
              <a:rPr lang="en-US" sz="2800" b="1" dirty="0" smtClean="0"/>
              <a:t>In the third stanza,</a:t>
            </a:r>
            <a:r>
              <a:rPr lang="en-US" sz="2800" dirty="0" smtClean="0"/>
              <a:t> there is softness, calmness and eloquence. Beauty speaks for itself. The winning similes reveal goodness of heart, peace of the mind and innocence of love.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US" b="1" u="sng" dirty="0" smtClean="0"/>
              <a:t>The romantic characteristics in the poem:</a:t>
            </a:r>
            <a:endParaRPr lang="en-US" u="sng" dirty="0" smtClean="0"/>
          </a:p>
          <a:p>
            <a:pPr lvl="0" algn="l"/>
            <a:r>
              <a:rPr lang="en-US" dirty="0" smtClean="0"/>
              <a:t>This is an idealistic image of beauty which exists in worlds other than this real one. It lives in the poet’s imagination. It is a beauty one often meets in dreams in Romantics such as Wordsworth, Coleridge and Keats.</a:t>
            </a:r>
          </a:p>
          <a:p>
            <a:pPr lvl="0" algn="l"/>
            <a:r>
              <a:rPr lang="en-US" dirty="0" smtClean="0"/>
              <a:t>The poem is a lyric and its sounds are very important in the creation </a:t>
            </a:r>
            <a:r>
              <a:rPr lang="en-US" dirty="0" smtClean="0"/>
              <a:t>of </a:t>
            </a:r>
            <a:r>
              <a:rPr lang="en-US" dirty="0" smtClean="0"/>
              <a:t>its total effect.</a:t>
            </a:r>
          </a:p>
          <a:p>
            <a:pPr lvl="0" algn="ctr"/>
            <a:r>
              <a:rPr lang="en-US" dirty="0" smtClean="0"/>
              <a:t>R.S: </a:t>
            </a:r>
            <a:r>
              <a:rPr lang="en-US" dirty="0" err="1" smtClean="0"/>
              <a:t>ababab</a:t>
            </a:r>
            <a:r>
              <a:rPr lang="en-US" dirty="0" smtClean="0"/>
              <a:t>.</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r>
              <a:rPr lang="en-US" dirty="0" smtClean="0"/>
              <a:t>)</a:t>
            </a:r>
            <a:endParaRPr lang="en-US" dirty="0"/>
          </a:p>
        </p:txBody>
      </p:sp>
      <p:sp>
        <p:nvSpPr>
          <p:cNvPr id="3" name="عنصر نائب للمحتوى 2"/>
          <p:cNvSpPr>
            <a:spLocks noGrp="1"/>
          </p:cNvSpPr>
          <p:nvPr>
            <p:ph idx="1"/>
          </p:nvPr>
        </p:nvSpPr>
        <p:spPr/>
        <p:txBody>
          <a:bodyPr/>
          <a:lstStyle/>
          <a:p>
            <a:pPr algn="l"/>
            <a:r>
              <a:rPr lang="en-US" sz="2800" b="1" u="sng" dirty="0" smtClean="0"/>
              <a:t>Rhyme Scheme and Meter</a:t>
            </a:r>
            <a:r>
              <a:rPr lang="en-US" sz="2800" u="sng" dirty="0" smtClean="0"/>
              <a:t> </a:t>
            </a:r>
          </a:p>
          <a:p>
            <a:pPr algn="l"/>
            <a:r>
              <a:rPr lang="en-US" sz="2800" dirty="0" smtClean="0"/>
              <a:t>The rhyme scheme of the first stanza is </a:t>
            </a:r>
            <a:r>
              <a:rPr lang="en-US" sz="2800" dirty="0" err="1" smtClean="0"/>
              <a:t>ababab</a:t>
            </a:r>
            <a:r>
              <a:rPr lang="en-US" sz="2800" dirty="0" smtClean="0"/>
              <a:t>; the second stanza, </a:t>
            </a:r>
            <a:r>
              <a:rPr lang="en-US" sz="2800" dirty="0" err="1" smtClean="0"/>
              <a:t>cdcdcd</a:t>
            </a:r>
            <a:r>
              <a:rPr lang="en-US" sz="2800" dirty="0" smtClean="0"/>
              <a:t>; and the third stanza, </a:t>
            </a:r>
            <a:r>
              <a:rPr lang="en-US" sz="2800" dirty="0" err="1" smtClean="0"/>
              <a:t>efefef</a:t>
            </a:r>
            <a:r>
              <a:rPr lang="en-US" sz="2800" dirty="0" smtClean="0"/>
              <a:t>. All the end rhymes are </a:t>
            </a:r>
            <a:r>
              <a:rPr lang="en-US" sz="2800" u="sng" dirty="0" smtClean="0">
                <a:hlinkClick r:id="rId2"/>
              </a:rPr>
              <a:t>masculine</a:t>
            </a:r>
            <a:r>
              <a:rPr lang="en-US" sz="2800" dirty="0" smtClean="0"/>
              <a:t>. The meter is predominantly </a:t>
            </a:r>
            <a:r>
              <a:rPr lang="en-US" sz="2800" u="sng" dirty="0" smtClean="0">
                <a:hlinkClick r:id="rId3"/>
              </a:rPr>
              <a:t>iambic tetrameter</a:t>
            </a:r>
            <a:r>
              <a:rPr lang="en-US" sz="2800" dirty="0" smtClean="0"/>
              <a:t>, a pattern in which a line has four pairs of unstressed and stressed syllables—eight syllables in all. The first two lines demonstrate the pattern followed throughout the poem except for line 6, which has nine syllables. </a:t>
            </a:r>
          </a:p>
          <a:p>
            <a:pPr algn="l"/>
            <a:r>
              <a:rPr lang="en-US" sz="2800" dirty="0" smtClean="0"/>
              <a:t>          </a:t>
            </a:r>
            <a:r>
              <a:rPr lang="en-US" sz="2400" dirty="0" smtClean="0"/>
              <a:t>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r>
              <a:rPr lang="en-US" dirty="0" smtClean="0"/>
              <a:t>)</a:t>
            </a:r>
            <a:endParaRPr lang="en-US" dirty="0"/>
          </a:p>
        </p:txBody>
      </p:sp>
      <p:sp>
        <p:nvSpPr>
          <p:cNvPr id="3" name="عنصر نائب للمحتوى 2"/>
          <p:cNvSpPr>
            <a:spLocks noGrp="1"/>
          </p:cNvSpPr>
          <p:nvPr>
            <p:ph idx="1"/>
          </p:nvPr>
        </p:nvSpPr>
        <p:spPr/>
        <p:txBody>
          <a:bodyPr/>
          <a:lstStyle/>
          <a:p>
            <a:pPr algn="l"/>
            <a:r>
              <a:rPr lang="en-US" sz="2800" b="1" u="sng" dirty="0" smtClean="0"/>
              <a:t>Use of Alliteration</a:t>
            </a:r>
            <a:r>
              <a:rPr lang="en-US" sz="2800" u="sng" dirty="0" smtClean="0"/>
              <a:t> </a:t>
            </a:r>
          </a:p>
          <a:p>
            <a:pPr algn="l"/>
            <a:r>
              <a:rPr lang="en-US" sz="2800" u="sng" dirty="0" smtClean="0">
                <a:hlinkClick r:id="rId2"/>
              </a:rPr>
              <a:t>Alliteration</a:t>
            </a:r>
            <a:r>
              <a:rPr lang="en-US" sz="2800" dirty="0" smtClean="0"/>
              <a:t> occurs frequently to enhance the appeal of the poem to the ear. The most obvious examples of this figure of speech include the following: </a:t>
            </a:r>
          </a:p>
          <a:p>
            <a:pPr algn="l"/>
            <a:r>
              <a:rPr lang="en-US" sz="2800" dirty="0" smtClean="0"/>
              <a:t>Line 2:....</a:t>
            </a:r>
            <a:r>
              <a:rPr lang="en-US" sz="2800" b="1" dirty="0" smtClean="0"/>
              <a:t>cl</a:t>
            </a:r>
            <a:r>
              <a:rPr lang="en-US" sz="2800" dirty="0" smtClean="0"/>
              <a:t>oud</a:t>
            </a:r>
            <a:r>
              <a:rPr lang="en-US" sz="2800" b="1" dirty="0" smtClean="0"/>
              <a:t>l</a:t>
            </a:r>
            <a:r>
              <a:rPr lang="en-US" sz="2800" dirty="0" smtClean="0"/>
              <a:t>ess </a:t>
            </a:r>
            <a:r>
              <a:rPr lang="en-US" sz="2800" b="1" dirty="0" smtClean="0"/>
              <a:t>cl</a:t>
            </a:r>
            <a:r>
              <a:rPr lang="en-US" sz="2800" dirty="0" smtClean="0"/>
              <a:t>imes; </a:t>
            </a:r>
            <a:r>
              <a:rPr lang="en-US" sz="2800" b="1" dirty="0" smtClean="0"/>
              <a:t>s</a:t>
            </a:r>
            <a:r>
              <a:rPr lang="en-US" sz="2800" dirty="0" smtClean="0"/>
              <a:t>tarry </a:t>
            </a:r>
            <a:r>
              <a:rPr lang="en-US" sz="2800" b="1" dirty="0" smtClean="0"/>
              <a:t>s</a:t>
            </a:r>
            <a:r>
              <a:rPr lang="en-US" sz="2800" dirty="0" smtClean="0"/>
              <a:t>kies.  </a:t>
            </a:r>
            <a:br>
              <a:rPr lang="en-US" sz="2800" dirty="0" smtClean="0"/>
            </a:br>
            <a:r>
              <a:rPr lang="en-US" sz="2800" dirty="0" smtClean="0"/>
              <a:t>Line 6:....</a:t>
            </a:r>
            <a:r>
              <a:rPr lang="en-US" sz="2800" b="1" dirty="0" smtClean="0"/>
              <a:t>d</a:t>
            </a:r>
            <a:r>
              <a:rPr lang="en-US" sz="2800" dirty="0" smtClean="0"/>
              <a:t>ay </a:t>
            </a:r>
            <a:r>
              <a:rPr lang="en-US" sz="2800" b="1" dirty="0" smtClean="0"/>
              <a:t>d</a:t>
            </a:r>
            <a:r>
              <a:rPr lang="en-US" sz="2800" dirty="0" smtClean="0"/>
              <a:t>enies  </a:t>
            </a:r>
            <a:br>
              <a:rPr lang="en-US" sz="2800" dirty="0" smtClean="0"/>
            </a:br>
            <a:r>
              <a:rPr lang="en-US" sz="2800" dirty="0" smtClean="0"/>
              <a:t>Line 8:....</a:t>
            </a:r>
            <a:r>
              <a:rPr lang="en-US" sz="2800" b="1" dirty="0" smtClean="0"/>
              <a:t>H</a:t>
            </a:r>
            <a:r>
              <a:rPr lang="en-US" sz="2800" dirty="0" smtClean="0"/>
              <a:t>ad </a:t>
            </a:r>
            <a:r>
              <a:rPr lang="en-US" sz="2800" b="1" dirty="0" smtClean="0"/>
              <a:t>h</a:t>
            </a:r>
            <a:r>
              <a:rPr lang="en-US" sz="2800" dirty="0" smtClean="0"/>
              <a:t>alf </a:t>
            </a:r>
            <a:br>
              <a:rPr lang="en-US" sz="2800" dirty="0" smtClean="0"/>
            </a:br>
            <a:r>
              <a:rPr lang="en-US" sz="2800" dirty="0" smtClean="0"/>
              <a:t>Line 9:....</a:t>
            </a:r>
            <a:r>
              <a:rPr lang="en-US" sz="2800" b="1" dirty="0" smtClean="0"/>
              <a:t>W</a:t>
            </a:r>
            <a:r>
              <a:rPr lang="en-US" sz="2800" dirty="0" smtClean="0"/>
              <a:t>hich </a:t>
            </a:r>
            <a:r>
              <a:rPr lang="en-US" sz="2800" b="1" dirty="0" smtClean="0"/>
              <a:t>w</a:t>
            </a:r>
            <a:r>
              <a:rPr lang="en-US" sz="2800" dirty="0" smtClean="0"/>
              <a:t>aves </a:t>
            </a:r>
            <a:br>
              <a:rPr lang="en-US" sz="2800" dirty="0" smtClean="0"/>
            </a:br>
            <a:r>
              <a:rPr lang="en-US" sz="2800" dirty="0" smtClean="0"/>
              <a:t>Line 11...</a:t>
            </a:r>
            <a:r>
              <a:rPr lang="en-US" sz="2800" b="1" dirty="0" smtClean="0"/>
              <a:t>s</a:t>
            </a:r>
            <a:r>
              <a:rPr lang="en-US" sz="2800" dirty="0" smtClean="0"/>
              <a:t>erenely </a:t>
            </a:r>
            <a:r>
              <a:rPr lang="en-US" sz="2800" b="1" dirty="0" smtClean="0"/>
              <a:t>s</a:t>
            </a:r>
            <a:r>
              <a:rPr lang="en-US" sz="2800" dirty="0" smtClean="0"/>
              <a:t>weet </a:t>
            </a:r>
            <a:br>
              <a:rPr lang="en-US" sz="2800" dirty="0" smtClean="0"/>
            </a:br>
            <a:r>
              <a:rPr lang="en-US" sz="2800" dirty="0" smtClean="0"/>
              <a:t>Line 14...</a:t>
            </a:r>
            <a:r>
              <a:rPr lang="en-US" sz="2800" b="1" dirty="0" smtClean="0"/>
              <a:t>S</a:t>
            </a:r>
            <a:r>
              <a:rPr lang="en-US" sz="2800" dirty="0" smtClean="0"/>
              <a:t>o </a:t>
            </a:r>
            <a:r>
              <a:rPr lang="en-US" sz="2800" b="1" dirty="0" smtClean="0"/>
              <a:t>s</a:t>
            </a:r>
            <a:r>
              <a:rPr lang="en-US" sz="2800" dirty="0" smtClean="0"/>
              <a:t>oft, </a:t>
            </a:r>
            <a:r>
              <a:rPr lang="en-US" sz="2800" b="1" dirty="0" smtClean="0"/>
              <a:t>s</a:t>
            </a:r>
            <a:r>
              <a:rPr lang="en-US" sz="2800" dirty="0" smtClean="0"/>
              <a:t>o </a:t>
            </a:r>
            <a:br>
              <a:rPr lang="en-US" sz="2800" dirty="0" smtClean="0"/>
            </a:br>
            <a:r>
              <a:rPr lang="en-US" sz="2800" dirty="0" smtClean="0"/>
              <a:t>Line 18...</a:t>
            </a:r>
            <a:r>
              <a:rPr lang="en-US" sz="2800" b="1" dirty="0" smtClean="0"/>
              <a:t>H</a:t>
            </a:r>
            <a:r>
              <a:rPr lang="en-US" sz="2800" dirty="0" smtClean="0"/>
              <a:t>eart </a:t>
            </a:r>
            <a:r>
              <a:rPr lang="en-US" sz="2800" b="1" dirty="0" smtClean="0"/>
              <a:t>Wh</a:t>
            </a:r>
            <a:r>
              <a:rPr lang="en-US" sz="2800" dirty="0" smtClean="0"/>
              <a:t>ose</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r>
              <a:rPr lang="en-US" dirty="0" smtClean="0"/>
              <a:t>)</a:t>
            </a:r>
            <a:endParaRPr lang="en-US" dirty="0"/>
          </a:p>
        </p:txBody>
      </p:sp>
      <p:sp>
        <p:nvSpPr>
          <p:cNvPr id="3" name="عنصر نائب للمحتوى 2"/>
          <p:cNvSpPr>
            <a:spLocks noGrp="1"/>
          </p:cNvSpPr>
          <p:nvPr>
            <p:ph idx="1"/>
          </p:nvPr>
        </p:nvSpPr>
        <p:spPr/>
        <p:txBody>
          <a:bodyPr/>
          <a:lstStyle/>
          <a:p>
            <a:pPr algn="l"/>
            <a:r>
              <a:rPr lang="en-US" b="1" u="sng" dirty="0" smtClean="0"/>
              <a:t>Other Figures of Speech</a:t>
            </a:r>
            <a:r>
              <a:rPr lang="en-US" u="sng" dirty="0" smtClean="0"/>
              <a:t> </a:t>
            </a:r>
          </a:p>
          <a:p>
            <a:pPr algn="l"/>
            <a:r>
              <a:rPr lang="en-US" dirty="0" smtClean="0"/>
              <a:t>Examples of other figures of speech are the following: </a:t>
            </a:r>
          </a:p>
          <a:p>
            <a:pPr algn="l"/>
            <a:r>
              <a:rPr lang="en-US" dirty="0" smtClean="0"/>
              <a:t>Lines 1, 2:......</a:t>
            </a:r>
            <a:r>
              <a:rPr lang="en-US" u="sng" dirty="0" smtClean="0">
                <a:hlinkClick r:id="rId2"/>
              </a:rPr>
              <a:t>Simile</a:t>
            </a:r>
            <a:r>
              <a:rPr lang="en-US" dirty="0" smtClean="0"/>
              <a:t> comparing the movement of the beautiful woman to the movement of the skies  </a:t>
            </a:r>
            <a:br>
              <a:rPr lang="en-US" dirty="0" smtClean="0"/>
            </a:br>
            <a:r>
              <a:rPr lang="en-US" dirty="0" smtClean="0"/>
              <a:t>Line 6:............</a:t>
            </a:r>
            <a:r>
              <a:rPr lang="en-US" u="sng" dirty="0" smtClean="0">
                <a:hlinkClick r:id="rId2"/>
              </a:rPr>
              <a:t>Metonymy</a:t>
            </a:r>
            <a:r>
              <a:rPr lang="en-US" dirty="0" smtClean="0"/>
              <a:t>, in which heaven is substituted for God or for the upper atmosphere </a:t>
            </a:r>
            <a:br>
              <a:rPr lang="en-US" dirty="0" smtClean="0"/>
            </a:br>
            <a:r>
              <a:rPr lang="en-US" dirty="0" smtClean="0"/>
              <a:t>Lines 8-10:......</a:t>
            </a:r>
            <a:r>
              <a:rPr lang="en-US" u="sng" dirty="0" smtClean="0">
                <a:hlinkClick r:id="rId2"/>
              </a:rPr>
              <a:t>Metaphor</a:t>
            </a:r>
            <a:r>
              <a:rPr lang="en-US" dirty="0" smtClean="0"/>
              <a:t> comparing grace, a quality, to a perceivable phenomenon </a:t>
            </a:r>
            <a:br>
              <a:rPr lang="en-US" dirty="0"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smtClean="0"/>
              <a:t>She Walks in Beauty-</a:t>
            </a:r>
            <a:r>
              <a:rPr lang="en-US" sz="4000" dirty="0" smtClean="0"/>
              <a:t>Byron (1788-1824)</a:t>
            </a:r>
            <a:endParaRPr lang="en-US" sz="4000" dirty="0"/>
          </a:p>
        </p:txBody>
      </p:sp>
      <p:sp>
        <p:nvSpPr>
          <p:cNvPr id="3" name="عنصر نائب للمحتوى 2"/>
          <p:cNvSpPr>
            <a:spLocks noGrp="1"/>
          </p:cNvSpPr>
          <p:nvPr>
            <p:ph idx="1"/>
          </p:nvPr>
        </p:nvSpPr>
        <p:spPr/>
        <p:txBody>
          <a:bodyPr/>
          <a:lstStyle/>
          <a:p>
            <a:pPr algn="l"/>
            <a:r>
              <a:rPr lang="en-US" dirty="0" smtClean="0"/>
              <a:t>Lines 11-12:....</a:t>
            </a:r>
            <a:r>
              <a:rPr lang="en-US" u="sng" dirty="0" smtClean="0">
                <a:hlinkClick r:id="rId2"/>
              </a:rPr>
              <a:t>Metaphor</a:t>
            </a:r>
            <a:r>
              <a:rPr lang="en-US" dirty="0" smtClean="0"/>
              <a:t> and </a:t>
            </a:r>
            <a:r>
              <a:rPr lang="en-US" u="sng" dirty="0" smtClean="0">
                <a:hlinkClick r:id="rId2"/>
              </a:rPr>
              <a:t>personification</a:t>
            </a:r>
            <a:r>
              <a:rPr lang="en-US" dirty="0" smtClean="0"/>
              <a:t> comparing thoughts to people; metaphor and personification comparing the mind to a home (</a:t>
            </a:r>
            <a:r>
              <a:rPr lang="en-US" i="1" dirty="0" smtClean="0"/>
              <a:t>dwelling-place</a:t>
            </a:r>
            <a:r>
              <a:rPr lang="en-US" dirty="0" smtClean="0"/>
              <a:t>) </a:t>
            </a:r>
            <a:br>
              <a:rPr lang="en-US" dirty="0" smtClean="0"/>
            </a:br>
            <a:r>
              <a:rPr lang="en-US" dirty="0" smtClean="0"/>
              <a:t>Lines 13-16:....</a:t>
            </a:r>
            <a:r>
              <a:rPr lang="en-US" u="sng" dirty="0" smtClean="0">
                <a:hlinkClick r:id="rId2"/>
              </a:rPr>
              <a:t>Metaphor</a:t>
            </a:r>
            <a:r>
              <a:rPr lang="en-US" dirty="0" smtClean="0"/>
              <a:t> and </a:t>
            </a:r>
            <a:r>
              <a:rPr lang="en-US" u="sng" dirty="0" smtClean="0">
                <a:hlinkClick r:id="rId2"/>
              </a:rPr>
              <a:t>personification</a:t>
            </a:r>
            <a:r>
              <a:rPr lang="en-US" dirty="0" smtClean="0"/>
              <a:t> comparing the woman's cheek and brow to persons who </a:t>
            </a:r>
            <a:r>
              <a:rPr lang="en-US" i="1" dirty="0" smtClean="0"/>
              <a:t>tell of days in goodness spent</a:t>
            </a:r>
            <a:endParaRPr lang="en-US" dirty="0" smtClean="0"/>
          </a:p>
          <a:p>
            <a:pPr algn="l"/>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000" b="1" dirty="0" smtClean="0"/>
              <a:t>Model question</a:t>
            </a:r>
            <a:endParaRPr lang="en-US" dirty="0"/>
          </a:p>
        </p:txBody>
      </p:sp>
      <p:sp>
        <p:nvSpPr>
          <p:cNvPr id="3" name="عنصر نائب للمحتوى 2"/>
          <p:cNvSpPr>
            <a:spLocks noGrp="1"/>
          </p:cNvSpPr>
          <p:nvPr>
            <p:ph idx="1"/>
          </p:nvPr>
        </p:nvSpPr>
        <p:spPr/>
        <p:txBody>
          <a:bodyPr/>
          <a:lstStyle/>
          <a:p>
            <a:pPr algn="l"/>
            <a:r>
              <a:rPr lang="en-US" dirty="0" smtClean="0"/>
              <a:t>1- The rhyme scheme of the first </a:t>
            </a:r>
            <a:r>
              <a:rPr lang="en-US" dirty="0" smtClean="0"/>
              <a:t>stanza in  </a:t>
            </a:r>
            <a:r>
              <a:rPr lang="en-US" b="1" u="sng" dirty="0" smtClean="0"/>
              <a:t>She</a:t>
            </a:r>
            <a:r>
              <a:rPr lang="en-US" b="1" dirty="0" smtClean="0"/>
              <a:t> </a:t>
            </a:r>
            <a:r>
              <a:rPr lang="en-US" b="1" u="sng" dirty="0" smtClean="0"/>
              <a:t>Walks in </a:t>
            </a:r>
            <a:r>
              <a:rPr lang="en-US" b="1" u="sng" dirty="0" smtClean="0"/>
              <a:t>Beauty</a:t>
            </a:r>
            <a:r>
              <a:rPr lang="en-US" b="1" dirty="0" smtClean="0"/>
              <a:t> by </a:t>
            </a:r>
            <a:r>
              <a:rPr lang="en-US" dirty="0" smtClean="0"/>
              <a:t>Byron  is …………………….</a:t>
            </a:r>
          </a:p>
          <a:p>
            <a:pPr algn="l"/>
            <a:r>
              <a:rPr lang="en-US" dirty="0" smtClean="0"/>
              <a:t>A- </a:t>
            </a:r>
            <a:r>
              <a:rPr lang="en-US" dirty="0" err="1" smtClean="0"/>
              <a:t>abbaacc</a:t>
            </a:r>
            <a:endParaRPr lang="en-US" dirty="0" smtClean="0"/>
          </a:p>
          <a:p>
            <a:pPr algn="l"/>
            <a:r>
              <a:rPr lang="en-US" dirty="0" smtClean="0"/>
              <a:t>B-</a:t>
            </a:r>
            <a:r>
              <a:rPr lang="en-US" dirty="0" err="1" smtClean="0"/>
              <a:t>ababbc</a:t>
            </a:r>
            <a:endParaRPr lang="en-US" dirty="0" smtClean="0"/>
          </a:p>
          <a:p>
            <a:pPr algn="l"/>
            <a:r>
              <a:rPr lang="en-US" dirty="0" smtClean="0"/>
              <a:t>C- </a:t>
            </a:r>
            <a:r>
              <a:rPr lang="en-US" b="1" dirty="0" err="1" smtClean="0"/>
              <a:t>ababab</a:t>
            </a:r>
            <a:endParaRPr lang="en-US" b="1" dirty="0" smtClean="0"/>
          </a:p>
          <a:p>
            <a:pPr algn="l"/>
            <a:r>
              <a:rPr lang="en-US" dirty="0" smtClean="0"/>
              <a:t>D</a:t>
            </a:r>
            <a:r>
              <a:rPr lang="en-US" b="1" dirty="0" smtClean="0"/>
              <a:t>-</a:t>
            </a:r>
            <a:r>
              <a:rPr lang="en-US" dirty="0" err="1" smtClean="0"/>
              <a:t>abbbcc</a:t>
            </a:r>
            <a:endParaRPr lang="en-US" dirty="0" smtClean="0"/>
          </a:p>
          <a:p>
            <a:pPr algn="l"/>
            <a:r>
              <a:rPr lang="en-US" b="1" dirty="0" smtClean="0"/>
              <a:t>The correct answer is ( c )</a:t>
            </a:r>
            <a:endParaRPr 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Model question</a:t>
            </a:r>
            <a:endParaRPr lang="en-US" dirty="0"/>
          </a:p>
        </p:txBody>
      </p:sp>
      <p:sp>
        <p:nvSpPr>
          <p:cNvPr id="3" name="عنصر نائب للمحتوى 2"/>
          <p:cNvSpPr>
            <a:spLocks noGrp="1"/>
          </p:cNvSpPr>
          <p:nvPr>
            <p:ph idx="1"/>
          </p:nvPr>
        </p:nvSpPr>
        <p:spPr/>
        <p:txBody>
          <a:bodyPr/>
          <a:lstStyle/>
          <a:p>
            <a:pPr algn="l"/>
            <a:r>
              <a:rPr lang="en-US" dirty="0" smtClean="0"/>
              <a:t>The theme of </a:t>
            </a:r>
            <a:r>
              <a:rPr lang="en-US" b="1" u="sng" dirty="0" smtClean="0"/>
              <a:t>She</a:t>
            </a:r>
            <a:r>
              <a:rPr lang="en-US" b="1" dirty="0" smtClean="0"/>
              <a:t> </a:t>
            </a:r>
            <a:r>
              <a:rPr lang="en-US" b="1" u="sng" dirty="0" smtClean="0"/>
              <a:t>Walks in Beauty </a:t>
            </a:r>
            <a:r>
              <a:rPr lang="en-US" dirty="0" smtClean="0"/>
              <a:t>is </a:t>
            </a:r>
            <a:r>
              <a:rPr lang="en-US" dirty="0" smtClean="0"/>
              <a:t>the woman's exceptional </a:t>
            </a:r>
            <a:r>
              <a:rPr lang="en-US" dirty="0" smtClean="0"/>
              <a:t>……………………….</a:t>
            </a:r>
          </a:p>
          <a:p>
            <a:pPr algn="l"/>
            <a:r>
              <a:rPr lang="en-US" dirty="0" smtClean="0"/>
              <a:t>A –power</a:t>
            </a:r>
          </a:p>
          <a:p>
            <a:pPr algn="l"/>
            <a:r>
              <a:rPr lang="en-US" dirty="0" smtClean="0"/>
              <a:t>B- ugliness</a:t>
            </a:r>
          </a:p>
          <a:p>
            <a:pPr algn="l"/>
            <a:r>
              <a:rPr lang="en-US" dirty="0" smtClean="0"/>
              <a:t>C- patience</a:t>
            </a:r>
          </a:p>
          <a:p>
            <a:pPr algn="l"/>
            <a:r>
              <a:rPr lang="en-US" dirty="0" smtClean="0"/>
              <a:t>D- beauty</a:t>
            </a:r>
          </a:p>
          <a:p>
            <a:pPr algn="l"/>
            <a:r>
              <a:rPr lang="en-US" dirty="0" smtClean="0"/>
              <a:t>The correct answer is (D)</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1815</TotalTime>
  <Words>960</Words>
  <Application>Microsoft Office PowerPoint</Application>
  <PresentationFormat>A4 Paper (210x297 mm)‎</PresentationFormat>
  <Paragraphs>72</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6th  Lecture</vt:lpstr>
      <vt:lpstr>She Walks in Beauty-Byron (1788-1824) </vt:lpstr>
      <vt:lpstr>She Walks in Beauty-Byron (1788-1824) </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She Walks in Beauty-Byron (1788-1824)</vt:lpstr>
      <vt:lpstr>Model question</vt:lpstr>
      <vt:lpstr>Model question</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138</cp:revision>
  <dcterms:created xsi:type="dcterms:W3CDTF">2009-10-14T19:14:34Z</dcterms:created>
  <dcterms:modified xsi:type="dcterms:W3CDTF">2012-02-19T11:25:02Z</dcterms:modified>
</cp:coreProperties>
</file>