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85" r:id="rId21"/>
    <p:sldId id="286" r:id="rId22"/>
    <p:sldId id="287" r:id="rId23"/>
    <p:sldId id="266" r:id="rId2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3300"/>
    <a:srgbClr val="0000FF"/>
    <a:srgbClr val="009900"/>
    <a:srgbClr val="709256"/>
    <a:srgbClr val="AD9968"/>
    <a:srgbClr val="3B84AF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81" autoAdjust="0"/>
    <p:restoredTop sz="94664" autoAdjust="0"/>
  </p:normalViewPr>
  <p:slideViewPr>
    <p:cSldViewPr>
      <p:cViewPr>
        <p:scale>
          <a:sx n="60" d="100"/>
          <a:sy n="60" d="100"/>
        </p:scale>
        <p:origin x="-648" y="-30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E2BC884-642B-467E-BED9-A0E8C7F6F8AA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7C774FD-C50D-4738-B41E-8029F67019FE}">
      <dgm:prSet phldrT="[Text]">
        <dgm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The Modern Novel</a:t>
          </a:r>
          <a:endParaRPr lang="en-US" dirty="0"/>
        </a:p>
      </dgm:t>
    </dgm:pt>
    <dgm:pt modelId="{A861AAA5-08EC-4D5F-867B-FD49544E9738}" type="parTrans" cxnId="{743A9945-E075-416D-B4E0-57697F043E79}">
      <dgm:prSet/>
      <dgm:spPr/>
      <dgm:t>
        <a:bodyPr/>
        <a:lstStyle/>
        <a:p>
          <a:endParaRPr lang="en-US"/>
        </a:p>
      </dgm:t>
    </dgm:pt>
    <dgm:pt modelId="{FABC2E56-8CD2-4CFF-96D0-6B474E24FA07}" type="sibTrans" cxnId="{743A9945-E075-416D-B4E0-57697F043E79}">
      <dgm:prSet/>
      <dgm:spPr/>
      <dgm:t>
        <a:bodyPr/>
        <a:lstStyle/>
        <a:p>
          <a:endParaRPr lang="en-US"/>
        </a:p>
      </dgm:t>
    </dgm:pt>
    <dgm:pt modelId="{E1A66535-6B8A-4712-8FA9-CA8034E09190}">
      <dgm:prSet phldrT="[Text]">
        <dgm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The novel in the 18</a:t>
          </a:r>
          <a:r>
            <a:rPr lang="en-US" baseline="30000" dirty="0" smtClean="0"/>
            <a:t>th</a:t>
          </a:r>
          <a:r>
            <a:rPr lang="en-US" dirty="0" smtClean="0"/>
            <a:t> century</a:t>
          </a:r>
          <a:endParaRPr lang="en-US" dirty="0"/>
        </a:p>
      </dgm:t>
    </dgm:pt>
    <dgm:pt modelId="{E9068E9E-3499-48CC-B3D0-4EF06E4F3472}" type="parTrans" cxnId="{318C7CEF-BDAF-43CE-B23D-FE0EEC69F148}">
      <dgm:prSet/>
      <dgm:spPr/>
      <dgm:t>
        <a:bodyPr/>
        <a:lstStyle/>
        <a:p>
          <a:endParaRPr lang="en-US"/>
        </a:p>
      </dgm:t>
    </dgm:pt>
    <dgm:pt modelId="{7B3602BA-8CEC-419A-B6C1-61F0912BF26A}" type="sibTrans" cxnId="{318C7CEF-BDAF-43CE-B23D-FE0EEC69F148}">
      <dgm:prSet/>
      <dgm:spPr/>
      <dgm:t>
        <a:bodyPr/>
        <a:lstStyle/>
        <a:p>
          <a:endParaRPr lang="en-US"/>
        </a:p>
      </dgm:t>
    </dgm:pt>
    <dgm:pt modelId="{B8A3E154-204B-45EE-A51C-D044D0A58379}">
      <dgm:prSet phldrT="[Text]">
        <dgm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The novel in the 20</a:t>
          </a:r>
          <a:r>
            <a:rPr lang="en-US" baseline="30000" dirty="0" smtClean="0"/>
            <a:t>th</a:t>
          </a:r>
          <a:r>
            <a:rPr lang="en-US" dirty="0" smtClean="0"/>
            <a:t> century</a:t>
          </a:r>
          <a:endParaRPr lang="en-US" dirty="0"/>
        </a:p>
      </dgm:t>
    </dgm:pt>
    <dgm:pt modelId="{B3849F44-CD72-48FE-805B-8C37A1836EC6}" type="parTrans" cxnId="{6C6D4ED2-B60F-4F4F-A04C-035186FA2F58}">
      <dgm:prSet/>
      <dgm:spPr/>
      <dgm:t>
        <a:bodyPr/>
        <a:lstStyle/>
        <a:p>
          <a:endParaRPr lang="en-US"/>
        </a:p>
      </dgm:t>
    </dgm:pt>
    <dgm:pt modelId="{CA630C32-5A6A-42F3-A1BC-856B4A141186}" type="sibTrans" cxnId="{6C6D4ED2-B60F-4F4F-A04C-035186FA2F58}">
      <dgm:prSet/>
      <dgm:spPr/>
      <dgm:t>
        <a:bodyPr/>
        <a:lstStyle/>
        <a:p>
          <a:endParaRPr lang="en-US"/>
        </a:p>
      </dgm:t>
    </dgm:pt>
    <dgm:pt modelId="{0C48D960-372B-43E0-BF27-5AC36E4EA5C8}">
      <dgm:prSet phldrT="[Text]">
        <dgm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The novel in the  19</a:t>
          </a:r>
          <a:r>
            <a:rPr lang="en-US" baseline="30000" dirty="0" smtClean="0"/>
            <a:t>th</a:t>
          </a:r>
          <a:r>
            <a:rPr lang="en-US" dirty="0" smtClean="0"/>
            <a:t> century</a:t>
          </a:r>
          <a:endParaRPr lang="en-US" dirty="0"/>
        </a:p>
      </dgm:t>
    </dgm:pt>
    <dgm:pt modelId="{6004DBBF-ECB3-4416-9EF9-C4B494F475FE}" type="parTrans" cxnId="{3C0C43D9-692D-4163-81FA-B38E9EA497F9}">
      <dgm:prSet/>
      <dgm:spPr/>
      <dgm:t>
        <a:bodyPr/>
        <a:lstStyle/>
        <a:p>
          <a:endParaRPr lang="en-US"/>
        </a:p>
      </dgm:t>
    </dgm:pt>
    <dgm:pt modelId="{3F741A22-34A9-44B9-883D-2E9C3E8F47D9}" type="sibTrans" cxnId="{3C0C43D9-692D-4163-81FA-B38E9EA497F9}">
      <dgm:prSet/>
      <dgm:spPr/>
      <dgm:t>
        <a:bodyPr/>
        <a:lstStyle/>
        <a:p>
          <a:endParaRPr lang="en-US"/>
        </a:p>
      </dgm:t>
    </dgm:pt>
    <dgm:pt modelId="{71EB28B8-ECFE-4AF7-930A-5DD2D4ECF74E}" type="pres">
      <dgm:prSet presAssocID="{2E2BC884-642B-467E-BED9-A0E8C7F6F8AA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C06A2ECE-C8CF-4475-A0D5-6C124F60C3F1}" type="pres">
      <dgm:prSet presAssocID="{77C774FD-C50D-4738-B41E-8029F67019FE}" presName="vertOne" presStyleCnt="0"/>
      <dgm:spPr/>
    </dgm:pt>
    <dgm:pt modelId="{DE7293C5-C72D-4D8C-9A26-AEADB5904425}" type="pres">
      <dgm:prSet presAssocID="{77C774FD-C50D-4738-B41E-8029F67019FE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53AE8DC-D16A-47F7-9FC6-3D635FE18CF8}" type="pres">
      <dgm:prSet presAssocID="{77C774FD-C50D-4738-B41E-8029F67019FE}" presName="parTransOne" presStyleCnt="0"/>
      <dgm:spPr/>
    </dgm:pt>
    <dgm:pt modelId="{0490A1D0-FCFB-4A1E-8BF5-3D1627C8E2FE}" type="pres">
      <dgm:prSet presAssocID="{77C774FD-C50D-4738-B41E-8029F67019FE}" presName="horzOne" presStyleCnt="0"/>
      <dgm:spPr/>
    </dgm:pt>
    <dgm:pt modelId="{2FB81D10-FE16-4D79-A90B-CF971054071A}" type="pres">
      <dgm:prSet presAssocID="{E1A66535-6B8A-4712-8FA9-CA8034E09190}" presName="vertTwo" presStyleCnt="0"/>
      <dgm:spPr/>
    </dgm:pt>
    <dgm:pt modelId="{CECAB1BA-840B-48FF-9C50-E660F6EA5BCF}" type="pres">
      <dgm:prSet presAssocID="{E1A66535-6B8A-4712-8FA9-CA8034E09190}" presName="txTwo" presStyleLbl="node2" presStyleIdx="0" presStyleCnt="2" custScaleX="83054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63C8CDBC-EE6C-4BE6-82D2-ACA70F31E9D3}" type="pres">
      <dgm:prSet presAssocID="{E1A66535-6B8A-4712-8FA9-CA8034E09190}" presName="parTransTwo" presStyleCnt="0"/>
      <dgm:spPr/>
    </dgm:pt>
    <dgm:pt modelId="{E5F4C4DC-0A46-43AC-8374-27E0E05857D1}" type="pres">
      <dgm:prSet presAssocID="{E1A66535-6B8A-4712-8FA9-CA8034E09190}" presName="horzTwo" presStyleCnt="0"/>
      <dgm:spPr/>
    </dgm:pt>
    <dgm:pt modelId="{65B3ED70-AD64-4A5A-9A56-3D9A025F36ED}" type="pres">
      <dgm:prSet presAssocID="{B8A3E154-204B-45EE-A51C-D044D0A58379}" presName="vertThree" presStyleCnt="0"/>
      <dgm:spPr/>
    </dgm:pt>
    <dgm:pt modelId="{701820AA-79F4-423D-A528-AC50C61C44FE}" type="pres">
      <dgm:prSet presAssocID="{B8A3E154-204B-45EE-A51C-D044D0A58379}" presName="txThree" presStyleLbl="node3" presStyleIdx="0" presStyleCnt="1" custScaleX="480717" custScaleY="107059" custLinFactX="99805" custLinFactNeighborX="100000" custLinFactNeighborY="-347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9B40D90C-5537-48B5-AE19-D84C22016958}" type="pres">
      <dgm:prSet presAssocID="{B8A3E154-204B-45EE-A51C-D044D0A58379}" presName="horzThree" presStyleCnt="0"/>
      <dgm:spPr/>
    </dgm:pt>
    <dgm:pt modelId="{EEA12B54-3B0C-4B44-A392-DAF81FB75DE5}" type="pres">
      <dgm:prSet presAssocID="{7B3602BA-8CEC-419A-B6C1-61F0912BF26A}" presName="sibSpaceTwo" presStyleCnt="0"/>
      <dgm:spPr/>
    </dgm:pt>
    <dgm:pt modelId="{DF4DDDAF-8F1B-45BA-A071-A42731BE5264}" type="pres">
      <dgm:prSet presAssocID="{0C48D960-372B-43E0-BF27-5AC36E4EA5C8}" presName="vertTwo" presStyleCnt="0"/>
      <dgm:spPr/>
    </dgm:pt>
    <dgm:pt modelId="{71442320-6C4C-4BCD-BE02-AD4FF739EAC2}" type="pres">
      <dgm:prSet presAssocID="{0C48D960-372B-43E0-BF27-5AC36E4EA5C8}" presName="txTwo" presStyleLbl="node2" presStyleIdx="1" presStyleCnt="2" custScaleX="340041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F52A6BF1-7E5F-4FCB-9B28-ABBA0147B231}" type="pres">
      <dgm:prSet presAssocID="{0C48D960-372B-43E0-BF27-5AC36E4EA5C8}" presName="horzTwo" presStyleCnt="0"/>
      <dgm:spPr/>
    </dgm:pt>
  </dgm:ptLst>
  <dgm:cxnLst>
    <dgm:cxn modelId="{1270FBD6-B78E-4DA1-9E09-2E99ECB582DC}" type="presOf" srcId="{2E2BC884-642B-467E-BED9-A0E8C7F6F8AA}" destId="{71EB28B8-ECFE-4AF7-930A-5DD2D4ECF74E}" srcOrd="0" destOrd="0" presId="urn:microsoft.com/office/officeart/2005/8/layout/hierarchy4"/>
    <dgm:cxn modelId="{AA2DED8B-4CC7-4605-AE4F-EA8479930350}" type="presOf" srcId="{77C774FD-C50D-4738-B41E-8029F67019FE}" destId="{DE7293C5-C72D-4D8C-9A26-AEADB5904425}" srcOrd="0" destOrd="0" presId="urn:microsoft.com/office/officeart/2005/8/layout/hierarchy4"/>
    <dgm:cxn modelId="{3C0C43D9-692D-4163-81FA-B38E9EA497F9}" srcId="{77C774FD-C50D-4738-B41E-8029F67019FE}" destId="{0C48D960-372B-43E0-BF27-5AC36E4EA5C8}" srcOrd="1" destOrd="0" parTransId="{6004DBBF-ECB3-4416-9EF9-C4B494F475FE}" sibTransId="{3F741A22-34A9-44B9-883D-2E9C3E8F47D9}"/>
    <dgm:cxn modelId="{81BD8711-AB72-45B3-BE11-8AE2EDFC2CB5}" type="presOf" srcId="{E1A66535-6B8A-4712-8FA9-CA8034E09190}" destId="{CECAB1BA-840B-48FF-9C50-E660F6EA5BCF}" srcOrd="0" destOrd="0" presId="urn:microsoft.com/office/officeart/2005/8/layout/hierarchy4"/>
    <dgm:cxn modelId="{6C6D4ED2-B60F-4F4F-A04C-035186FA2F58}" srcId="{E1A66535-6B8A-4712-8FA9-CA8034E09190}" destId="{B8A3E154-204B-45EE-A51C-D044D0A58379}" srcOrd="0" destOrd="0" parTransId="{B3849F44-CD72-48FE-805B-8C37A1836EC6}" sibTransId="{CA630C32-5A6A-42F3-A1BC-856B4A141186}"/>
    <dgm:cxn modelId="{743A9945-E075-416D-B4E0-57697F043E79}" srcId="{2E2BC884-642B-467E-BED9-A0E8C7F6F8AA}" destId="{77C774FD-C50D-4738-B41E-8029F67019FE}" srcOrd="0" destOrd="0" parTransId="{A861AAA5-08EC-4D5F-867B-FD49544E9738}" sibTransId="{FABC2E56-8CD2-4CFF-96D0-6B474E24FA07}"/>
    <dgm:cxn modelId="{318C7CEF-BDAF-43CE-B23D-FE0EEC69F148}" srcId="{77C774FD-C50D-4738-B41E-8029F67019FE}" destId="{E1A66535-6B8A-4712-8FA9-CA8034E09190}" srcOrd="0" destOrd="0" parTransId="{E9068E9E-3499-48CC-B3D0-4EF06E4F3472}" sibTransId="{7B3602BA-8CEC-419A-B6C1-61F0912BF26A}"/>
    <dgm:cxn modelId="{06837701-180B-4FCB-92CC-D18C174413D8}" type="presOf" srcId="{0C48D960-372B-43E0-BF27-5AC36E4EA5C8}" destId="{71442320-6C4C-4BCD-BE02-AD4FF739EAC2}" srcOrd="0" destOrd="0" presId="urn:microsoft.com/office/officeart/2005/8/layout/hierarchy4"/>
    <dgm:cxn modelId="{ECC3DEDE-F8FE-423B-A6A5-2A873D97AF22}" type="presOf" srcId="{B8A3E154-204B-45EE-A51C-D044D0A58379}" destId="{701820AA-79F4-423D-A528-AC50C61C44FE}" srcOrd="0" destOrd="0" presId="urn:microsoft.com/office/officeart/2005/8/layout/hierarchy4"/>
    <dgm:cxn modelId="{9ABBC585-7E27-4A88-8FCA-CD23EDFDAB83}" type="presParOf" srcId="{71EB28B8-ECFE-4AF7-930A-5DD2D4ECF74E}" destId="{C06A2ECE-C8CF-4475-A0D5-6C124F60C3F1}" srcOrd="0" destOrd="0" presId="urn:microsoft.com/office/officeart/2005/8/layout/hierarchy4"/>
    <dgm:cxn modelId="{B20CBB51-A889-4BAF-B8A4-BC91127C3C4C}" type="presParOf" srcId="{C06A2ECE-C8CF-4475-A0D5-6C124F60C3F1}" destId="{DE7293C5-C72D-4D8C-9A26-AEADB5904425}" srcOrd="0" destOrd="0" presId="urn:microsoft.com/office/officeart/2005/8/layout/hierarchy4"/>
    <dgm:cxn modelId="{61253832-CA67-485C-B279-E330B42F8C0C}" type="presParOf" srcId="{C06A2ECE-C8CF-4475-A0D5-6C124F60C3F1}" destId="{053AE8DC-D16A-47F7-9FC6-3D635FE18CF8}" srcOrd="1" destOrd="0" presId="urn:microsoft.com/office/officeart/2005/8/layout/hierarchy4"/>
    <dgm:cxn modelId="{925E6A08-CDEA-4712-9840-43BD8A0F782A}" type="presParOf" srcId="{C06A2ECE-C8CF-4475-A0D5-6C124F60C3F1}" destId="{0490A1D0-FCFB-4A1E-8BF5-3D1627C8E2FE}" srcOrd="2" destOrd="0" presId="urn:microsoft.com/office/officeart/2005/8/layout/hierarchy4"/>
    <dgm:cxn modelId="{C12D8778-DED9-47DE-8501-3C494E02A7F4}" type="presParOf" srcId="{0490A1D0-FCFB-4A1E-8BF5-3D1627C8E2FE}" destId="{2FB81D10-FE16-4D79-A90B-CF971054071A}" srcOrd="0" destOrd="0" presId="urn:microsoft.com/office/officeart/2005/8/layout/hierarchy4"/>
    <dgm:cxn modelId="{E38682CD-56E0-4F8A-8CA4-ADCDFDCD8D34}" type="presParOf" srcId="{2FB81D10-FE16-4D79-A90B-CF971054071A}" destId="{CECAB1BA-840B-48FF-9C50-E660F6EA5BCF}" srcOrd="0" destOrd="0" presId="urn:microsoft.com/office/officeart/2005/8/layout/hierarchy4"/>
    <dgm:cxn modelId="{F494D540-A966-4EA8-9695-5A63B9B489D3}" type="presParOf" srcId="{2FB81D10-FE16-4D79-A90B-CF971054071A}" destId="{63C8CDBC-EE6C-4BE6-82D2-ACA70F31E9D3}" srcOrd="1" destOrd="0" presId="urn:microsoft.com/office/officeart/2005/8/layout/hierarchy4"/>
    <dgm:cxn modelId="{77C875A0-7BDA-4407-A7D2-9C0762400344}" type="presParOf" srcId="{2FB81D10-FE16-4D79-A90B-CF971054071A}" destId="{E5F4C4DC-0A46-43AC-8374-27E0E05857D1}" srcOrd="2" destOrd="0" presId="urn:microsoft.com/office/officeart/2005/8/layout/hierarchy4"/>
    <dgm:cxn modelId="{B20EEDEB-CC00-461E-A7BD-8996E80D2DF1}" type="presParOf" srcId="{E5F4C4DC-0A46-43AC-8374-27E0E05857D1}" destId="{65B3ED70-AD64-4A5A-9A56-3D9A025F36ED}" srcOrd="0" destOrd="0" presId="urn:microsoft.com/office/officeart/2005/8/layout/hierarchy4"/>
    <dgm:cxn modelId="{0C51821B-F2E0-435F-A64A-DDA453E0E38B}" type="presParOf" srcId="{65B3ED70-AD64-4A5A-9A56-3D9A025F36ED}" destId="{701820AA-79F4-423D-A528-AC50C61C44FE}" srcOrd="0" destOrd="0" presId="urn:microsoft.com/office/officeart/2005/8/layout/hierarchy4"/>
    <dgm:cxn modelId="{2E6FB233-2712-4B59-BB90-E0955820C548}" type="presParOf" srcId="{65B3ED70-AD64-4A5A-9A56-3D9A025F36ED}" destId="{9B40D90C-5537-48B5-AE19-D84C22016958}" srcOrd="1" destOrd="0" presId="urn:microsoft.com/office/officeart/2005/8/layout/hierarchy4"/>
    <dgm:cxn modelId="{86E3A7EF-54B2-487E-802F-C29ADCBC8B5E}" type="presParOf" srcId="{0490A1D0-FCFB-4A1E-8BF5-3D1627C8E2FE}" destId="{EEA12B54-3B0C-4B44-A392-DAF81FB75DE5}" srcOrd="1" destOrd="0" presId="urn:microsoft.com/office/officeart/2005/8/layout/hierarchy4"/>
    <dgm:cxn modelId="{B19455E7-7CDD-420C-B0E8-F01244A3787F}" type="presParOf" srcId="{0490A1D0-FCFB-4A1E-8BF5-3D1627C8E2FE}" destId="{DF4DDDAF-8F1B-45BA-A071-A42731BE5264}" srcOrd="2" destOrd="0" presId="urn:microsoft.com/office/officeart/2005/8/layout/hierarchy4"/>
    <dgm:cxn modelId="{029B14B3-2581-4CDB-A502-3454AE3A0BDF}" type="presParOf" srcId="{DF4DDDAF-8F1B-45BA-A071-A42731BE5264}" destId="{71442320-6C4C-4BCD-BE02-AD4FF739EAC2}" srcOrd="0" destOrd="0" presId="urn:microsoft.com/office/officeart/2005/8/layout/hierarchy4"/>
    <dgm:cxn modelId="{A2D6C9A7-AC4A-4186-9A60-5E34C1454BCF}" type="presParOf" srcId="{DF4DDDAF-8F1B-45BA-A071-A42731BE5264}" destId="{F52A6BF1-7E5F-4FCB-9B28-ABBA0147B231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E7293C5-C72D-4D8C-9A26-AEADB5904425}">
      <dsp:nvSpPr>
        <dsp:cNvPr id="0" name=""/>
        <dsp:cNvSpPr/>
      </dsp:nvSpPr>
      <dsp:spPr>
        <a:xfrm>
          <a:off x="2543" y="295"/>
          <a:ext cx="9138913" cy="1560537"/>
        </a:xfrm>
        <a:prstGeom prst="roundRect">
          <a:avLst>
            <a:gd name="adj" fmla="val 10000"/>
          </a:avLst>
        </a:prstGeom>
        <a:solidFill>
          <a:schemeClr val="dk1"/>
        </a:solidFill>
        <a:ln w="25400" cap="flat" cmpd="sng" algn="ctr">
          <a:solidFill>
            <a:schemeClr val="dk1">
              <a:shade val="50000"/>
            </a:schemeClr>
          </a:solidFill>
          <a:prstDash val="solid"/>
        </a:ln>
        <a:effectLst/>
      </dsp:spPr>
      <dsp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dirty="0" smtClean="0"/>
            <a:t>The Modern Novel</a:t>
          </a:r>
          <a:endParaRPr lang="en-US" sz="6500" kern="1200" dirty="0"/>
        </a:p>
      </dsp:txBody>
      <dsp:txXfrm>
        <a:off x="2543" y="295"/>
        <a:ext cx="9138913" cy="1560537"/>
      </dsp:txXfrm>
    </dsp:sp>
    <dsp:sp modelId="{CECAB1BA-840B-48FF-9C50-E660F6EA5BCF}">
      <dsp:nvSpPr>
        <dsp:cNvPr id="0" name=""/>
        <dsp:cNvSpPr/>
      </dsp:nvSpPr>
      <dsp:spPr>
        <a:xfrm>
          <a:off x="457193" y="1717352"/>
          <a:ext cx="4394450" cy="1560537"/>
        </a:xfrm>
        <a:prstGeom prst="roundRect">
          <a:avLst>
            <a:gd name="adj" fmla="val 10000"/>
          </a:avLst>
        </a:prstGeom>
        <a:solidFill>
          <a:schemeClr val="dk1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dk1"/>
        </a:fillRef>
        <a:effectRef idx="1">
          <a:schemeClr val="dk1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smtClean="0"/>
            <a:t>The novel in the 18</a:t>
          </a:r>
          <a:r>
            <a:rPr lang="en-US" sz="4000" kern="1200" baseline="30000" dirty="0" smtClean="0"/>
            <a:t>th</a:t>
          </a:r>
          <a:r>
            <a:rPr lang="en-US" sz="4000" kern="1200" dirty="0" smtClean="0"/>
            <a:t> century</a:t>
          </a:r>
          <a:endParaRPr lang="en-US" sz="4000" kern="1200" dirty="0"/>
        </a:p>
      </dsp:txBody>
      <dsp:txXfrm>
        <a:off x="457193" y="1717352"/>
        <a:ext cx="4394450" cy="1560537"/>
      </dsp:txXfrm>
    </dsp:sp>
    <dsp:sp modelId="{701820AA-79F4-423D-A528-AC50C61C44FE}">
      <dsp:nvSpPr>
        <dsp:cNvPr id="0" name=""/>
        <dsp:cNvSpPr/>
      </dsp:nvSpPr>
      <dsp:spPr>
        <a:xfrm>
          <a:off x="2209801" y="3428993"/>
          <a:ext cx="5270438" cy="1670695"/>
        </a:xfrm>
        <a:prstGeom prst="roundRect">
          <a:avLst>
            <a:gd name="adj" fmla="val 10000"/>
          </a:avLst>
        </a:prstGeom>
        <a:solidFill>
          <a:schemeClr val="dk1"/>
        </a:solidFill>
        <a:ln w="25400" cap="flat" cmpd="sng" algn="ctr">
          <a:solidFill>
            <a:schemeClr val="dk1">
              <a:shade val="50000"/>
            </a:schemeClr>
          </a:solidFill>
          <a:prstDash val="solid"/>
        </a:ln>
        <a:effectLst/>
      </dsp:spPr>
      <dsp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smtClean="0"/>
            <a:t>The novel in the 20</a:t>
          </a:r>
          <a:r>
            <a:rPr lang="en-US" sz="4000" kern="1200" baseline="30000" dirty="0" smtClean="0"/>
            <a:t>th</a:t>
          </a:r>
          <a:r>
            <a:rPr lang="en-US" sz="4000" kern="1200" dirty="0" smtClean="0"/>
            <a:t> century</a:t>
          </a:r>
          <a:endParaRPr lang="en-US" sz="4000" kern="1200" dirty="0"/>
        </a:p>
      </dsp:txBody>
      <dsp:txXfrm>
        <a:off x="2209801" y="3428993"/>
        <a:ext cx="5270438" cy="1670695"/>
      </dsp:txXfrm>
    </dsp:sp>
    <dsp:sp modelId="{71442320-6C4C-4BCD-BE02-AD4FF739EAC2}">
      <dsp:nvSpPr>
        <dsp:cNvPr id="0" name=""/>
        <dsp:cNvSpPr/>
      </dsp:nvSpPr>
      <dsp:spPr>
        <a:xfrm>
          <a:off x="5382093" y="1717352"/>
          <a:ext cx="3742707" cy="1560537"/>
        </a:xfrm>
        <a:prstGeom prst="roundRect">
          <a:avLst>
            <a:gd name="adj" fmla="val 10000"/>
          </a:avLst>
        </a:prstGeom>
        <a:solidFill>
          <a:schemeClr val="dk1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dk1"/>
        </a:fillRef>
        <a:effectRef idx="1">
          <a:schemeClr val="dk1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smtClean="0"/>
            <a:t>The novel in the  19</a:t>
          </a:r>
          <a:r>
            <a:rPr lang="en-US" sz="4000" kern="1200" baseline="30000" dirty="0" smtClean="0"/>
            <a:t>th</a:t>
          </a:r>
          <a:r>
            <a:rPr lang="en-US" sz="4000" kern="1200" dirty="0" smtClean="0"/>
            <a:t> century</a:t>
          </a:r>
          <a:endParaRPr lang="en-US" sz="4000" kern="1200" dirty="0"/>
        </a:p>
      </dsp:txBody>
      <dsp:txXfrm>
        <a:off x="5382093" y="1717352"/>
        <a:ext cx="3742707" cy="15605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9/20/2012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ransition spd="med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spd="med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spd="med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spd="med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spd="med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spd="med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spd="med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 spd="med">
    <p:dissolve/>
  </p:transition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nspirationalstories.com/quotes/alfred-lord-tennyson-there-lives-more-faith-in-honest-doubt/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GB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King Faisal University</a:t>
            </a:r>
            <a:endParaRPr lang="ar-SA" sz="2400" b="1" dirty="0" smtClean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GB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Deanship of E-Learning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800" b="1" dirty="0" smtClean="0">
                <a:solidFill>
                  <a:srgbClr val="0000FF"/>
                </a:solidFill>
                <a:latin typeface="Candara" pitchFamily="34" charset="0"/>
                <a:cs typeface="Times New Roman" pitchFamily="18" charset="0"/>
              </a:rPr>
              <a:t>Course Title:</a:t>
            </a:r>
            <a:endParaRPr lang="ar-SA" sz="2800" b="1" dirty="0">
              <a:solidFill>
                <a:srgbClr val="0000FF"/>
              </a:solidFill>
              <a:latin typeface="Candara" pitchFamily="34" charset="0"/>
              <a:cs typeface="Times New Roman" pitchFamily="18" charset="0"/>
            </a:endParaRPr>
          </a:p>
          <a:p>
            <a:pPr algn="ctr"/>
            <a:r>
              <a:rPr lang="en-GB" sz="2800" b="1" dirty="0" smtClean="0">
                <a:latin typeface="Candara" pitchFamily="34" charset="0"/>
                <a:cs typeface="Times New Roman" pitchFamily="18" charset="0"/>
              </a:rPr>
              <a:t>The Modern Novel </a:t>
            </a:r>
            <a:endParaRPr lang="en-US" sz="2800" b="1" dirty="0">
              <a:latin typeface="Candara" pitchFamily="34" charset="0"/>
            </a:endParaRPr>
          </a:p>
          <a:p>
            <a:pPr algn="ctr"/>
            <a:r>
              <a:rPr lang="en-GB" sz="3200" b="1" dirty="0" smtClean="0">
                <a:solidFill>
                  <a:srgbClr val="0000FF"/>
                </a:solidFill>
                <a:latin typeface="Candara" pitchFamily="34" charset="0"/>
                <a:cs typeface="Times New Roman" pitchFamily="18" charset="0"/>
              </a:rPr>
              <a:t>Instructor</a:t>
            </a:r>
            <a:r>
              <a:rPr lang="en-GB" b="1" dirty="0" smtClean="0">
                <a:latin typeface="Candara" pitchFamily="34" charset="0"/>
                <a:cs typeface="Times New Roman" pitchFamily="18" charset="0"/>
              </a:rPr>
              <a:t>:</a:t>
            </a:r>
          </a:p>
          <a:p>
            <a:pPr algn="ctr"/>
            <a:r>
              <a:rPr lang="en-GB" sz="2400" b="1" dirty="0" smtClean="0">
                <a:latin typeface="Candara" pitchFamily="34" charset="0"/>
                <a:cs typeface="Times New Roman" pitchFamily="18" charset="0"/>
              </a:rPr>
              <a:t>Dr </a:t>
            </a:r>
            <a:r>
              <a:rPr lang="en-GB" sz="2400" b="1" dirty="0" err="1" smtClean="0">
                <a:latin typeface="Candara" pitchFamily="34" charset="0"/>
                <a:cs typeface="Times New Roman" pitchFamily="18" charset="0"/>
              </a:rPr>
              <a:t>Abdulgawad</a:t>
            </a:r>
            <a:r>
              <a:rPr lang="en-GB" sz="2400" b="1" dirty="0" smtClean="0">
                <a:latin typeface="Candara" pitchFamily="34" charset="0"/>
                <a:cs typeface="Times New Roman" pitchFamily="18" charset="0"/>
              </a:rPr>
              <a:t> </a:t>
            </a:r>
            <a:r>
              <a:rPr lang="en-GB" sz="2400" b="1" dirty="0" err="1" smtClean="0">
                <a:latin typeface="Candara" pitchFamily="34" charset="0"/>
                <a:cs typeface="Times New Roman" pitchFamily="18" charset="0"/>
              </a:rPr>
              <a:t>Elnady</a:t>
            </a:r>
            <a:endParaRPr lang="en-GB" sz="2400" b="1" dirty="0" smtClean="0">
              <a:latin typeface="Candara" pitchFamily="34" charset="0"/>
              <a:cs typeface="Times New Roman" pitchFamily="18" charset="0"/>
            </a:endParaRPr>
          </a:p>
          <a:p>
            <a:pPr algn="ctr"/>
            <a:r>
              <a:rPr lang="en-GB" sz="2400" b="1" dirty="0" smtClean="0">
                <a:latin typeface="Candara" pitchFamily="34" charset="0"/>
                <a:cs typeface="Times New Roman" pitchFamily="18" charset="0"/>
              </a:rPr>
              <a:t>Associate Professor of Literature, Department of  English, </a:t>
            </a:r>
          </a:p>
          <a:p>
            <a:pPr algn="ctr"/>
            <a:r>
              <a:rPr lang="en-GB" sz="2400" b="1" dirty="0" smtClean="0">
                <a:latin typeface="Candara" pitchFamily="34" charset="0"/>
                <a:cs typeface="Times New Roman" pitchFamily="18" charset="0"/>
              </a:rPr>
              <a:t>King Faisal University.</a:t>
            </a:r>
            <a:endParaRPr lang="en-US" sz="2400" b="1" dirty="0">
              <a:latin typeface="Candara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med"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1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1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1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30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en-GB" sz="6000" b="1" dirty="0" smtClean="0">
                <a:solidFill>
                  <a:srgbClr val="0000FF"/>
                </a:solidFill>
                <a:cs typeface="Arial" pitchFamily="34" charset="0"/>
              </a:rPr>
              <a:t>First Lecture</a:t>
            </a:r>
            <a:endParaRPr lang="en-US" sz="6000" b="1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eaLnBrk="1" hangingPunct="1"/>
            <a:r>
              <a:rPr lang="en-US" sz="4000" b="1" dirty="0" smtClean="0">
                <a:solidFill>
                  <a:srgbClr val="0000FF"/>
                </a:solidFill>
                <a:cs typeface="Arial" pitchFamily="34" charset="0"/>
              </a:rPr>
              <a:t>Warm-up</a:t>
            </a:r>
            <a:endParaRPr lang="ar-SA" sz="4000" b="1" dirty="0" smtClean="0">
              <a:solidFill>
                <a:srgbClr val="0000FF"/>
              </a:solidFill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371600"/>
            <a:ext cx="9144000" cy="61093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>
              <a:buFont typeface="Arial" pitchFamily="34" charset="0"/>
              <a:buChar char="•"/>
            </a:pPr>
            <a:r>
              <a:rPr lang="en-GB" sz="4000" dirty="0" smtClean="0"/>
              <a:t>Before we talk about the nature and characteristics of the novel in the 20</a:t>
            </a:r>
            <a:r>
              <a:rPr lang="en-GB" sz="4000" baseline="30000" dirty="0" smtClean="0"/>
              <a:t>th</a:t>
            </a:r>
            <a:r>
              <a:rPr lang="en-GB" sz="4000" dirty="0" smtClean="0"/>
              <a:t> century, let us have a brief history of English literature in the 19</a:t>
            </a:r>
            <a:r>
              <a:rPr lang="en-GB" sz="4000" baseline="30000" dirty="0" smtClean="0"/>
              <a:t>th</a:t>
            </a:r>
            <a:r>
              <a:rPr lang="en-GB" sz="4000" dirty="0" smtClean="0"/>
              <a:t> century.</a:t>
            </a:r>
          </a:p>
          <a:p>
            <a:pPr algn="ctr" rtl="0">
              <a:buFont typeface="Arial" pitchFamily="34" charset="0"/>
              <a:buChar char="•"/>
            </a:pPr>
            <a:r>
              <a:rPr lang="en-GB" sz="4000" dirty="0" smtClean="0"/>
              <a:t>This will help us to understand a lot about the nature of the novel in the modern age.</a:t>
            </a:r>
            <a:endParaRPr lang="en-US" sz="4000" dirty="0" smtClean="0"/>
          </a:p>
          <a:p>
            <a:pPr marL="173038" algn="l" rtl="0">
              <a:lnSpc>
                <a:spcPct val="150000"/>
              </a:lnSpc>
              <a:buFont typeface="Arial" pitchFamily="34" charset="0"/>
              <a:buChar char="•"/>
            </a:pPr>
            <a:endParaRPr lang="en-US" sz="2000" dirty="0" smtClean="0"/>
          </a:p>
          <a:p>
            <a:pPr marL="173038" lvl="0" algn="l" rtl="0">
              <a:lnSpc>
                <a:spcPct val="150000"/>
              </a:lnSpc>
              <a:buFont typeface="Arial" pitchFamily="34" charset="0"/>
              <a:buChar char="•"/>
            </a:pPr>
            <a:endParaRPr lang="en-US" sz="2000" dirty="0" smtClean="0"/>
          </a:p>
          <a:p>
            <a:pPr marL="173038" algn="l" rtl="0">
              <a:lnSpc>
                <a:spcPct val="150000"/>
              </a:lnSpc>
              <a:buFont typeface="Arial" pitchFamily="34" charset="0"/>
              <a:buChar char="•"/>
            </a:pPr>
            <a:endParaRPr lang="en-US" sz="2000" dirty="0" smtClean="0"/>
          </a:p>
          <a:p>
            <a:pPr marL="173038" algn="l" rtl="0">
              <a:lnSpc>
                <a:spcPct val="150000"/>
              </a:lnSpc>
              <a:buFont typeface="Arial" pitchFamily="34" charset="0"/>
              <a:buChar char="•"/>
            </a:pPr>
            <a:endParaRPr lang="ar-SA" sz="1400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>
                <a:solidFill>
                  <a:srgbClr val="0000FF"/>
                </a:solidFill>
              </a:rPr>
              <a:t>The 19</a:t>
            </a:r>
            <a:r>
              <a:rPr lang="en-GB" baseline="30000" dirty="0" smtClean="0">
                <a:solidFill>
                  <a:srgbClr val="0000FF"/>
                </a:solidFill>
              </a:rPr>
              <a:t>th</a:t>
            </a:r>
            <a:r>
              <a:rPr lang="en-GB" dirty="0" smtClean="0">
                <a:solidFill>
                  <a:srgbClr val="0000FF"/>
                </a:solidFill>
              </a:rPr>
              <a:t> Century: Life and Literature</a:t>
            </a:r>
            <a:endParaRPr lang="ar-EG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endParaRPr lang="en-GB" dirty="0" smtClean="0"/>
          </a:p>
          <a:p>
            <a:pPr algn="ctr"/>
            <a:r>
              <a:rPr lang="en-GB" b="1" dirty="0" smtClean="0"/>
              <a:t>A Brief History of England in the 19</a:t>
            </a:r>
            <a:r>
              <a:rPr lang="en-GB" b="1" baseline="30000" dirty="0" smtClean="0"/>
              <a:t>th</a:t>
            </a:r>
            <a:r>
              <a:rPr lang="en-GB" b="1" dirty="0" smtClean="0"/>
              <a:t> Century</a:t>
            </a:r>
            <a:endParaRPr lang="ar-EG" b="1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868362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rgbClr val="0000FF"/>
                </a:solidFill>
              </a:rPr>
              <a:t>The 19</a:t>
            </a:r>
            <a:r>
              <a:rPr lang="en-GB" baseline="30000" dirty="0" smtClean="0">
                <a:solidFill>
                  <a:srgbClr val="0000FF"/>
                </a:solidFill>
              </a:rPr>
              <a:t>th</a:t>
            </a:r>
            <a:r>
              <a:rPr lang="en-GB" dirty="0" smtClean="0">
                <a:solidFill>
                  <a:srgbClr val="0000FF"/>
                </a:solidFill>
              </a:rPr>
              <a:t> Century: Life and Literature</a:t>
            </a:r>
            <a:endParaRPr lang="ar-EG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295400"/>
            <a:ext cx="8915400" cy="4830763"/>
          </a:xfrm>
        </p:spPr>
        <p:txBody>
          <a:bodyPr/>
          <a:lstStyle/>
          <a:p>
            <a:pPr marL="457200" indent="-457200" algn="l">
              <a:buFont typeface="Wingdings" pitchFamily="2" charset="2"/>
              <a:buChar char="q"/>
            </a:pPr>
            <a:r>
              <a:rPr lang="en-GB" sz="2800" dirty="0" smtClean="0"/>
              <a:t>First of all, what is meant by </a:t>
            </a:r>
            <a:r>
              <a:rPr lang="en-GB" sz="2800" b="1" i="1" dirty="0" smtClean="0"/>
              <a:t>Modern</a:t>
            </a:r>
            <a:r>
              <a:rPr lang="en-GB" sz="2800" dirty="0" smtClean="0"/>
              <a:t>? </a:t>
            </a:r>
          </a:p>
          <a:p>
            <a:pPr marL="457200" indent="-457200" algn="just">
              <a:buFont typeface="Wingdings" pitchFamily="2" charset="2"/>
              <a:buChar char="q"/>
            </a:pPr>
            <a:r>
              <a:rPr lang="en-GB" sz="2800" dirty="0" smtClean="0"/>
              <a:t>According to scholars, </a:t>
            </a:r>
            <a:r>
              <a:rPr lang="en-US" sz="2800" dirty="0" smtClean="0"/>
              <a:t>the </a:t>
            </a:r>
            <a:r>
              <a:rPr lang="en-US" sz="2800" dirty="0"/>
              <a:t>modern era began approximately in the 16th </a:t>
            </a:r>
            <a:r>
              <a:rPr lang="en-US" sz="2800" dirty="0" smtClean="0"/>
              <a:t>century. </a:t>
            </a:r>
            <a:endParaRPr lang="en-GB" sz="2800" dirty="0" smtClean="0"/>
          </a:p>
          <a:p>
            <a:pPr marL="457200" indent="-457200" algn="just">
              <a:buFont typeface="Wingdings" pitchFamily="2" charset="2"/>
              <a:buChar char="q"/>
            </a:pPr>
            <a:r>
              <a:rPr lang="en-GB" sz="2800" dirty="0" smtClean="0"/>
              <a:t>It means the start of the modern ages in Europe. We have to distinguish between literature written in the dark ages and literature written from the Renaissance onwards.</a:t>
            </a:r>
          </a:p>
          <a:p>
            <a:pPr marL="457200" indent="-457200" algn="just">
              <a:buFont typeface="Wingdings" pitchFamily="2" charset="2"/>
              <a:buChar char="q"/>
            </a:pPr>
            <a:r>
              <a:rPr lang="en-GB" sz="2800" dirty="0" smtClean="0"/>
              <a:t>It means also novels written with the start of the modern ages. In this way, we can consider </a:t>
            </a:r>
            <a:r>
              <a:rPr lang="en-GB" sz="2800" i="1" dirty="0" smtClean="0"/>
              <a:t>Robinson Crusoe </a:t>
            </a:r>
            <a:r>
              <a:rPr lang="en-GB" sz="2800" dirty="0" smtClean="0"/>
              <a:t>to be a modern novel.</a:t>
            </a:r>
          </a:p>
          <a:p>
            <a:pPr marL="457200" indent="-457200" algn="l">
              <a:buFont typeface="Wingdings" pitchFamily="2" charset="2"/>
              <a:buChar char="q"/>
            </a:pPr>
            <a:endParaRPr lang="en-GB" sz="2800" dirty="0" smtClean="0"/>
          </a:p>
        </p:txBody>
      </p:sp>
    </p:spTree>
    <p:extLst>
      <p:ext uri="{BB962C8B-B14F-4D97-AF65-F5344CB8AC3E}">
        <p14:creationId xmlns:p14="http://schemas.microsoft.com/office/powerpoint/2010/main" xmlns="" val="871937436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868362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rgbClr val="0000FF"/>
                </a:solidFill>
              </a:rPr>
              <a:t>The 19</a:t>
            </a:r>
            <a:r>
              <a:rPr lang="en-GB" baseline="30000" dirty="0" smtClean="0">
                <a:solidFill>
                  <a:srgbClr val="0000FF"/>
                </a:solidFill>
              </a:rPr>
              <a:t>th</a:t>
            </a:r>
            <a:r>
              <a:rPr lang="en-GB" dirty="0" smtClean="0">
                <a:solidFill>
                  <a:srgbClr val="0000FF"/>
                </a:solidFill>
              </a:rPr>
              <a:t> Century: Life and Literature</a:t>
            </a:r>
            <a:endParaRPr lang="ar-EG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295400"/>
            <a:ext cx="8915400" cy="4830763"/>
          </a:xfrm>
        </p:spPr>
        <p:txBody>
          <a:bodyPr/>
          <a:lstStyle/>
          <a:p>
            <a:pPr marL="457200" indent="-457200" algn="l">
              <a:buFont typeface="Wingdings" pitchFamily="2" charset="2"/>
              <a:buChar char="q"/>
            </a:pPr>
            <a:r>
              <a:rPr lang="en-GB" sz="2800" dirty="0" smtClean="0"/>
              <a:t> </a:t>
            </a: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xmlns="" val="2684492654"/>
              </p:ext>
            </p:extLst>
          </p:nvPr>
        </p:nvGraphicFramePr>
        <p:xfrm>
          <a:off x="533400" y="1143000"/>
          <a:ext cx="9144000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779369770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E7293C5-C72D-4D8C-9A26-AEADB59044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graphicEl>
                                              <a:dgm id="{DE7293C5-C72D-4D8C-9A26-AEADB59044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ECAB1BA-840B-48FF-9C50-E660F6EA5B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graphicEl>
                                              <a:dgm id="{CECAB1BA-840B-48FF-9C50-E660F6EA5B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1442320-6C4C-4BCD-BE02-AD4FF739EA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>
                                            <p:graphicEl>
                                              <a:dgm id="{71442320-6C4C-4BCD-BE02-AD4FF739EAC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01820AA-79F4-423D-A528-AC50C61C44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>
                                            <p:graphicEl>
                                              <a:dgm id="{701820AA-79F4-423D-A528-AC50C61C44F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lvl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990600"/>
            <a:ext cx="8915400" cy="5135563"/>
          </a:xfrm>
        </p:spPr>
        <p:txBody>
          <a:bodyPr/>
          <a:lstStyle/>
          <a:p>
            <a:pPr marL="457200" indent="-457200" algn="l">
              <a:buFont typeface="Wingdings" pitchFamily="2" charset="2"/>
              <a:buChar char="Ø"/>
            </a:pPr>
            <a:r>
              <a:rPr lang="en-US" sz="2800" dirty="0" smtClean="0"/>
              <a:t>We already studied this period in our course The Rise of the Novel.</a:t>
            </a:r>
          </a:p>
          <a:p>
            <a:pPr marL="457200" indent="-457200" algn="l">
              <a:buFont typeface="Wingdings" pitchFamily="2" charset="2"/>
              <a:buChar char="Ø"/>
            </a:pPr>
            <a:r>
              <a:rPr lang="en-US" sz="2800" dirty="0" smtClean="0"/>
              <a:t>It is a period of beginnings. Lots of demerits and some merits. </a:t>
            </a:r>
            <a:endParaRPr lang="en-US" sz="2800" dirty="0"/>
          </a:p>
          <a:p>
            <a:pPr marL="457200" indent="-457200" algn="just">
              <a:buFont typeface="Wingdings" pitchFamily="2" charset="2"/>
              <a:buChar char="Ø"/>
            </a:pPr>
            <a:r>
              <a:rPr lang="en-US" sz="2800" dirty="0" smtClean="0"/>
              <a:t>The novel suffered from repetition, complex language, coincidence, contradiction, weak plots, digression, and weak character portrayal.</a:t>
            </a:r>
          </a:p>
          <a:p>
            <a:pPr marL="457200" indent="-457200" algn="just">
              <a:buFont typeface="Wingdings" pitchFamily="2" charset="2"/>
              <a:buChar char="Ø"/>
            </a:pPr>
            <a:r>
              <a:rPr lang="en-US" sz="2800" dirty="0" smtClean="0"/>
              <a:t>But the novel also  broke fresh grounds in form and content.</a:t>
            </a:r>
          </a:p>
          <a:p>
            <a:pPr marL="457200" indent="-457200" algn="just">
              <a:buFont typeface="Wingdings" pitchFamily="2" charset="2"/>
              <a:buChar char="Ø"/>
            </a:pPr>
            <a:r>
              <a:rPr lang="en-US" sz="2800" dirty="0" smtClean="0"/>
              <a:t>It at least opened up people’s eyes to the problems of society that were long unspoken of in poetry and drama. 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574680" y="285681"/>
            <a:ext cx="864551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3200" b="1" dirty="0"/>
              <a:t>The novel in the 18</a:t>
            </a:r>
            <a:r>
              <a:rPr lang="en-US" sz="3200" b="1" baseline="30000" dirty="0"/>
              <a:t>th</a:t>
            </a:r>
            <a:r>
              <a:rPr lang="en-US" sz="3200" b="1" dirty="0"/>
              <a:t> century</a:t>
            </a:r>
          </a:p>
        </p:txBody>
      </p:sp>
    </p:spTree>
    <p:extLst>
      <p:ext uri="{BB962C8B-B14F-4D97-AF65-F5344CB8AC3E}">
        <p14:creationId xmlns:p14="http://schemas.microsoft.com/office/powerpoint/2010/main" xmlns="" val="205748515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990600"/>
            <a:ext cx="8915400" cy="5135563"/>
          </a:xfrm>
        </p:spPr>
        <p:txBody>
          <a:bodyPr/>
          <a:lstStyle/>
          <a:p>
            <a:pPr marL="457200" indent="-457200" algn="l">
              <a:buFont typeface="Wingdings" pitchFamily="2" charset="2"/>
              <a:buChar char="Ø"/>
            </a:pPr>
            <a:r>
              <a:rPr lang="en-US" sz="2800" dirty="0" smtClean="0"/>
              <a:t> Questions:</a:t>
            </a:r>
          </a:p>
          <a:p>
            <a:pPr marL="457200" indent="-457200" algn="just">
              <a:buFont typeface="Wingdings" pitchFamily="2" charset="2"/>
              <a:buChar char="Ø"/>
            </a:pPr>
            <a:r>
              <a:rPr lang="en-US" sz="2800" i="1" dirty="0" smtClean="0"/>
              <a:t>Robinson Crusoe </a:t>
            </a:r>
            <a:r>
              <a:rPr lang="en-US" sz="2800" dirty="0" smtClean="0"/>
              <a:t>is (a modern- a medieval- an Anglo-Saxon) novel. </a:t>
            </a:r>
          </a:p>
          <a:p>
            <a:pPr marL="457200" indent="-457200" algn="just">
              <a:buFont typeface="Wingdings" pitchFamily="2" charset="2"/>
              <a:buChar char="Ø"/>
            </a:pPr>
            <a:r>
              <a:rPr lang="en-US" sz="2800" dirty="0" smtClean="0"/>
              <a:t>The novel in the 18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century had (lots of merits- lots of demerits- no merits)</a:t>
            </a:r>
          </a:p>
          <a:p>
            <a:pPr marL="457200" indent="-457200" algn="just">
              <a:buFont typeface="Wingdings" pitchFamily="2" charset="2"/>
              <a:buChar char="Ø"/>
            </a:pPr>
            <a:r>
              <a:rPr lang="en-US" sz="2800" dirty="0" smtClean="0"/>
              <a:t>The Modern novel means (only novels written in the 20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century- novels written only in the 19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century- all novels written with the start of the modern age.)</a:t>
            </a:r>
          </a:p>
          <a:p>
            <a:pPr marL="457200" indent="-457200" algn="just">
              <a:buFont typeface="Wingdings" pitchFamily="2" charset="2"/>
              <a:buChar char="Ø"/>
            </a:pPr>
            <a:r>
              <a:rPr lang="en-GB" sz="2800" dirty="0"/>
              <a:t>According to scholars, </a:t>
            </a:r>
            <a:r>
              <a:rPr lang="en-US" sz="2800" dirty="0"/>
              <a:t>the modern era began approximately in the </a:t>
            </a:r>
            <a:r>
              <a:rPr lang="en-US" sz="2800" dirty="0" smtClean="0"/>
              <a:t>(16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- 17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- 20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) </a:t>
            </a:r>
            <a:r>
              <a:rPr lang="en-US" sz="2800" dirty="0"/>
              <a:t>century. </a:t>
            </a:r>
            <a:endParaRPr lang="en-GB" sz="2800" dirty="0"/>
          </a:p>
          <a:p>
            <a:pPr marL="457200" indent="-457200" algn="just">
              <a:buFont typeface="Wingdings" pitchFamily="2" charset="2"/>
              <a:buChar char="Ø"/>
            </a:pP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574680" y="285681"/>
            <a:ext cx="864551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3200" b="1" dirty="0" smtClean="0"/>
              <a:t>The novel in the 18</a:t>
            </a:r>
            <a:r>
              <a:rPr lang="en-US" sz="3200" b="1" baseline="30000" dirty="0" smtClean="0"/>
              <a:t>th</a:t>
            </a:r>
            <a:r>
              <a:rPr lang="en-US" sz="3200" b="1" dirty="0" smtClean="0"/>
              <a:t> century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xmlns="" val="2747593438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990600"/>
            <a:ext cx="8915400" cy="5135563"/>
          </a:xfrm>
        </p:spPr>
        <p:txBody>
          <a:bodyPr/>
          <a:lstStyle/>
          <a:p>
            <a:pPr marL="0" indent="0" algn="just"/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457200" indent="-457200" algn="just">
              <a:buFont typeface="Wingdings" pitchFamily="2" charset="2"/>
              <a:buChar char="Ø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Another famous name for the novel in this period is the Victorian novel (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1837 – 1901)</a:t>
            </a:r>
          </a:p>
          <a:p>
            <a:pPr marL="457200" indent="-457200" algn="just">
              <a:buFont typeface="Wingdings" pitchFamily="2" charset="2"/>
              <a:buChar char="Ø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Why is that? The age has been given its name from </a:t>
            </a:r>
            <a:r>
              <a:rPr lang="en-US" sz="2800" dirty="0">
                <a:latin typeface="Arial" pitchFamily="34" charset="0"/>
                <a:ea typeface="Microsoft YaHei" pitchFamily="34" charset="-122"/>
                <a:cs typeface="Arial" pitchFamily="34" charset="0"/>
              </a:rPr>
              <a:t>Queen Victoria (1819-1901</a:t>
            </a:r>
            <a:r>
              <a:rPr lang="en-US" sz="2800" dirty="0" smtClean="0">
                <a:latin typeface="Arial" pitchFamily="34" charset="0"/>
                <a:ea typeface="Microsoft YaHei" pitchFamily="34" charset="-122"/>
                <a:cs typeface="Arial" pitchFamily="34" charset="0"/>
              </a:rPr>
              <a:t>) whose reign of  England continued from 1837 to 1901.</a:t>
            </a:r>
          </a:p>
          <a:p>
            <a:pPr marL="457200" indent="-457200" algn="just">
              <a:buFont typeface="Wingdings" pitchFamily="2" charset="2"/>
              <a:buChar char="Ø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She became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queen at the age of 18; she was graceful and self-assured.  She also had a gift for drawing and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painting.</a:t>
            </a:r>
          </a:p>
          <a:p>
            <a:pPr marL="457200" indent="-457200" algn="just">
              <a:buFont typeface="Wingdings" pitchFamily="2" charset="2"/>
              <a:buChar char="Ø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Her interest in the arts coincided with the emergence of the greatest age of the English novel.</a:t>
            </a:r>
          </a:p>
          <a:p>
            <a:pPr marL="457200" indent="-457200" algn="just">
              <a:buFont typeface="Wingdings" pitchFamily="2" charset="2"/>
              <a:buChar char="Ø"/>
            </a:pPr>
            <a:endParaRPr lang="en-US" sz="2800" dirty="0" smtClean="0">
              <a:latin typeface="Arial" pitchFamily="34" charset="0"/>
              <a:ea typeface="Microsoft YaHei" pitchFamily="34" charset="-122"/>
              <a:cs typeface="Arial" pitchFamily="34" charset="0"/>
            </a:endParaRPr>
          </a:p>
          <a:p>
            <a:pPr marL="457200" indent="-457200" algn="just">
              <a:buFont typeface="Wingdings" pitchFamily="2" charset="2"/>
              <a:buChar char="Ø"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Font typeface="Wingdings" pitchFamily="2" charset="2"/>
              <a:buChar char="Ø"/>
            </a:pP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74680" y="285681"/>
            <a:ext cx="864551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3200" b="1" dirty="0" smtClean="0"/>
              <a:t>The novel in the 19</a:t>
            </a:r>
            <a:r>
              <a:rPr lang="en-US" sz="3200" b="1" baseline="30000" dirty="0" smtClean="0"/>
              <a:t>th</a:t>
            </a:r>
            <a:r>
              <a:rPr lang="en-US" sz="3200" b="1" dirty="0" smtClean="0"/>
              <a:t> century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xmlns="" val="1446855616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990600"/>
            <a:ext cx="8915400" cy="5135563"/>
          </a:xfrm>
        </p:spPr>
        <p:txBody>
          <a:bodyPr/>
          <a:lstStyle/>
          <a:p>
            <a:pPr marL="0" indent="0" algn="just"/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Questions</a:t>
            </a:r>
          </a:p>
          <a:p>
            <a:pPr marL="457200" indent="-457200" algn="just">
              <a:buFont typeface="Wingdings" pitchFamily="2" charset="2"/>
              <a:buChar char="Ø"/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The Victorian novel takes its name from: (Queen Elizabeth- Queen Victoria- King George).</a:t>
            </a:r>
          </a:p>
          <a:p>
            <a:pPr marL="457200" indent="-457200" algn="just">
              <a:buFont typeface="Wingdings" pitchFamily="2" charset="2"/>
              <a:buChar char="Ø"/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Queen Victoria ruled England for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(over 60 years- 25 years- ten years)</a:t>
            </a:r>
          </a:p>
          <a:p>
            <a:pPr marL="457200" indent="-457200" algn="just">
              <a:buFont typeface="Wingdings" pitchFamily="2" charset="2"/>
              <a:buChar char="Ø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greatest age of the English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novel is the (Elizabethan- Victorian- Georgian) age.</a:t>
            </a:r>
          </a:p>
          <a:p>
            <a:pPr marL="457200" indent="-457200" algn="just">
              <a:buFont typeface="Wingdings" pitchFamily="2" charset="2"/>
              <a:buChar char="Ø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Queen Victoria ruled England when she was (60- 18- 40) years of age.</a:t>
            </a:r>
          </a:p>
          <a:p>
            <a:pPr marL="457200" indent="-457200" algn="just">
              <a:buFont typeface="Wingdings" pitchFamily="2" charset="2"/>
              <a:buChar char="Ø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Queen Victoria had an interest in (cooking- arts and painting- writing)</a:t>
            </a:r>
          </a:p>
          <a:p>
            <a:pPr marL="457200" indent="-457200" algn="just">
              <a:buFont typeface="Wingdings" pitchFamily="2" charset="2"/>
              <a:buChar char="Ø"/>
            </a:pPr>
            <a:endParaRPr lang="en-US" sz="2800" dirty="0"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Font typeface="Wingdings" pitchFamily="2" charset="2"/>
              <a:buChar char="Ø"/>
            </a:pPr>
            <a:endParaRPr lang="en-US" sz="2800" dirty="0" smtClean="0">
              <a:latin typeface="Arial" pitchFamily="34" charset="0"/>
              <a:ea typeface="Microsoft YaHei" pitchFamily="34" charset="-122"/>
              <a:cs typeface="Arial" pitchFamily="34" charset="0"/>
            </a:endParaRPr>
          </a:p>
          <a:p>
            <a:pPr marL="457200" indent="-457200" algn="just">
              <a:buFont typeface="Wingdings" pitchFamily="2" charset="2"/>
              <a:buChar char="Ø"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Font typeface="Wingdings" pitchFamily="2" charset="2"/>
              <a:buChar char="Ø"/>
            </a:pP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74680" y="285681"/>
            <a:ext cx="864551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3200" b="1" dirty="0" smtClean="0"/>
              <a:t>The novel in the 19</a:t>
            </a:r>
            <a:r>
              <a:rPr lang="en-US" sz="3200" b="1" baseline="30000" dirty="0" smtClean="0"/>
              <a:t>th</a:t>
            </a:r>
            <a:r>
              <a:rPr lang="en-US" sz="3200" b="1" dirty="0" smtClean="0"/>
              <a:t> century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xmlns="" val="3313401677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990600"/>
            <a:ext cx="8915400" cy="5135563"/>
          </a:xfrm>
        </p:spPr>
        <p:txBody>
          <a:bodyPr/>
          <a:lstStyle/>
          <a:p>
            <a:pPr marL="457200" lvl="0" indent="-457200" algn="ctr">
              <a:buFont typeface="Arial" pitchFamily="34" charset="0"/>
              <a:buChar char="•"/>
            </a:pPr>
            <a:r>
              <a:rPr lang="en-US" b="1" dirty="0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 Four factors can help us understand </a:t>
            </a:r>
            <a:r>
              <a:rPr lang="en-US" b="1" dirty="0">
                <a:solidFill>
                  <a:srgbClr val="FF3300"/>
                </a:solidFill>
              </a:rPr>
              <a:t>The novel in the 19</a:t>
            </a:r>
            <a:r>
              <a:rPr lang="en-US" b="1" baseline="30000" dirty="0">
                <a:solidFill>
                  <a:srgbClr val="FF3300"/>
                </a:solidFill>
              </a:rPr>
              <a:t>th</a:t>
            </a:r>
            <a:r>
              <a:rPr lang="en-US" b="1" dirty="0">
                <a:solidFill>
                  <a:srgbClr val="FF3300"/>
                </a:solidFill>
              </a:rPr>
              <a:t> </a:t>
            </a:r>
            <a:r>
              <a:rPr lang="en-US" b="1" dirty="0" smtClean="0">
                <a:solidFill>
                  <a:srgbClr val="FF3300"/>
                </a:solidFill>
              </a:rPr>
              <a:t>century:</a:t>
            </a:r>
            <a:endParaRPr lang="en-US" b="1" dirty="0">
              <a:solidFill>
                <a:srgbClr val="FF3300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l"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en-US" sz="2800" b="1" u="sng" dirty="0" smtClean="0"/>
              <a:t>Enormous </a:t>
            </a:r>
            <a:r>
              <a:rPr lang="en-US" sz="2800" b="1" u="sng" dirty="0"/>
              <a:t>changes </a:t>
            </a:r>
            <a:r>
              <a:rPr lang="en-US" sz="2800" b="1" dirty="0"/>
              <a:t>occurred in political and social life in England and the rest of the </a:t>
            </a:r>
            <a:r>
              <a:rPr lang="en-US" sz="2800" b="1" dirty="0" smtClean="0"/>
              <a:t>world.</a:t>
            </a:r>
            <a:endParaRPr lang="en-US" sz="2800" b="1" dirty="0"/>
          </a:p>
          <a:p>
            <a:pPr marL="457200" indent="-457200" algn="l"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en-US" sz="2800" b="1" dirty="0"/>
              <a:t>The scientific and technical innovations of the </a:t>
            </a:r>
            <a:r>
              <a:rPr lang="en-US" sz="2800" b="1" u="sng" dirty="0"/>
              <a:t>Industrial Revolution</a:t>
            </a:r>
            <a:r>
              <a:rPr lang="en-US" sz="2800" b="1" dirty="0"/>
              <a:t>, the emergence of modern nationalism, and the European </a:t>
            </a:r>
            <a:r>
              <a:rPr lang="en-US" sz="2800" b="1" u="sng" dirty="0"/>
              <a:t>colonization</a:t>
            </a:r>
            <a:r>
              <a:rPr lang="en-US" sz="2800" b="1" dirty="0"/>
              <a:t> of much of Africa, the Middle East, and the Far East changed most of </a:t>
            </a:r>
            <a:r>
              <a:rPr lang="en-US" sz="2800" b="1" dirty="0" smtClean="0"/>
              <a:t>Europe.</a:t>
            </a:r>
            <a:endParaRPr lang="en-US" sz="2800" b="1" dirty="0"/>
          </a:p>
          <a:p>
            <a:pPr marL="457200" indent="-457200" algn="l"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en-US" sz="2800" b="1" u="sng" dirty="0"/>
              <a:t>Far-reaching new ideas</a:t>
            </a:r>
            <a:r>
              <a:rPr lang="en-US" sz="2800" b="1" dirty="0"/>
              <a:t> created the greatest outpouring of literary production the world has ever </a:t>
            </a:r>
            <a:r>
              <a:rPr lang="en-US" sz="2800" b="1" dirty="0" smtClean="0"/>
              <a:t>seen.</a:t>
            </a:r>
            <a:endParaRPr lang="en-US" sz="2800" b="1" dirty="0"/>
          </a:p>
          <a:p>
            <a:pPr marL="457200" indent="-457200" algn="l">
              <a:buFont typeface="Wingdings" pitchFamily="2" charset="2"/>
              <a:buChar char="Ø"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 marL="457200" indent="-457200" algn="l">
              <a:buFont typeface="Wingdings" pitchFamily="2" charset="2"/>
              <a:buChar char="Ø"/>
            </a:pP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74680" y="285681"/>
            <a:ext cx="864551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3200" b="1" dirty="0" smtClean="0"/>
              <a:t>The novel in the 19</a:t>
            </a:r>
            <a:r>
              <a:rPr lang="en-US" sz="3200" b="1" baseline="30000" dirty="0" smtClean="0"/>
              <a:t>th</a:t>
            </a:r>
            <a:r>
              <a:rPr lang="en-US" sz="3200" b="1" dirty="0" smtClean="0"/>
              <a:t> century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xmlns="" val="1208423109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FF3300"/>
                </a:solidFill>
              </a:rPr>
              <a:t>To understand those factors: </a:t>
            </a:r>
            <a:endParaRPr lang="en-US" b="1" dirty="0">
              <a:solidFill>
                <a:srgbClr val="FF33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57200" y="1600200"/>
            <a:ext cx="9067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1pPr>
            <a:lvl2pPr marL="742950" indent="-28575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hangingPunct="1">
              <a:lnSpc>
                <a:spcPct val="90000"/>
              </a:lnSpc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L="0" indent="0" algn="ctr" eaLnBrk="1" hangingPunct="1">
              <a:lnSpc>
                <a:spcPct val="90000"/>
              </a:lnSpc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 marL="0" indent="0" algn="ctr" eaLnBrk="1" hangingPunct="1">
              <a:lnSpc>
                <a:spcPct val="9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Let us read what Charles </a:t>
            </a:r>
            <a:r>
              <a:rPr lang="en-US" dirty="0">
                <a:latin typeface="Arial" pitchFamily="34" charset="0"/>
                <a:cs typeface="Arial" pitchFamily="34" charset="0"/>
              </a:rPr>
              <a:t>Dickens said in his </a:t>
            </a:r>
            <a:r>
              <a:rPr lang="en-US" i="1" dirty="0">
                <a:latin typeface="Arial" pitchFamily="34" charset="0"/>
                <a:cs typeface="Arial" pitchFamily="34" charset="0"/>
              </a:rPr>
              <a:t>A Tale of Two Cities </a:t>
            </a:r>
            <a:r>
              <a:rPr lang="en-US" dirty="0">
                <a:latin typeface="Arial" pitchFamily="34" charset="0"/>
                <a:cs typeface="Arial" pitchFamily="34" charset="0"/>
              </a:rPr>
              <a:t>about the age not just in England but also all over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Europe.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46971146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 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sz="quarter" idx="1"/>
          </p:nvPr>
        </p:nvSpPr>
        <p:spPr>
          <a:xfrm>
            <a:off x="165100" y="304800"/>
            <a:ext cx="9575800" cy="6248400"/>
          </a:xfrm>
        </p:spPr>
        <p:txBody>
          <a:bodyPr/>
          <a:lstStyle/>
          <a:p>
            <a:pPr marL="0" indent="0" algn="ctr">
              <a:buFont typeface="Wingdings 2" pitchFamily="18" charset="2"/>
              <a:buNone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It was the best of times, it was the worst of times, it was</a:t>
            </a:r>
          </a:p>
          <a:p>
            <a:pPr marL="0" indent="0" algn="ctr">
              <a:buFont typeface="Wingdings 2" pitchFamily="18" charset="2"/>
              <a:buNone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the age of wisdom, it was the age of foolishness, it was the</a:t>
            </a:r>
          </a:p>
          <a:p>
            <a:pPr marL="0" indent="0" algn="ctr">
              <a:buFont typeface="Wingdings 2" pitchFamily="18" charset="2"/>
              <a:buNone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epoch of belief, it was the epoch of incredulity, it was the</a:t>
            </a:r>
          </a:p>
          <a:p>
            <a:pPr marL="0" indent="0" algn="ctr">
              <a:buFont typeface="Wingdings 2" pitchFamily="18" charset="2"/>
              <a:buNone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season of Light, it was the season of Darkness, it was the</a:t>
            </a:r>
          </a:p>
          <a:p>
            <a:pPr marL="0" indent="0" algn="ctr">
              <a:buFont typeface="Wingdings 2" pitchFamily="18" charset="2"/>
              <a:buNone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spring of hope, it was the winter of despair, we had</a:t>
            </a:r>
          </a:p>
          <a:p>
            <a:pPr marL="0" indent="0" algn="ctr">
              <a:buFont typeface="Wingdings 2" pitchFamily="18" charset="2"/>
              <a:buNone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everything before us, we had nothing before us, we were</a:t>
            </a:r>
          </a:p>
          <a:p>
            <a:pPr marL="0" indent="0" algn="ctr">
              <a:buFont typeface="Wingdings 2" pitchFamily="18" charset="2"/>
              <a:buNone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all going direct to Heaven, we were all going direct the</a:t>
            </a:r>
          </a:p>
          <a:p>
            <a:pPr marL="0" indent="0" algn="ctr">
              <a:buFont typeface="Wingdings 2" pitchFamily="18" charset="2"/>
              <a:buNone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other way—in short, the period was so far like the present</a:t>
            </a:r>
          </a:p>
          <a:p>
            <a:pPr marL="0" indent="0" algn="ctr">
              <a:buFont typeface="Wingdings 2" pitchFamily="18" charset="2"/>
              <a:buNone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period, that some of its noisiest authorities insisted on its</a:t>
            </a:r>
          </a:p>
          <a:p>
            <a:pPr marL="0" indent="0" algn="ctr">
              <a:buFont typeface="Wingdings 2" pitchFamily="18" charset="2"/>
              <a:buNone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being received, for good or for evil, in the superlative</a:t>
            </a:r>
          </a:p>
          <a:p>
            <a:pPr marL="0" indent="0" algn="ctr">
              <a:buFont typeface="Wingdings 2" pitchFamily="18" charset="2"/>
              <a:buNone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degree of comparison only.</a:t>
            </a:r>
          </a:p>
        </p:txBody>
      </p:sp>
    </p:spTree>
    <p:extLst>
      <p:ext uri="{BB962C8B-B14F-4D97-AF65-F5344CB8AC3E}">
        <p14:creationId xmlns:p14="http://schemas.microsoft.com/office/powerpoint/2010/main" xmlns="" val="1126130946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1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1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17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17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17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990600" y="274638"/>
            <a:ext cx="8420100" cy="792162"/>
          </a:xfrm>
        </p:spPr>
        <p:txBody>
          <a:bodyPr/>
          <a:lstStyle/>
          <a:p>
            <a:r>
              <a:rPr lang="en-US" b="1" smtClean="0">
                <a:solidFill>
                  <a:srgbClr val="0033CC"/>
                </a:solidFill>
              </a:rPr>
              <a:t>Which means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12750" y="990600"/>
            <a:ext cx="9264650" cy="5638800"/>
          </a:xfrm>
        </p:spPr>
        <p:txBody>
          <a:bodyPr/>
          <a:lstStyle/>
          <a:p>
            <a:pPr marL="63500" indent="-63500" algn="l">
              <a:buFont typeface="Wingdings 2" pitchFamily="18" charset="2"/>
              <a:buNone/>
              <a:defRPr/>
            </a:pPr>
            <a:r>
              <a:rPr lang="en-US" sz="2400" b="1" dirty="0" smtClean="0"/>
              <a:t> the Victorian age was an age of contradiction:</a:t>
            </a:r>
          </a:p>
          <a:p>
            <a:pPr marL="63500" indent="-63500" algn="l">
              <a:buFont typeface="Wingdings" pitchFamily="2" charset="2"/>
              <a:buChar char="Ø"/>
              <a:defRPr/>
            </a:pPr>
            <a:r>
              <a:rPr lang="en-US" sz="2400" b="1" dirty="0" smtClean="0"/>
              <a:t>Some people were very rich, some very poor</a:t>
            </a:r>
          </a:p>
          <a:p>
            <a:pPr marL="63500" indent="-63500" algn="l">
              <a:buFont typeface="Wingdings" pitchFamily="2" charset="2"/>
              <a:buChar char="Ø"/>
              <a:defRPr/>
            </a:pPr>
            <a:r>
              <a:rPr lang="en-US" sz="2400" b="1" dirty="0" smtClean="0"/>
              <a:t>Some people felt quite happy, some quite miserable</a:t>
            </a:r>
          </a:p>
          <a:p>
            <a:pPr marL="63500" indent="-63500" algn="l">
              <a:buFont typeface="Wingdings" pitchFamily="2" charset="2"/>
              <a:buChar char="Ø"/>
              <a:defRPr/>
            </a:pPr>
            <a:r>
              <a:rPr lang="en-US" sz="2400" b="1" dirty="0" smtClean="0"/>
              <a:t>Some people enjoyed freedom and luxury, some lived in prisons and suffered from instability</a:t>
            </a:r>
          </a:p>
          <a:p>
            <a:pPr marL="63500" indent="-63500" algn="l">
              <a:buFont typeface="Wingdings" pitchFamily="2" charset="2"/>
              <a:buChar char="Ø"/>
              <a:defRPr/>
            </a:pPr>
            <a:r>
              <a:rPr lang="en-US" sz="2400" b="1" dirty="0" smtClean="0"/>
              <a:t>Some people travelled and explored the world, some were stuck at factories and small institutions</a:t>
            </a:r>
          </a:p>
          <a:p>
            <a:pPr marL="63500" indent="-63500" algn="l">
              <a:buFont typeface="Wingdings" pitchFamily="2" charset="2"/>
              <a:buChar char="Ø"/>
              <a:defRPr/>
            </a:pPr>
            <a:r>
              <a:rPr lang="en-US" sz="2400" b="1" dirty="0" smtClean="0"/>
              <a:t>Some people had strong faith in the future, some were lost and pessimistic</a:t>
            </a:r>
          </a:p>
          <a:p>
            <a:pPr marL="63500" indent="-63500" algn="l">
              <a:buFont typeface="Wingdings" pitchFamily="2" charset="2"/>
              <a:buChar char="Ø"/>
              <a:defRPr/>
            </a:pPr>
            <a:r>
              <a:rPr lang="en-US" sz="2400" b="1" dirty="0" smtClean="0"/>
              <a:t>Some people were full of confidence in themselves and in their powers as individuals, some lost confidence in everything</a:t>
            </a:r>
          </a:p>
          <a:p>
            <a:pPr marL="63500" indent="-63500" algn="l">
              <a:defRPr/>
            </a:pPr>
            <a:r>
              <a:rPr lang="en-US" sz="2400" b="1" dirty="0" smtClean="0"/>
              <a:t>Faith and doubt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xmlns="" val="354307836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412750" y="274638"/>
            <a:ext cx="9245600" cy="792162"/>
          </a:xfrm>
        </p:spPr>
        <p:txBody>
          <a:bodyPr/>
          <a:lstStyle/>
          <a:p>
            <a:r>
              <a:rPr lang="en-US" b="1" dirty="0" smtClean="0">
                <a:solidFill>
                  <a:srgbClr val="0033CC"/>
                </a:solidFill>
              </a:rPr>
              <a:t>Which means  : </a:t>
            </a:r>
            <a:r>
              <a:rPr lang="en-US" dirty="0">
                <a:solidFill>
                  <a:srgbClr val="0033CC"/>
                </a:solidFill>
                <a:hlinkClick r:id="rId2"/>
              </a:rPr>
              <a:t>Lord </a:t>
            </a:r>
            <a:r>
              <a:rPr lang="en-US" dirty="0" smtClean="0">
                <a:solidFill>
                  <a:srgbClr val="0033CC"/>
                </a:solidFill>
                <a:hlinkClick r:id="rId2"/>
              </a:rPr>
              <a:t>Alfred Tennyson</a:t>
            </a:r>
            <a:endParaRPr lang="en-US" b="1" dirty="0" smtClean="0">
              <a:solidFill>
                <a:srgbClr val="0033CC"/>
              </a:solidFill>
            </a:endParaRPr>
          </a:p>
        </p:txBody>
      </p:sp>
      <p:sp>
        <p:nvSpPr>
          <p:cNvPr id="33795" name="Content Placeholder 2"/>
          <p:cNvSpPr>
            <a:spLocks noGrp="1"/>
          </p:cNvSpPr>
          <p:nvPr>
            <p:ph sz="quarter" idx="1"/>
          </p:nvPr>
        </p:nvSpPr>
        <p:spPr>
          <a:xfrm>
            <a:off x="412750" y="990600"/>
            <a:ext cx="9163050" cy="5486400"/>
          </a:xfrm>
        </p:spPr>
        <p:txBody>
          <a:bodyPr/>
          <a:lstStyle/>
          <a:p>
            <a:pPr marL="0" indent="0" algn="ctr">
              <a:buFont typeface="Arial" pitchFamily="34" charset="0"/>
              <a:buChar char="•"/>
            </a:pPr>
            <a:r>
              <a:rPr lang="en-US" sz="2800" b="1" dirty="0" smtClean="0"/>
              <a:t>  </a:t>
            </a:r>
            <a:r>
              <a:rPr lang="en-US" sz="2800" dirty="0" smtClean="0"/>
              <a:t>There lives more faith in honest doubt, believe me, than in half the creeds.</a:t>
            </a:r>
            <a:br>
              <a:rPr lang="en-US" sz="2800" dirty="0" smtClean="0"/>
            </a:br>
            <a:r>
              <a:rPr lang="en-US" sz="2800" dirty="0" smtClean="0"/>
              <a:t>Self-reverence, self-knowledge, self-control; these three alone lead one to sovereign power. </a:t>
            </a:r>
            <a:br>
              <a:rPr lang="en-US" sz="2800" dirty="0" smtClean="0"/>
            </a:br>
            <a:r>
              <a:rPr lang="en-US" sz="2800" dirty="0" smtClean="0"/>
              <a:t>Behold, we know not anything;</a:t>
            </a:r>
            <a:br>
              <a:rPr lang="en-US" sz="2800" dirty="0" smtClean="0"/>
            </a:br>
            <a:r>
              <a:rPr lang="en-US" sz="2800" dirty="0" smtClean="0"/>
              <a:t>I can but trust that good shall fall</a:t>
            </a:r>
            <a:br>
              <a:rPr lang="en-US" sz="2800" dirty="0" smtClean="0"/>
            </a:br>
            <a:r>
              <a:rPr lang="en-US" sz="2800" dirty="0" smtClean="0"/>
              <a:t>At last — far off — at last, to all,</a:t>
            </a:r>
            <a:br>
              <a:rPr lang="en-US" sz="2800" dirty="0" smtClean="0"/>
            </a:br>
            <a:r>
              <a:rPr lang="en-US" sz="2800" dirty="0" smtClean="0"/>
              <a:t>And every winter change to spring.</a:t>
            </a:r>
          </a:p>
          <a:p>
            <a:pPr marL="0" indent="0" algn="ctr">
              <a:buFont typeface="Arial" pitchFamily="34" charset="0"/>
              <a:buChar char="•"/>
            </a:pPr>
            <a:r>
              <a:rPr lang="en-US" sz="2800" dirty="0" smtClean="0"/>
              <a:t>So runs my dream: but what am I?</a:t>
            </a:r>
            <a:br>
              <a:rPr lang="en-US" sz="2800" dirty="0" smtClean="0"/>
            </a:br>
            <a:r>
              <a:rPr lang="en-US" sz="2800" dirty="0" smtClean="0"/>
              <a:t>An infant crying in the night:</a:t>
            </a:r>
            <a:br>
              <a:rPr lang="en-US" sz="2800" dirty="0" smtClean="0"/>
            </a:br>
            <a:r>
              <a:rPr lang="en-US" sz="2800" dirty="0" smtClean="0"/>
              <a:t>An infant crying for the light:</a:t>
            </a:r>
            <a:br>
              <a:rPr lang="en-US" sz="2800" dirty="0" smtClean="0"/>
            </a:br>
            <a:r>
              <a:rPr lang="en-US" sz="2800" dirty="0" smtClean="0"/>
              <a:t>And with no language but a cry.</a:t>
            </a:r>
          </a:p>
          <a:p>
            <a:pPr marL="0" indent="0">
              <a:buFont typeface="Arial" pitchFamily="34" charset="0"/>
              <a:buChar char="•"/>
            </a:pPr>
            <a:endParaRPr lang="en-US" sz="2800" dirty="0" smtClean="0"/>
          </a:p>
          <a:p>
            <a:pPr marL="0" indent="0">
              <a:buFont typeface="Arial" pitchFamily="34" charset="0"/>
              <a:buChar char="•"/>
            </a:pP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xmlns="" val="1842395773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smtClean="0"/>
              <a:t>Also of interest to most Victorian Novelists:</a:t>
            </a:r>
            <a:endParaRPr lang="en-US" b="1" smtClean="0"/>
          </a:p>
        </p:txBody>
      </p:sp>
      <p:sp>
        <p:nvSpPr>
          <p:cNvPr id="34819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l">
              <a:buFont typeface="Arial" pitchFamily="34" charset="0"/>
              <a:buChar char="•"/>
            </a:pPr>
            <a:r>
              <a:rPr lang="en-GB" sz="2800" b="1" dirty="0" smtClean="0"/>
              <a:t>Education</a:t>
            </a:r>
          </a:p>
          <a:p>
            <a:pPr algn="l">
              <a:buFont typeface="Arial" pitchFamily="34" charset="0"/>
              <a:buChar char="•"/>
            </a:pPr>
            <a:r>
              <a:rPr lang="en-GB" sz="2800" b="1" dirty="0" smtClean="0"/>
              <a:t>Poverty</a:t>
            </a:r>
          </a:p>
          <a:p>
            <a:pPr algn="l">
              <a:buFont typeface="Arial" pitchFamily="34" charset="0"/>
              <a:buChar char="•"/>
            </a:pPr>
            <a:r>
              <a:rPr lang="en-GB" sz="2800" b="1" dirty="0" smtClean="0"/>
              <a:t>Hunger</a:t>
            </a:r>
          </a:p>
          <a:p>
            <a:pPr algn="l">
              <a:buFont typeface="Arial" pitchFamily="34" charset="0"/>
              <a:buChar char="•"/>
            </a:pPr>
            <a:r>
              <a:rPr lang="en-GB" sz="2800" b="1" dirty="0" smtClean="0"/>
              <a:t>Diseases</a:t>
            </a:r>
          </a:p>
          <a:p>
            <a:pPr algn="l">
              <a:buFont typeface="Arial" pitchFamily="34" charset="0"/>
              <a:buChar char="•"/>
            </a:pPr>
            <a:r>
              <a:rPr lang="en-GB" sz="2800" b="1" dirty="0" smtClean="0"/>
              <a:t>Death</a:t>
            </a:r>
          </a:p>
          <a:p>
            <a:pPr algn="l">
              <a:buFont typeface="Arial" pitchFamily="34" charset="0"/>
              <a:buChar char="•"/>
            </a:pPr>
            <a:r>
              <a:rPr lang="en-GB" sz="2800" b="1" dirty="0" smtClean="0"/>
              <a:t>Pollution</a:t>
            </a:r>
          </a:p>
          <a:p>
            <a:pPr algn="l">
              <a:buFont typeface="Arial" pitchFamily="34" charset="0"/>
              <a:buChar char="•"/>
            </a:pPr>
            <a:r>
              <a:rPr lang="en-GB" sz="2800" b="1" dirty="0" smtClean="0"/>
              <a:t>Social injustice and class distinction</a:t>
            </a:r>
          </a:p>
          <a:p>
            <a:pPr algn="l">
              <a:buFont typeface="Arial" pitchFamily="34" charset="0"/>
              <a:buChar char="•"/>
            </a:pPr>
            <a:r>
              <a:rPr lang="en-GB" sz="2800" b="1" dirty="0" smtClean="0"/>
              <a:t>Clash between science and religion</a:t>
            </a:r>
          </a:p>
          <a:p>
            <a:pPr algn="l">
              <a:buFont typeface="Arial" pitchFamily="34" charset="0"/>
              <a:buChar char="•"/>
            </a:pPr>
            <a:r>
              <a:rPr lang="en-GB" sz="2800" b="1" dirty="0" smtClean="0"/>
              <a:t>The place of England as a super colonial power</a:t>
            </a:r>
          </a:p>
          <a:p>
            <a:pPr algn="l">
              <a:buFont typeface="Arial" pitchFamily="34" charset="0"/>
              <a:buChar char="•"/>
            </a:pPr>
            <a:endParaRPr lang="en-GB" sz="2800" b="1" dirty="0" smtClean="0"/>
          </a:p>
          <a:p>
            <a:pPr algn="l">
              <a:buFont typeface="Arial" pitchFamily="34" charset="0"/>
              <a:buChar char="•"/>
            </a:pPr>
            <a:endParaRPr lang="en-US" sz="2800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1930220103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4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48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smtClean="0">
                <a:solidFill>
                  <a:srgbClr val="FF0000"/>
                </a:solidFill>
                <a:latin typeface="Albertus Extra Bold" pitchFamily="34" charset="0"/>
              </a:rPr>
              <a:t>As for form:</a:t>
            </a:r>
            <a:endParaRPr lang="en-US" b="1" dirty="0" smtClean="0">
              <a:solidFill>
                <a:srgbClr val="FF0000"/>
              </a:solidFill>
              <a:latin typeface="Albertus Extra Bold" pitchFamily="34" charset="0"/>
            </a:endParaRPr>
          </a:p>
        </p:txBody>
      </p:sp>
      <p:sp>
        <p:nvSpPr>
          <p:cNvPr id="3584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9220200" cy="5181600"/>
          </a:xfrm>
        </p:spPr>
        <p:txBody>
          <a:bodyPr/>
          <a:lstStyle/>
          <a:p>
            <a:pPr marL="514350" indent="-514350" algn="l">
              <a:buFont typeface="Arial" pitchFamily="34" charset="0"/>
              <a:buChar char="•"/>
            </a:pPr>
            <a:r>
              <a:rPr lang="en-GB" dirty="0" smtClean="0"/>
              <a:t>The novel had a firmer structure</a:t>
            </a:r>
          </a:p>
          <a:p>
            <a:pPr marL="514350" indent="-514350" algn="l">
              <a:buFont typeface="Arial" pitchFamily="34" charset="0"/>
              <a:buChar char="•"/>
            </a:pPr>
            <a:r>
              <a:rPr lang="en-GB" dirty="0" smtClean="0"/>
              <a:t>The form was suitable to the content</a:t>
            </a:r>
          </a:p>
          <a:p>
            <a:pPr marL="514350" indent="-514350" algn="l">
              <a:buFont typeface="Arial" pitchFamily="34" charset="0"/>
              <a:buChar char="•"/>
            </a:pPr>
            <a:r>
              <a:rPr lang="en-GB" dirty="0" smtClean="0"/>
              <a:t>Plots and characters became less in number</a:t>
            </a:r>
          </a:p>
          <a:p>
            <a:pPr marL="514350" indent="-514350" algn="l">
              <a:buFont typeface="Arial" pitchFamily="34" charset="0"/>
              <a:buChar char="•"/>
            </a:pPr>
            <a:r>
              <a:rPr lang="en-GB" dirty="0" smtClean="0"/>
              <a:t>Plots and characters were more tightly and strongly built</a:t>
            </a:r>
          </a:p>
          <a:p>
            <a:pPr marL="514350" indent="-514350" algn="l">
              <a:buFont typeface="Arial" pitchFamily="34" charset="0"/>
              <a:buChar char="•"/>
            </a:pPr>
            <a:r>
              <a:rPr lang="en-GB" dirty="0" smtClean="0"/>
              <a:t>Language got easier and sentences shorter</a:t>
            </a:r>
          </a:p>
          <a:p>
            <a:pPr marL="514350" indent="-514350" algn="l">
              <a:buFont typeface="Arial" pitchFamily="34" charset="0"/>
              <a:buChar char="•"/>
            </a:pPr>
            <a:r>
              <a:rPr lang="en-GB" dirty="0" smtClean="0"/>
              <a:t>Coincidences were less and less used in novels</a:t>
            </a:r>
          </a:p>
          <a:p>
            <a:pPr marL="514350" indent="-514350" algn="l">
              <a:buFont typeface="Arial" pitchFamily="34" charset="0"/>
              <a:buChar char="•"/>
            </a:pPr>
            <a:r>
              <a:rPr lang="en-GB" dirty="0" smtClean="0"/>
              <a:t>More verisimilitude</a:t>
            </a:r>
          </a:p>
          <a:p>
            <a:pPr marL="514350" indent="-514350" algn="l">
              <a:buFont typeface="Arial" pitchFamily="34" charset="0"/>
              <a:buChar char="•"/>
            </a:pPr>
            <a:r>
              <a:rPr lang="en-GB" dirty="0" smtClean="0"/>
              <a:t>More irony and symbolism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291864565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5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5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58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58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715962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FF3300"/>
                </a:solidFill>
              </a:rPr>
              <a:t>The Situation of the Novel </a:t>
            </a:r>
            <a:endParaRPr lang="en-US" b="1" dirty="0">
              <a:solidFill>
                <a:srgbClr val="FF33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990600"/>
            <a:ext cx="8915400" cy="5135563"/>
          </a:xfrm>
        </p:spPr>
        <p:txBody>
          <a:bodyPr/>
          <a:lstStyle/>
          <a:p>
            <a:pPr marL="63500" indent="-63500" algn="just" eaLnBrk="1" hangingPunct="1">
              <a:buFont typeface="Arial" pitchFamily="34" charset="0"/>
              <a:buChar char="•"/>
            </a:pPr>
            <a:r>
              <a:rPr lang="it-IT" sz="2800" dirty="0"/>
              <a:t>The </a:t>
            </a:r>
            <a:r>
              <a:rPr lang="it-IT" sz="2800" dirty="0" smtClean="0"/>
              <a:t>novel became </a:t>
            </a:r>
            <a:r>
              <a:rPr lang="it-IT" sz="2800" dirty="0"/>
              <a:t>the most popular form of literature and also the main form of entertainment since thery were read aloud within the family.</a:t>
            </a:r>
          </a:p>
          <a:p>
            <a:pPr marL="63500" indent="-63500" algn="just" eaLnBrk="1" hangingPunct="1">
              <a:buFont typeface="Arial" pitchFamily="34" charset="0"/>
              <a:buChar char="•"/>
            </a:pPr>
            <a:r>
              <a:rPr lang="it-IT" sz="2800" dirty="0" smtClean="0"/>
              <a:t>Novelists felt </a:t>
            </a:r>
            <a:r>
              <a:rPr lang="it-IT" sz="2800" dirty="0"/>
              <a:t>they had a moral and social responsibility to fulfil</a:t>
            </a:r>
            <a:r>
              <a:rPr lang="it-IT" sz="2800" dirty="0" smtClean="0"/>
              <a:t>: they </a:t>
            </a:r>
            <a:r>
              <a:rPr lang="it-IT" sz="2800" dirty="0"/>
              <a:t>depicted society as they saw it (realism) and denounced its evils (criticism</a:t>
            </a:r>
            <a:r>
              <a:rPr lang="it-IT" sz="2800" dirty="0" smtClean="0"/>
              <a:t>). They </a:t>
            </a:r>
            <a:r>
              <a:rPr lang="it-IT" sz="2800" dirty="0"/>
              <a:t>aimed at making readers realise social </a:t>
            </a:r>
            <a:r>
              <a:rPr lang="it-IT" sz="2800" dirty="0" smtClean="0"/>
              <a:t>injustices. </a:t>
            </a:r>
          </a:p>
          <a:p>
            <a:pPr marL="63500" indent="-63500" algn="just" eaLnBrk="1" hangingPunct="1">
              <a:buFont typeface="Arial" pitchFamily="34" charset="0"/>
              <a:buChar char="•"/>
            </a:pPr>
            <a:r>
              <a:rPr lang="it-IT" sz="2800" dirty="0" smtClean="0"/>
              <a:t>A great example here is Charles Dickens who devoted all his novels to the criticism of society especiaally to the problems of poverty and education.</a:t>
            </a:r>
            <a:endParaRPr lang="it-IT" sz="2800" dirty="0"/>
          </a:p>
          <a:p>
            <a:pPr marL="63500" indent="-63500" algn="just">
              <a:buFont typeface="Arial" pitchFamily="34" charset="0"/>
              <a:buChar char="•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822424981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FF3300"/>
                </a:solidFill>
              </a:rPr>
              <a:t>The Victorian Novel </a:t>
            </a:r>
            <a:endParaRPr lang="en-US" b="1" dirty="0">
              <a:solidFill>
                <a:srgbClr val="FF33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295400"/>
            <a:ext cx="8915400" cy="4830763"/>
          </a:xfrm>
        </p:spPr>
        <p:txBody>
          <a:bodyPr/>
          <a:lstStyle/>
          <a:p>
            <a:pPr marL="0" indent="0" algn="just"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en-US" altLang="zh-CN" dirty="0">
                <a:latin typeface="Arial Narrow" pitchFamily="34" charset="0"/>
              </a:rPr>
              <a:t>Victorian novels seek to represent a large and comprehensive social world, with a variety of classes.</a:t>
            </a:r>
          </a:p>
          <a:p>
            <a:pPr marL="0" indent="0" algn="just"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en-US" altLang="zh-CN" dirty="0">
                <a:latin typeface="Arial Narrow" pitchFamily="34" charset="0"/>
              </a:rPr>
              <a:t>Victorian novels are realistic, their major theme is the place of the individual in society, the aspiration of the hero or heroine for love or social position.</a:t>
            </a:r>
          </a:p>
          <a:p>
            <a:pPr marL="0" indent="0" algn="just"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en-US" altLang="zh-CN" dirty="0">
                <a:latin typeface="Arial Narrow" pitchFamily="34" charset="0"/>
              </a:rPr>
              <a:t>The protagonist’s search for fulfillment is emblematic of the human condition.</a:t>
            </a:r>
          </a:p>
          <a:p>
            <a:pPr marL="0" indent="0" algn="just"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en-US" altLang="zh-CN" dirty="0">
                <a:latin typeface="Arial Narrow" pitchFamily="34" charset="0"/>
              </a:rPr>
              <a:t>For the first time, women were major writers: the </a:t>
            </a:r>
            <a:r>
              <a:rPr lang="en-US" altLang="zh-CN" dirty="0" err="1">
                <a:latin typeface="Arial Narrow" pitchFamily="34" charset="0"/>
              </a:rPr>
              <a:t>Brontës</a:t>
            </a:r>
            <a:r>
              <a:rPr lang="en-US" altLang="zh-CN" dirty="0">
                <a:latin typeface="Arial Narrow" pitchFamily="34" charset="0"/>
              </a:rPr>
              <a:t>, Elizabeth Gaskell, George Eliot.</a:t>
            </a:r>
          </a:p>
          <a:p>
            <a:pPr marL="0" indent="0" algn="just"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en-US" altLang="zh-CN" dirty="0">
                <a:latin typeface="Arial Narrow" pitchFamily="34" charset="0"/>
              </a:rPr>
              <a:t>The Victorian novel was a principal form of entertainment.</a:t>
            </a:r>
          </a:p>
          <a:p>
            <a:pPr marL="0" indent="0" algn="just">
              <a:buFont typeface="Arial" pitchFamily="34" charset="0"/>
              <a:buChar char="•"/>
            </a:pP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75125119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FF3300"/>
                </a:solidFill>
              </a:rPr>
              <a:t>The Victorian Novel </a:t>
            </a:r>
            <a:endParaRPr lang="en-US" b="1" dirty="0">
              <a:solidFill>
                <a:srgbClr val="FF33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304800" y="1371600"/>
            <a:ext cx="4953000" cy="4754563"/>
          </a:xfrm>
        </p:spPr>
        <p:txBody>
          <a:bodyPr/>
          <a:lstStyle/>
          <a:p>
            <a:pPr marL="0" indent="0" algn="just"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en-US" altLang="zh-CN" sz="2800" dirty="0" smtClean="0">
                <a:latin typeface="Arial Narrow" pitchFamily="34" charset="0"/>
              </a:rPr>
              <a:t> On Dickens’s grave, we read these very important phrases:</a:t>
            </a:r>
          </a:p>
          <a:p>
            <a:pPr marL="0" indent="0" algn="just"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Dickens’ epitaph:  </a:t>
            </a:r>
            <a:endParaRPr lang="en-US" sz="28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indent="0" algn="just"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en-US" sz="2800" b="1" dirty="0" smtClean="0">
                <a:solidFill>
                  <a:srgbClr val="FF3300"/>
                </a:solidFill>
                <a:latin typeface="Monotype Corsiva" pitchFamily="66" charset="0"/>
                <a:cs typeface="Arial" pitchFamily="34" charset="0"/>
              </a:rPr>
              <a:t>“</a:t>
            </a:r>
            <a:r>
              <a:rPr lang="en-US" sz="2800" b="1" dirty="0">
                <a:solidFill>
                  <a:srgbClr val="FF3300"/>
                </a:solidFill>
                <a:latin typeface="Monotype Corsiva" pitchFamily="66" charset="0"/>
                <a:cs typeface="Arial" pitchFamily="34" charset="0"/>
              </a:rPr>
              <a:t>He was a sympathizer to the poor, the suffering, and the oppressed; and by his death, one of England’s greatest writers is lost to the world.”</a:t>
            </a:r>
          </a:p>
          <a:p>
            <a:pPr marL="0" indent="0" algn="just"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en-US" sz="2800" dirty="0" smtClean="0"/>
              <a:t>Many Victorian novelists joined him in this mission of criticizing society to improve it.</a:t>
            </a:r>
            <a:endParaRPr lang="en-US" sz="2800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5032111" y="1524000"/>
            <a:ext cx="4378590" cy="4602163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Picture 6" descr="Abbey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524000"/>
            <a:ext cx="4343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650959392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FF3300"/>
                </a:solidFill>
              </a:rPr>
              <a:t>To sum up</a:t>
            </a:r>
            <a:endParaRPr lang="en-US" b="1" dirty="0">
              <a:solidFill>
                <a:srgbClr val="FF3300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Font typeface="Arial" pitchFamily="34" charset="0"/>
              <a:buChar char="•"/>
            </a:pPr>
            <a:r>
              <a:rPr lang="en-US" dirty="0" smtClean="0"/>
              <a:t>The Victorian novel was quite interested in dealing with the problems of society.</a:t>
            </a:r>
          </a:p>
          <a:p>
            <a:pPr marL="0" indent="0" algn="l">
              <a:buFont typeface="Arial" pitchFamily="34" charset="0"/>
              <a:buChar char="•"/>
            </a:pPr>
            <a:r>
              <a:rPr lang="en-US" dirty="0" smtClean="0"/>
              <a:t>It was full of realism.</a:t>
            </a:r>
          </a:p>
          <a:p>
            <a:pPr marL="0" indent="0" algn="just">
              <a:buFont typeface="Arial" pitchFamily="34" charset="0"/>
              <a:buChar char="•"/>
            </a:pPr>
            <a:r>
              <a:rPr lang="en-US" dirty="0" smtClean="0"/>
              <a:t>Lots of novels were written in this age in celebration of the greatness of the British empire: the greatest nation and the greatest novel.</a:t>
            </a:r>
          </a:p>
          <a:p>
            <a:pPr marL="0" indent="0" algn="just">
              <a:buFont typeface="Arial" pitchFamily="34" charset="0"/>
              <a:buChar char="•"/>
            </a:pPr>
            <a:r>
              <a:rPr lang="en-US" dirty="0" smtClean="0"/>
              <a:t>The form of the Victorian novel was stronger and much more improved than that of the 18</a:t>
            </a:r>
            <a:r>
              <a:rPr lang="en-US" baseline="30000" dirty="0" smtClean="0"/>
              <a:t>th</a:t>
            </a:r>
            <a:r>
              <a:rPr lang="en-US" dirty="0" smtClean="0"/>
              <a:t> century.</a:t>
            </a:r>
          </a:p>
          <a:p>
            <a:pPr marL="0" indent="0" algn="just">
              <a:buFont typeface="Arial" pitchFamily="34" charset="0"/>
              <a:buChar char="•"/>
            </a:pPr>
            <a:endParaRPr lang="en-US" dirty="0" smtClean="0"/>
          </a:p>
          <a:p>
            <a:pPr algn="just"/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48842746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639762"/>
          </a:xfrm>
        </p:spPr>
        <p:txBody>
          <a:bodyPr/>
          <a:lstStyle/>
          <a:p>
            <a:pPr algn="ctr"/>
            <a:r>
              <a:rPr lang="en-US" dirty="0" smtClean="0"/>
              <a:t> </a:t>
            </a:r>
            <a:r>
              <a:rPr lang="en-US" b="1" dirty="0" smtClean="0">
                <a:solidFill>
                  <a:srgbClr val="FF3300"/>
                </a:solidFill>
              </a:rPr>
              <a:t>Questions</a:t>
            </a:r>
            <a:endParaRPr lang="en-US" b="1" dirty="0">
              <a:solidFill>
                <a:srgbClr val="FF33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914400"/>
            <a:ext cx="8915400" cy="5211763"/>
          </a:xfrm>
        </p:spPr>
        <p:txBody>
          <a:bodyPr/>
          <a:lstStyle/>
          <a:p>
            <a:pPr marL="63500" indent="-63500" algn="just">
              <a:buFont typeface="Arial" pitchFamily="34" charset="0"/>
              <a:buChar char="•"/>
            </a:pPr>
            <a:r>
              <a:rPr lang="en-US" dirty="0" smtClean="0"/>
              <a:t>One famous Victorian novelist who worked for the improvement of society through criticizing it is (Forster- Woolf- Dickens).</a:t>
            </a:r>
          </a:p>
          <a:p>
            <a:pPr marL="63500" indent="-63500" algn="just">
              <a:buFont typeface="Arial" pitchFamily="34" charset="0"/>
              <a:buChar char="•"/>
            </a:pPr>
            <a:r>
              <a:rPr lang="en-US" dirty="0" smtClean="0"/>
              <a:t>The greatest age of the English novel was (romantic- classic- realistic).</a:t>
            </a:r>
          </a:p>
          <a:p>
            <a:pPr marL="63500" indent="-63500" algn="just">
              <a:buFont typeface="Arial" pitchFamily="34" charset="0"/>
              <a:buChar char="•"/>
            </a:pPr>
            <a:r>
              <a:rPr lang="en-US" dirty="0" smtClean="0"/>
              <a:t>The form of the Victorian novel is (the same as- stronger than- worse than) that of the novel in the 18</a:t>
            </a:r>
            <a:r>
              <a:rPr lang="en-US" baseline="30000" dirty="0" smtClean="0"/>
              <a:t>th</a:t>
            </a:r>
            <a:r>
              <a:rPr lang="en-US" dirty="0" smtClean="0"/>
              <a:t> century.</a:t>
            </a:r>
          </a:p>
          <a:p>
            <a:pPr marL="63500" indent="-63500" algn="just">
              <a:buFont typeface="Arial" pitchFamily="34" charset="0"/>
              <a:buChar char="•"/>
            </a:pPr>
            <a:r>
              <a:rPr lang="en-US" dirty="0" smtClean="0"/>
              <a:t>Many women novelists appeared in English literature in the (17</a:t>
            </a:r>
            <a:r>
              <a:rPr lang="en-US" baseline="30000" dirty="0" smtClean="0"/>
              <a:t>th</a:t>
            </a:r>
            <a:r>
              <a:rPr lang="en-US" dirty="0" smtClean="0"/>
              <a:t>- 18</a:t>
            </a:r>
            <a:r>
              <a:rPr lang="en-US" baseline="30000" dirty="0" smtClean="0"/>
              <a:t>th</a:t>
            </a:r>
            <a:r>
              <a:rPr lang="en-US" dirty="0" smtClean="0"/>
              <a:t>- 19</a:t>
            </a:r>
            <a:r>
              <a:rPr lang="en-US" baseline="30000" dirty="0" smtClean="0"/>
              <a:t>th</a:t>
            </a:r>
            <a:r>
              <a:rPr lang="en-US" dirty="0" smtClean="0"/>
              <a:t>) century.</a:t>
            </a:r>
          </a:p>
          <a:p>
            <a:pPr marL="63500" indent="-63500" algn="just">
              <a:buFont typeface="Arial" pitchFamily="34" charset="0"/>
              <a:buChar char="•"/>
            </a:pPr>
            <a:endParaRPr lang="en-US" dirty="0" smtClean="0"/>
          </a:p>
          <a:p>
            <a:pPr algn="just"/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60501083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1878</TotalTime>
  <Words>1449</Words>
  <Application>Microsoft Office PowerPoint</Application>
  <PresentationFormat>A4 Paper (210x297 mm)‎</PresentationFormat>
  <Paragraphs>149</Paragraphs>
  <Slides>23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23</vt:i4>
      </vt:variant>
    </vt:vector>
  </HeadingPairs>
  <TitlesOfParts>
    <vt:vector size="24" baseType="lpstr">
      <vt:lpstr>Office Theme</vt:lpstr>
      <vt:lpstr>الشريحة 1</vt:lpstr>
      <vt:lpstr>First Lecture</vt:lpstr>
      <vt:lpstr>Warm-up</vt:lpstr>
      <vt:lpstr>The 19th Century: Life and Literature</vt:lpstr>
      <vt:lpstr>The 19th Century: Life and Literature</vt:lpstr>
      <vt:lpstr>The 19th Century: Life and Literature</vt:lpstr>
      <vt:lpstr> </vt:lpstr>
      <vt:lpstr> </vt:lpstr>
      <vt:lpstr> </vt:lpstr>
      <vt:lpstr> </vt:lpstr>
      <vt:lpstr> </vt:lpstr>
      <vt:lpstr>To understand those factors: </vt:lpstr>
      <vt:lpstr> </vt:lpstr>
      <vt:lpstr>Which means</vt:lpstr>
      <vt:lpstr>Which means  : Lord Alfred Tennyson</vt:lpstr>
      <vt:lpstr>Also of interest to most Victorian Novelists:</vt:lpstr>
      <vt:lpstr>As for form:</vt:lpstr>
      <vt:lpstr>The Situation of the Novel </vt:lpstr>
      <vt:lpstr>The Victorian Novel </vt:lpstr>
      <vt:lpstr>The Victorian Novel </vt:lpstr>
      <vt:lpstr>To sum up</vt:lpstr>
      <vt:lpstr> Questions</vt:lpstr>
      <vt:lpstr>الشريحة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falsabagh</cp:lastModifiedBy>
  <cp:revision>157</cp:revision>
  <dcterms:created xsi:type="dcterms:W3CDTF">2009-10-14T19:14:34Z</dcterms:created>
  <dcterms:modified xsi:type="dcterms:W3CDTF">2012-09-20T11:03:26Z</dcterms:modified>
</cp:coreProperties>
</file>