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94" r:id="rId4"/>
    <p:sldId id="330" r:id="rId5"/>
    <p:sldId id="308" r:id="rId6"/>
    <p:sldId id="317" r:id="rId7"/>
    <p:sldId id="309" r:id="rId8"/>
    <p:sldId id="326" r:id="rId9"/>
    <p:sldId id="318" r:id="rId10"/>
    <p:sldId id="310" r:id="rId11"/>
    <p:sldId id="311" r:id="rId12"/>
    <p:sldId id="313" r:id="rId13"/>
    <p:sldId id="312" r:id="rId14"/>
    <p:sldId id="314" r:id="rId15"/>
    <p:sldId id="315" r:id="rId16"/>
    <p:sldId id="316" r:id="rId17"/>
    <p:sldId id="321" r:id="rId18"/>
    <p:sldId id="324" r:id="rId19"/>
    <p:sldId id="325" r:id="rId20"/>
    <p:sldId id="322" r:id="rId21"/>
    <p:sldId id="329" r:id="rId22"/>
    <p:sldId id="323" r:id="rId23"/>
    <p:sldId id="327" r:id="rId24"/>
    <p:sldId id="328" r:id="rId25"/>
    <p:sldId id="266" r:id="rId2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3300"/>
    <a:srgbClr val="009900"/>
    <a:srgbClr val="709256"/>
    <a:srgbClr val="AD9968"/>
    <a:srgbClr val="3B84AF"/>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4" autoAdjust="0"/>
  </p:normalViewPr>
  <p:slideViewPr>
    <p:cSldViewPr>
      <p:cViewPr>
        <p:scale>
          <a:sx n="60" d="100"/>
          <a:sy n="60" d="100"/>
        </p:scale>
        <p:origin x="-648"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9/27/2012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spd="med">
    <p:dissolve/>
  </p:transition>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Verse_(poetry)" TargetMode="External"/><Relationship Id="rId2" Type="http://schemas.openxmlformats.org/officeDocument/2006/relationships/hyperlink" Target="http://en.wikipedia.org/wiki/Prose" TargetMode="External"/><Relationship Id="rId1" Type="http://schemas.openxmlformats.org/officeDocument/2006/relationships/slideLayout" Target="../slideLayouts/slideLayout2.xml"/><Relationship Id="rId5" Type="http://schemas.openxmlformats.org/officeDocument/2006/relationships/hyperlink" Target="http://en.wikipedia.org/wiki/Moral" TargetMode="External"/><Relationship Id="rId4" Type="http://schemas.openxmlformats.org/officeDocument/2006/relationships/hyperlink" Target="http://en.wikipedia.org/wiki/Mythical_creatures"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animal-farm.8k.com/allegory.htm" TargetMode="External"/><Relationship Id="rId2" Type="http://schemas.openxmlformats.org/officeDocument/2006/relationships/hyperlink" Target="http://www.animal-farm.8k.com/fable.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grammar.about.com/od/mo/g/metaphorterm.htm" TargetMode="External"/><Relationship Id="rId2" Type="http://schemas.openxmlformats.org/officeDocument/2006/relationships/hyperlink" Target="http://grammar.about.com/od/rs/g/rhetoricterm.htm" TargetMode="External"/><Relationship Id="rId1" Type="http://schemas.openxmlformats.org/officeDocument/2006/relationships/slideLayout" Target="../slideLayouts/slideLayout2.xml"/><Relationship Id="rId4" Type="http://schemas.openxmlformats.org/officeDocument/2006/relationships/hyperlink" Target="http://grammar.about.com/od/mo/g/narrative2term.ht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en-GB" sz="2400" b="1" dirty="0" smtClean="0">
                <a:solidFill>
                  <a:schemeClr val="tx2">
                    <a:lumMod val="75000"/>
                  </a:schemeClr>
                </a:solidFill>
                <a:latin typeface="Calibri" pitchFamily="34" charset="0"/>
              </a:rPr>
              <a:t>King Faisal University</a:t>
            </a:r>
            <a:endParaRPr lang="ar-SA" sz="2400" b="1" dirty="0" smtClean="0">
              <a:solidFill>
                <a:schemeClr val="tx2">
                  <a:lumMod val="75000"/>
                </a:schemeClr>
              </a:solidFill>
              <a:latin typeface="Calibri" pitchFamily="34" charset="0"/>
            </a:endParaRPr>
          </a:p>
          <a:p>
            <a:pPr algn="ctr" rtl="0">
              <a:spcBef>
                <a:spcPct val="20000"/>
              </a:spcBef>
              <a:buFont typeface="Arial" pitchFamily="34" charset="0"/>
              <a:buNone/>
            </a:pPr>
            <a:r>
              <a:rPr lang="en-GB" sz="2400" b="1" dirty="0" smtClean="0">
                <a:solidFill>
                  <a:schemeClr val="tx2">
                    <a:lumMod val="75000"/>
                  </a:schemeClr>
                </a:solidFill>
                <a:latin typeface="Calibri" pitchFamily="34" charset="0"/>
              </a:rPr>
              <a:t>Deanship of E-Learning</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3048000"/>
          </a:xfrm>
          <a:prstGeom prst="rect">
            <a:avLst/>
          </a:prstGeom>
          <a:noFill/>
          <a:ln w="9525">
            <a:noFill/>
            <a:miter lim="800000"/>
            <a:headEnd/>
            <a:tailEnd/>
          </a:ln>
        </p:spPr>
        <p:txBody>
          <a:bodyPr anchor="ctr"/>
          <a:lstStyle/>
          <a:p>
            <a:pPr algn="ctr"/>
            <a:r>
              <a:rPr lang="en-GB" sz="2800" b="1" dirty="0" smtClean="0">
                <a:solidFill>
                  <a:srgbClr val="0000FF"/>
                </a:solidFill>
                <a:latin typeface="Candara" pitchFamily="34" charset="0"/>
                <a:cs typeface="Times New Roman" pitchFamily="18" charset="0"/>
              </a:rPr>
              <a:t>Course Title:</a:t>
            </a:r>
            <a:endParaRPr lang="ar-SA" sz="2800" b="1" dirty="0">
              <a:solidFill>
                <a:srgbClr val="0000FF"/>
              </a:solidFill>
              <a:latin typeface="Candara" pitchFamily="34" charset="0"/>
              <a:cs typeface="Times New Roman" pitchFamily="18" charset="0"/>
            </a:endParaRPr>
          </a:p>
          <a:p>
            <a:pPr algn="ctr"/>
            <a:r>
              <a:rPr lang="en-GB" sz="2800" b="1" dirty="0" smtClean="0">
                <a:latin typeface="Candara" pitchFamily="34" charset="0"/>
                <a:cs typeface="Times New Roman" pitchFamily="18" charset="0"/>
              </a:rPr>
              <a:t>The Modern Novel </a:t>
            </a:r>
            <a:endParaRPr lang="en-US" sz="2800" b="1" dirty="0">
              <a:latin typeface="Candara" pitchFamily="34" charset="0"/>
            </a:endParaRPr>
          </a:p>
          <a:p>
            <a:pPr algn="ctr"/>
            <a:r>
              <a:rPr lang="en-GB" sz="3200" b="1" dirty="0" smtClean="0">
                <a:solidFill>
                  <a:srgbClr val="0000FF"/>
                </a:solidFill>
                <a:latin typeface="Candara" pitchFamily="34" charset="0"/>
                <a:cs typeface="Times New Roman" pitchFamily="18" charset="0"/>
              </a:rPr>
              <a:t>Instructor</a:t>
            </a:r>
            <a:r>
              <a:rPr lang="en-GB" b="1" dirty="0" smtClean="0">
                <a:latin typeface="Candara" pitchFamily="34" charset="0"/>
                <a:cs typeface="Times New Roman" pitchFamily="18" charset="0"/>
              </a:rPr>
              <a:t>:</a:t>
            </a:r>
          </a:p>
          <a:p>
            <a:pPr algn="ctr"/>
            <a:r>
              <a:rPr lang="en-GB" sz="2400" b="1" dirty="0" smtClean="0">
                <a:latin typeface="Candara" pitchFamily="34" charset="0"/>
                <a:cs typeface="Times New Roman" pitchFamily="18" charset="0"/>
              </a:rPr>
              <a:t>Dr </a:t>
            </a:r>
            <a:r>
              <a:rPr lang="en-GB" sz="2400" b="1" dirty="0" err="1" smtClean="0">
                <a:latin typeface="Candara" pitchFamily="34" charset="0"/>
                <a:cs typeface="Times New Roman" pitchFamily="18" charset="0"/>
              </a:rPr>
              <a:t>Abdulgawad</a:t>
            </a:r>
            <a:r>
              <a:rPr lang="en-GB" sz="2400" b="1" dirty="0" smtClean="0">
                <a:latin typeface="Candara" pitchFamily="34" charset="0"/>
                <a:cs typeface="Times New Roman" pitchFamily="18" charset="0"/>
              </a:rPr>
              <a:t> </a:t>
            </a:r>
            <a:r>
              <a:rPr lang="en-GB" sz="2400" b="1" dirty="0" err="1" smtClean="0">
                <a:latin typeface="Candara" pitchFamily="34" charset="0"/>
                <a:cs typeface="Times New Roman" pitchFamily="18" charset="0"/>
              </a:rPr>
              <a:t>Elnady</a:t>
            </a:r>
            <a:endParaRPr lang="en-GB" sz="2400" b="1" dirty="0" smtClean="0">
              <a:latin typeface="Candara" pitchFamily="34" charset="0"/>
              <a:cs typeface="Times New Roman" pitchFamily="18" charset="0"/>
            </a:endParaRPr>
          </a:p>
          <a:p>
            <a:pPr algn="ctr"/>
            <a:r>
              <a:rPr lang="en-GB" sz="2400" b="1" dirty="0" smtClean="0">
                <a:latin typeface="Candara" pitchFamily="34" charset="0"/>
                <a:cs typeface="Times New Roman" pitchFamily="18" charset="0"/>
              </a:rPr>
              <a:t>Associate Professor of Literature, Department of  English, </a:t>
            </a:r>
          </a:p>
          <a:p>
            <a:pPr algn="ctr"/>
            <a:r>
              <a:rPr lang="en-GB" sz="2400" b="1" dirty="0" smtClean="0">
                <a:latin typeface="Candara" pitchFamily="34" charset="0"/>
                <a:cs typeface="Times New Roman" pitchFamily="18" charset="0"/>
              </a:rPr>
              <a:t>King Faisal University.</a:t>
            </a:r>
            <a:endParaRPr lang="en-US" sz="2400" b="1" dirty="0">
              <a:latin typeface="Candara"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en-GB" sz="6000" b="1" dirty="0" smtClean="0">
                <a:solidFill>
                  <a:srgbClr val="0000FF"/>
                </a:solidFill>
                <a:cs typeface="Arial" pitchFamily="34" charset="0"/>
              </a:rPr>
              <a:t>Third Lecture</a:t>
            </a:r>
            <a:endParaRPr lang="en-US" sz="6000" b="1" spc="-150" dirty="0" smtClean="0">
              <a:solidFill>
                <a:srgbClr val="376092"/>
              </a:solidFill>
              <a:latin typeface="ae_AlMateen" pitchFamily="2" charset="-78"/>
              <a:cs typeface="ae_AlMateen" pitchFamily="2" charset="-78"/>
            </a:endParaRPr>
          </a:p>
        </p:txBody>
      </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639762"/>
          </a:xfrm>
        </p:spPr>
        <p:txBody>
          <a:bodyPr>
            <a:noAutofit/>
          </a:bodyPr>
          <a:lstStyle/>
          <a:p>
            <a:pPr algn="ctr"/>
            <a:r>
              <a:rPr lang="en-US" sz="4800" b="1" dirty="0" smtClean="0">
                <a:cs typeface="+mj-cs"/>
              </a:rPr>
              <a:t/>
            </a:r>
            <a:br>
              <a:rPr lang="en-US" sz="4800" b="1" dirty="0" smtClean="0">
                <a:cs typeface="+mj-cs"/>
              </a:rPr>
            </a:br>
            <a:r>
              <a:rPr lang="en-US" sz="4800" b="1" dirty="0" smtClean="0">
                <a:cs typeface="+mj-cs"/>
              </a:rPr>
              <a:t> </a:t>
            </a:r>
            <a:r>
              <a:rPr lang="en-US" sz="4800" b="1" dirty="0" smtClean="0">
                <a:solidFill>
                  <a:srgbClr val="FF3300"/>
                </a:solidFill>
                <a:cs typeface="+mj-cs"/>
              </a:rPr>
              <a:t>Modernism</a:t>
            </a:r>
            <a:r>
              <a:rPr lang="en-GB" sz="4800" b="1" dirty="0" smtClean="0"/>
              <a:t> : Quick Revision</a:t>
            </a:r>
            <a:r>
              <a:rPr lang="en-GB" sz="4800" b="1" dirty="0"/>
              <a:t/>
            </a:r>
            <a:br>
              <a:rPr lang="en-GB" sz="4800" b="1" dirty="0"/>
            </a:br>
            <a:endParaRPr lang="en-US" sz="4800" b="1" dirty="0">
              <a:solidFill>
                <a:srgbClr val="FF3300"/>
              </a:solidFill>
              <a:cs typeface="+mj-cs"/>
            </a:endParaRPr>
          </a:p>
        </p:txBody>
      </p:sp>
      <p:sp>
        <p:nvSpPr>
          <p:cNvPr id="3" name="Content Placeholder 2"/>
          <p:cNvSpPr>
            <a:spLocks noGrp="1"/>
          </p:cNvSpPr>
          <p:nvPr>
            <p:ph sz="quarter" idx="1"/>
          </p:nvPr>
        </p:nvSpPr>
        <p:spPr>
          <a:xfrm>
            <a:off x="166654" y="914402"/>
            <a:ext cx="9501254" cy="5729308"/>
          </a:xfrm>
        </p:spPr>
        <p:txBody>
          <a:bodyPr>
            <a:normAutofit/>
          </a:bodyPr>
          <a:lstStyle/>
          <a:p>
            <a:pPr marL="571500" indent="-571500" algn="just">
              <a:buFont typeface="Arial" pitchFamily="34" charset="0"/>
              <a:buChar char="•"/>
            </a:pPr>
            <a:r>
              <a:rPr lang="en-GB" dirty="0" smtClean="0"/>
              <a:t>Break with all traditional approaches to form and content.</a:t>
            </a:r>
          </a:p>
          <a:p>
            <a:pPr marL="571500" indent="-571500" algn="just">
              <a:buFont typeface="Arial" pitchFamily="34" charset="0"/>
              <a:buChar char="•"/>
            </a:pPr>
            <a:r>
              <a:rPr lang="en-GB" dirty="0" smtClean="0"/>
              <a:t>Experimentation</a:t>
            </a:r>
          </a:p>
          <a:p>
            <a:pPr marL="571500" indent="-571500" algn="just">
              <a:buFont typeface="Arial" pitchFamily="34" charset="0"/>
              <a:buChar char="•"/>
            </a:pPr>
            <a:r>
              <a:rPr lang="en-GB" dirty="0" smtClean="0"/>
              <a:t>Fragmentation: nothing connects with anything else.</a:t>
            </a:r>
          </a:p>
          <a:p>
            <a:pPr marL="571500" indent="-571500" algn="just">
              <a:buFont typeface="Arial" pitchFamily="34" charset="0"/>
              <a:buChar char="•"/>
            </a:pPr>
            <a:r>
              <a:rPr lang="en-GB" dirty="0" smtClean="0"/>
              <a:t>Dissatisfaction with the world of politics and the attempt to escape from it through invention of some forms like fables and journeys.</a:t>
            </a:r>
          </a:p>
          <a:p>
            <a:pPr marL="571500" indent="-571500" algn="just">
              <a:buFont typeface="Arial" pitchFamily="34" charset="0"/>
              <a:buChar char="•"/>
            </a:pPr>
            <a:r>
              <a:rPr lang="en-GB" sz="3000" dirty="0" smtClean="0"/>
              <a:t>Again history repeats itself. </a:t>
            </a:r>
            <a:r>
              <a:rPr lang="en-GB" sz="3000" i="1" dirty="0" smtClean="0"/>
              <a:t>Robinson Crusoe </a:t>
            </a:r>
            <a:r>
              <a:rPr lang="en-GB" sz="3000" dirty="0" smtClean="0"/>
              <a:t> is an 18</a:t>
            </a:r>
            <a:r>
              <a:rPr lang="en-GB" sz="3000" baseline="30000" dirty="0" smtClean="0"/>
              <a:t>th</a:t>
            </a:r>
            <a:r>
              <a:rPr lang="en-GB" sz="3000" dirty="0" smtClean="0"/>
              <a:t> century novel that used the trope of the journey. It is used again William Golding (</a:t>
            </a:r>
            <a:r>
              <a:rPr lang="en-GB" sz="3000" i="1" dirty="0" smtClean="0"/>
              <a:t>Lord of the Flies) </a:t>
            </a:r>
            <a:r>
              <a:rPr lang="en-GB" sz="3000" dirty="0" smtClean="0"/>
              <a:t>and George Orwell (</a:t>
            </a:r>
            <a:r>
              <a:rPr lang="en-GB" sz="3000" i="1" dirty="0" smtClean="0"/>
              <a:t>Animal Farm)</a:t>
            </a:r>
            <a:r>
              <a:rPr lang="en-GB" sz="3000" dirty="0" smtClean="0"/>
              <a:t>.</a:t>
            </a:r>
          </a:p>
          <a:p>
            <a:pPr marL="0" indent="0" algn="just"/>
            <a:endParaRPr lang="en-US" sz="3600" dirty="0"/>
          </a:p>
        </p:txBody>
      </p:sp>
    </p:spTree>
    <p:extLst>
      <p:ext uri="{BB962C8B-B14F-4D97-AF65-F5344CB8AC3E}">
        <p14:creationId xmlns:p14="http://schemas.microsoft.com/office/powerpoint/2010/main" xmlns="" val="284951649"/>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endParaRPr lang="ar-SA"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0" y="0"/>
            <a:ext cx="9906000" cy="6629400"/>
          </a:xfrm>
          <a:prstGeom prst="rect">
            <a:avLst/>
          </a:prstGeom>
          <a:noFill/>
          <a:ln w="9525">
            <a:noFill/>
            <a:miter lim="800000"/>
            <a:headEnd/>
            <a:tailEnd/>
          </a:ln>
          <a:effectLst/>
        </p:spPr>
      </p:pic>
    </p:spTree>
  </p:cSld>
  <p:clrMapOvr>
    <a:masterClrMapping/>
  </p:clrMapOvr>
  <p:transition spd="med">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52399" y="152400"/>
            <a:ext cx="9698421" cy="6324600"/>
          </a:xfrm>
        </p:spPr>
      </p:pic>
      <p:sp>
        <p:nvSpPr>
          <p:cNvPr id="5" name="Rectangle 4"/>
          <p:cNvSpPr/>
          <p:nvPr/>
        </p:nvSpPr>
        <p:spPr>
          <a:xfrm>
            <a:off x="304800" y="415159"/>
            <a:ext cx="7162800" cy="461665"/>
          </a:xfrm>
          <a:prstGeom prst="rect">
            <a:avLst/>
          </a:prstGeom>
          <a:noFill/>
        </p:spPr>
        <p:txBody>
          <a:bodyPr wrap="square" lIns="91440" tIns="45720" rIns="91440" bIns="45720">
            <a:spAutoFit/>
          </a:bodyPr>
          <a:lstStyle/>
          <a:p>
            <a:pPr algn="ctr"/>
            <a:r>
              <a:rPr lang="en-US" sz="2400" b="1" dirty="0" smtClean="0">
                <a:solidFill>
                  <a:schemeClr val="bg1"/>
                </a:solidFill>
              </a:rPr>
              <a:t> h</a:t>
            </a:r>
            <a:r>
              <a:rPr lang="en-US" sz="2400" b="1" dirty="0" smtClean="0">
                <a:solidFill>
                  <a:srgbClr val="0000FF"/>
                </a:solidFill>
              </a:rPr>
              <a:t>How far is </a:t>
            </a:r>
            <a:r>
              <a:rPr lang="en-US" sz="2400" b="1" i="1" dirty="0" smtClean="0">
                <a:solidFill>
                  <a:srgbClr val="0000FF"/>
                </a:solidFill>
              </a:rPr>
              <a:t>Animal Farm a Modernist Novel?</a:t>
            </a:r>
            <a:endParaRPr 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1026" name="Picture 2" descr="C:\Program Files\Microsoft Office\MEDIA\CAGCAT10\j0304933.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3402724"/>
            <a:ext cx="1819656" cy="166786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91344320"/>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 h</a:t>
            </a:r>
            <a:r>
              <a:rPr lang="en-US" b="1" dirty="0">
                <a:solidFill>
                  <a:srgbClr val="0000FF"/>
                </a:solidFill>
              </a:rPr>
              <a:t>How far is </a:t>
            </a:r>
            <a:r>
              <a:rPr lang="en-US" b="1" i="1" dirty="0">
                <a:solidFill>
                  <a:srgbClr val="0000FF"/>
                </a:solidFill>
              </a:rPr>
              <a:t>Animal Farm a Modernist Novel?</a:t>
            </a:r>
            <a:endPar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Content Placeholder 2"/>
          <p:cNvSpPr>
            <a:spLocks noGrp="1"/>
          </p:cNvSpPr>
          <p:nvPr>
            <p:ph idx="1"/>
          </p:nvPr>
        </p:nvSpPr>
        <p:spPr/>
        <p:txBody>
          <a:bodyPr/>
          <a:lstStyle/>
          <a:p>
            <a:pPr marL="0" indent="0" algn="just"/>
            <a:r>
              <a:rPr lang="en-US" dirty="0" smtClean="0"/>
              <a:t> In what way does it depart from old ways of expression?</a:t>
            </a:r>
          </a:p>
          <a:p>
            <a:pPr marL="0" indent="0" algn="just"/>
            <a:r>
              <a:rPr lang="en-US" dirty="0" smtClean="0"/>
              <a:t>In what way does it talk about things that were traditionally talked about in the fiction of the 19</a:t>
            </a:r>
            <a:r>
              <a:rPr lang="en-US" baseline="30000" dirty="0" smtClean="0"/>
              <a:t>th</a:t>
            </a:r>
            <a:r>
              <a:rPr lang="en-US" dirty="0" smtClean="0"/>
              <a:t> century?</a:t>
            </a:r>
          </a:p>
          <a:p>
            <a:pPr marL="0" indent="0" algn="just"/>
            <a:r>
              <a:rPr lang="en-US" dirty="0" smtClean="0"/>
              <a:t>In what way too, like history, does it repeat certain forms of literature?</a:t>
            </a:r>
          </a:p>
          <a:p>
            <a:pPr marL="0" indent="0" algn="just"/>
            <a:r>
              <a:rPr lang="en-US" dirty="0" smtClean="0"/>
              <a:t>Let us see</a:t>
            </a:r>
            <a:endParaRPr lang="en-US" dirty="0"/>
          </a:p>
        </p:txBody>
      </p:sp>
    </p:spTree>
    <p:extLst>
      <p:ext uri="{BB962C8B-B14F-4D97-AF65-F5344CB8AC3E}">
        <p14:creationId xmlns:p14="http://schemas.microsoft.com/office/powerpoint/2010/main" xmlns="" val="2231390312"/>
      </p:ext>
    </p:extLst>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792162"/>
          </a:xfrm>
        </p:spPr>
        <p:txBody>
          <a:bodyPr/>
          <a:lstStyle/>
          <a:p>
            <a:pPr algn="ctr"/>
            <a:r>
              <a:rPr lang="en-US" b="1" i="1" dirty="0" smtClean="0">
                <a:solidFill>
                  <a:srgbClr val="0000FF"/>
                </a:solidFill>
              </a:rPr>
              <a:t>Animal farm </a:t>
            </a:r>
            <a:r>
              <a:rPr lang="en-US" b="1" dirty="0" smtClean="0">
                <a:solidFill>
                  <a:srgbClr val="0000FF"/>
                </a:solidFill>
              </a:rPr>
              <a:t>is a Fable: </a:t>
            </a:r>
            <a:endParaRPr lang="en-US" b="1" dirty="0">
              <a:solidFill>
                <a:srgbClr val="0000FF"/>
              </a:solidFill>
            </a:endParaRPr>
          </a:p>
        </p:txBody>
      </p:sp>
      <p:sp>
        <p:nvSpPr>
          <p:cNvPr id="3" name="Content Placeholder 2"/>
          <p:cNvSpPr>
            <a:spLocks noGrp="1"/>
          </p:cNvSpPr>
          <p:nvPr>
            <p:ph idx="1"/>
          </p:nvPr>
        </p:nvSpPr>
        <p:spPr>
          <a:xfrm>
            <a:off x="152400" y="990600"/>
            <a:ext cx="9525000" cy="5135563"/>
          </a:xfrm>
        </p:spPr>
        <p:txBody>
          <a:bodyPr/>
          <a:lstStyle/>
          <a:p>
            <a:pPr marL="0" indent="0" algn="just"/>
            <a:r>
              <a:rPr lang="en-US" b="1" dirty="0" smtClean="0"/>
              <a:t>What is a fable?</a:t>
            </a:r>
          </a:p>
          <a:p>
            <a:pPr marL="0" indent="0" algn="just"/>
            <a:r>
              <a:rPr lang="en-US" dirty="0" smtClean="0"/>
              <a:t> a</a:t>
            </a:r>
            <a:r>
              <a:rPr lang="en-US" dirty="0"/>
              <a:t> short tale to teach a moral lesson, </a:t>
            </a:r>
            <a:r>
              <a:rPr lang="en-US" dirty="0" smtClean="0"/>
              <a:t>often with</a:t>
            </a:r>
            <a:r>
              <a:rPr lang="en-US" dirty="0"/>
              <a:t> animals or inanimate objects </a:t>
            </a:r>
            <a:r>
              <a:rPr lang="en-US" dirty="0" smtClean="0"/>
              <a:t>as characters.</a:t>
            </a:r>
          </a:p>
          <a:p>
            <a:pPr marL="0" indent="0" algn="just"/>
            <a:r>
              <a:rPr lang="en-US" dirty="0" smtClean="0"/>
              <a:t>A story</a:t>
            </a:r>
            <a:r>
              <a:rPr lang="en-US" dirty="0"/>
              <a:t>, in </a:t>
            </a:r>
            <a:r>
              <a:rPr lang="en-US" dirty="0">
                <a:hlinkClick r:id="rId2" tooltip="Prose"/>
              </a:rPr>
              <a:t>prose</a:t>
            </a:r>
            <a:r>
              <a:rPr lang="en-US" dirty="0"/>
              <a:t> or </a:t>
            </a:r>
            <a:r>
              <a:rPr lang="en-US" dirty="0">
                <a:hlinkClick r:id="rId3" tooltip="Verse (poetry)"/>
              </a:rPr>
              <a:t>verse</a:t>
            </a:r>
            <a:r>
              <a:rPr lang="en-US" dirty="0"/>
              <a:t>, that features animals, </a:t>
            </a:r>
            <a:r>
              <a:rPr lang="en-US" dirty="0">
                <a:hlinkClick r:id="rId4" tooltip="Mythical creatures"/>
              </a:rPr>
              <a:t>mythical creatures</a:t>
            </a:r>
            <a:r>
              <a:rPr lang="en-US" dirty="0"/>
              <a:t>, plants, inanimate objects or forces of nature which </a:t>
            </a:r>
            <a:r>
              <a:rPr lang="en-US" dirty="0" smtClean="0"/>
              <a:t>are given </a:t>
            </a:r>
            <a:r>
              <a:rPr lang="en-US" dirty="0"/>
              <a:t>human qualities such as verbal </a:t>
            </a:r>
            <a:r>
              <a:rPr lang="en-US" dirty="0" smtClean="0"/>
              <a:t>communication </a:t>
            </a:r>
            <a:r>
              <a:rPr lang="en-US" dirty="0"/>
              <a:t>and that illustrates or leads to an interpretation of a </a:t>
            </a:r>
            <a:r>
              <a:rPr lang="en-US" dirty="0">
                <a:hlinkClick r:id="rId5" tooltip="Moral"/>
              </a:rPr>
              <a:t>moral</a:t>
            </a:r>
            <a:r>
              <a:rPr lang="en-US" dirty="0"/>
              <a:t> lesson (a "</a:t>
            </a:r>
            <a:r>
              <a:rPr lang="en-US" dirty="0" smtClean="0"/>
              <a:t>moral).</a:t>
            </a:r>
          </a:p>
          <a:p>
            <a:pPr marL="0" indent="0" algn="just"/>
            <a:r>
              <a:rPr lang="en-US" dirty="0" smtClean="0"/>
              <a:t>Example</a:t>
            </a:r>
            <a:r>
              <a:rPr lang="en-US" dirty="0" smtClean="0">
                <a:solidFill>
                  <a:srgbClr val="0000FF"/>
                </a:solidFill>
              </a:rPr>
              <a:t>: the Wolf and the Lamb</a:t>
            </a:r>
            <a:r>
              <a:rPr lang="en-US" dirty="0" smtClean="0"/>
              <a:t>.</a:t>
            </a:r>
            <a:endParaRPr lang="en-US" dirty="0"/>
          </a:p>
        </p:txBody>
      </p:sp>
      <p:sp>
        <p:nvSpPr>
          <p:cNvPr id="4" name="Rectangle 3"/>
          <p:cNvSpPr/>
          <p:nvPr/>
        </p:nvSpPr>
        <p:spPr>
          <a:xfrm rot="249829">
            <a:off x="3748891" y="5722840"/>
            <a:ext cx="4652235" cy="58477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2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Another definition</a:t>
            </a:r>
            <a:endParaRPr lang="en-US" sz="32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xmlns="" val="1012064543"/>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9105900" cy="1143000"/>
          </a:xfrm>
        </p:spPr>
        <p:txBody>
          <a:bodyPr/>
          <a:lstStyle/>
          <a:p>
            <a:pPr algn="ctr"/>
            <a:r>
              <a:rPr lang="en-US" sz="4000" b="1" dirty="0" smtClean="0">
                <a:solidFill>
                  <a:srgbClr val="0000FF"/>
                </a:solidFill>
              </a:rPr>
              <a:t> a fable has animals or birds as characters</a:t>
            </a:r>
            <a:endParaRPr lang="en-US" sz="4000" b="1" dirty="0">
              <a:solidFill>
                <a:srgbClr val="0000FF"/>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81000" y="1600200"/>
            <a:ext cx="9220199" cy="4525963"/>
          </a:xfrm>
        </p:spPr>
      </p:pic>
    </p:spTree>
    <p:extLst>
      <p:ext uri="{BB962C8B-B14F-4D97-AF65-F5344CB8AC3E}">
        <p14:creationId xmlns:p14="http://schemas.microsoft.com/office/powerpoint/2010/main" xmlns="" val="1688321605"/>
      </p:ext>
    </p:extLst>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The</a:t>
            </a:r>
            <a:r>
              <a:rPr lang="en-US" b="1" dirty="0">
                <a:solidFill>
                  <a:srgbClr val="0000FF"/>
                </a:solidFill>
              </a:rPr>
              <a:t> Wolf and the Lamb</a:t>
            </a:r>
          </a:p>
        </p:txBody>
      </p:sp>
      <p:sp>
        <p:nvSpPr>
          <p:cNvPr id="3" name="Content Placeholder 2"/>
          <p:cNvSpPr>
            <a:spLocks noGrp="1"/>
          </p:cNvSpPr>
          <p:nvPr>
            <p:ph idx="1"/>
          </p:nvPr>
        </p:nvSpPr>
        <p:spPr/>
        <p:txBody>
          <a:bodyPr/>
          <a:lstStyle/>
          <a:p>
            <a:pPr marL="457200" indent="-457200" algn="just">
              <a:buFont typeface="Arial" pitchFamily="34" charset="0"/>
              <a:buChar char="•"/>
            </a:pPr>
            <a:r>
              <a:rPr lang="en-US" dirty="0" smtClean="0"/>
              <a:t> </a:t>
            </a:r>
            <a:r>
              <a:rPr lang="en-US" dirty="0"/>
              <a:t>To understand our novel as a fable, let us read “The Wolf and the Lamb” which is a nice short </a:t>
            </a:r>
            <a:r>
              <a:rPr lang="en-US" dirty="0" smtClean="0"/>
              <a:t>fable.</a:t>
            </a:r>
          </a:p>
          <a:p>
            <a:pPr marL="457200" indent="-457200" algn="just">
              <a:buFont typeface="Arial" pitchFamily="34" charset="0"/>
              <a:buChar char="•"/>
            </a:pPr>
            <a:r>
              <a:rPr lang="en-US" dirty="0" smtClean="0"/>
              <a:t>Notice: this fable (</a:t>
            </a:r>
            <a:r>
              <a:rPr lang="en-US" b="1" dirty="0">
                <a:solidFill>
                  <a:srgbClr val="0000FF"/>
                </a:solidFill>
              </a:rPr>
              <a:t>The Wolf and the </a:t>
            </a:r>
            <a:r>
              <a:rPr lang="en-US" b="1" dirty="0" smtClean="0">
                <a:solidFill>
                  <a:srgbClr val="0000FF"/>
                </a:solidFill>
              </a:rPr>
              <a:t>Lamb) </a:t>
            </a:r>
            <a:r>
              <a:rPr lang="en-US" dirty="0" smtClean="0"/>
              <a:t>is part of our course.</a:t>
            </a:r>
          </a:p>
          <a:p>
            <a:pPr marL="457200" indent="-457200" algn="just">
              <a:buFont typeface="Arial" pitchFamily="34" charset="0"/>
              <a:buChar char="•"/>
            </a:pPr>
            <a:r>
              <a:rPr lang="en-US" dirty="0" smtClean="0"/>
              <a:t>It is not just a tale that we read for entertainment only.</a:t>
            </a:r>
          </a:p>
          <a:p>
            <a:pPr marL="457200" indent="-457200" algn="just">
              <a:buFont typeface="Arial" pitchFamily="34" charset="0"/>
              <a:buChar char="•"/>
            </a:pPr>
            <a:r>
              <a:rPr lang="en-US" dirty="0" smtClean="0"/>
              <a:t>It will help us a lot in understanding how </a:t>
            </a:r>
            <a:r>
              <a:rPr lang="en-US" i="1" dirty="0" smtClean="0"/>
              <a:t>Animal Farm </a:t>
            </a:r>
            <a:r>
              <a:rPr lang="en-US" dirty="0" smtClean="0"/>
              <a:t>operates on many levels.</a:t>
            </a:r>
            <a:endParaRPr lang="en-US" dirty="0"/>
          </a:p>
        </p:txBody>
      </p:sp>
    </p:spTree>
    <p:extLst>
      <p:ext uri="{BB962C8B-B14F-4D97-AF65-F5344CB8AC3E}">
        <p14:creationId xmlns:p14="http://schemas.microsoft.com/office/powerpoint/2010/main" xmlns="" val="236433744"/>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934" y="152400"/>
            <a:ext cx="8915400" cy="1143000"/>
          </a:xfrm>
        </p:spPr>
        <p:txBody>
          <a:bodyPr/>
          <a:lstStyle/>
          <a:p>
            <a:pPr algn="ctr"/>
            <a:r>
              <a:rPr lang="en-US" sz="6600" b="1" dirty="0" smtClean="0">
                <a:ln w="17780" cmpd="sng">
                  <a:solidFill>
                    <a:srgbClr val="FFFFFF"/>
                  </a:solidFill>
                  <a:prstDash val="solid"/>
                  <a:miter lim="800000"/>
                </a:ln>
                <a:solidFill>
                  <a:srgbClr val="0000FF"/>
                </a:solidFill>
                <a:effectLst>
                  <a:outerShdw blurRad="50800" algn="tl" rotWithShape="0">
                    <a:srgbClr val="000000"/>
                  </a:outerShdw>
                </a:effectLst>
              </a:rPr>
              <a:t>The Wolf and the Lamb</a:t>
            </a:r>
            <a:r>
              <a:rPr lang="en-US" sz="6600" dirty="0" smtClean="0">
                <a:solidFill>
                  <a:srgbClr val="0000FF"/>
                </a:solidFill>
              </a:rPr>
              <a:t> </a:t>
            </a:r>
            <a:endParaRPr lang="en-US" sz="6600" dirty="0">
              <a:solidFill>
                <a:srgbClr val="0000FF"/>
              </a:solidFill>
            </a:endParaRPr>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75138" y="1219200"/>
            <a:ext cx="8839200" cy="4967990"/>
          </a:xfrm>
          <a:prstGeom prst="rect">
            <a:avLst/>
          </a:prstGeom>
        </p:spPr>
      </p:pic>
    </p:spTree>
    <p:extLst>
      <p:ext uri="{BB962C8B-B14F-4D97-AF65-F5344CB8AC3E}">
        <p14:creationId xmlns:p14="http://schemas.microsoft.com/office/powerpoint/2010/main" xmlns="" val="4132964135"/>
      </p:ext>
    </p:extLst>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381000"/>
            <a:ext cx="8915400" cy="5745163"/>
          </a:xfrm>
        </p:spPr>
        <p:txBody>
          <a:bodyPr/>
          <a:lstStyle/>
          <a:p>
            <a:pPr marL="0" indent="0" algn="l"/>
            <a:r>
              <a:rPr lang="en-US" dirty="0">
                <a:solidFill>
                  <a:srgbClr val="0000FF"/>
                </a:solidFill>
              </a:rPr>
              <a:t>A wolf stopped to drink at a stream and spied a young lamb resting in the shade nearby</a:t>
            </a:r>
            <a:r>
              <a:rPr lang="ar-SA" dirty="0">
                <a:solidFill>
                  <a:srgbClr val="0000FF"/>
                </a:solidFill>
              </a:rPr>
              <a:t>. "</a:t>
            </a:r>
            <a:r>
              <a:rPr lang="en-US" dirty="0">
                <a:solidFill>
                  <a:srgbClr val="0000FF"/>
                </a:solidFill>
              </a:rPr>
              <a:t>You there</a:t>
            </a:r>
            <a:r>
              <a:rPr lang="ar-SA" dirty="0">
                <a:solidFill>
                  <a:srgbClr val="0000FF"/>
                </a:solidFill>
              </a:rPr>
              <a:t>!"  </a:t>
            </a:r>
            <a:r>
              <a:rPr lang="en-US" dirty="0">
                <a:solidFill>
                  <a:srgbClr val="0000FF"/>
                </a:solidFill>
              </a:rPr>
              <a:t>the wolf said</a:t>
            </a:r>
            <a:r>
              <a:rPr lang="ar-SA" dirty="0">
                <a:solidFill>
                  <a:srgbClr val="0000FF"/>
                </a:solidFill>
              </a:rPr>
              <a:t>. </a:t>
            </a:r>
            <a:r>
              <a:rPr lang="en-US" dirty="0">
                <a:solidFill>
                  <a:srgbClr val="0000FF"/>
                </a:solidFill>
              </a:rPr>
              <a:t/>
            </a:r>
            <a:br>
              <a:rPr lang="en-US" dirty="0">
                <a:solidFill>
                  <a:srgbClr val="0000FF"/>
                </a:solidFill>
              </a:rPr>
            </a:br>
            <a:r>
              <a:rPr lang="ar-SA" dirty="0" smtClean="0">
                <a:solidFill>
                  <a:srgbClr val="0000FF"/>
                </a:solidFill>
              </a:rPr>
              <a:t>"</a:t>
            </a:r>
            <a:r>
              <a:rPr lang="en-US" dirty="0">
                <a:solidFill>
                  <a:srgbClr val="0000FF"/>
                </a:solidFill>
              </a:rPr>
              <a:t>Me, sir?</a:t>
            </a:r>
            <a:r>
              <a:rPr lang="ar-SA" dirty="0">
                <a:solidFill>
                  <a:srgbClr val="0000FF"/>
                </a:solidFill>
              </a:rPr>
              <a:t>" </a:t>
            </a:r>
            <a:r>
              <a:rPr lang="en-US" dirty="0">
                <a:solidFill>
                  <a:srgbClr val="0000FF"/>
                </a:solidFill>
              </a:rPr>
              <a:t>said the lamb, getting to his feet and bowing</a:t>
            </a:r>
            <a:r>
              <a:rPr lang="ar-SA" dirty="0">
                <a:solidFill>
                  <a:srgbClr val="0000FF"/>
                </a:solidFill>
              </a:rPr>
              <a:t>. </a:t>
            </a:r>
            <a:r>
              <a:rPr lang="en-US" dirty="0">
                <a:solidFill>
                  <a:srgbClr val="0000FF"/>
                </a:solidFill>
              </a:rPr>
              <a:t/>
            </a:r>
            <a:br>
              <a:rPr lang="en-US" dirty="0">
                <a:solidFill>
                  <a:srgbClr val="0000FF"/>
                </a:solidFill>
              </a:rPr>
            </a:br>
            <a:r>
              <a:rPr lang="ar-SA" dirty="0" smtClean="0">
                <a:solidFill>
                  <a:srgbClr val="0000FF"/>
                </a:solidFill>
              </a:rPr>
              <a:t>"</a:t>
            </a:r>
            <a:r>
              <a:rPr lang="en-US" dirty="0">
                <a:solidFill>
                  <a:srgbClr val="0000FF"/>
                </a:solidFill>
              </a:rPr>
              <a:t>Yes, you</a:t>
            </a:r>
            <a:r>
              <a:rPr lang="ar-SA" dirty="0">
                <a:solidFill>
                  <a:srgbClr val="0000FF"/>
                </a:solidFill>
              </a:rPr>
              <a:t>. </a:t>
            </a:r>
            <a:r>
              <a:rPr lang="en-US" dirty="0">
                <a:solidFill>
                  <a:srgbClr val="0000FF"/>
                </a:solidFill>
              </a:rPr>
              <a:t>You've been drinking in the stream, and you stirred up the mud so the water was foul when I came to drink</a:t>
            </a:r>
            <a:r>
              <a:rPr lang="ar-SA" dirty="0">
                <a:solidFill>
                  <a:srgbClr val="0000FF"/>
                </a:solidFill>
              </a:rPr>
              <a:t>. </a:t>
            </a:r>
            <a:r>
              <a:rPr lang="en-US" dirty="0">
                <a:solidFill>
                  <a:srgbClr val="0000FF"/>
                </a:solidFill>
              </a:rPr>
              <a:t>It would be a matter of justice if I ate you</a:t>
            </a:r>
            <a:r>
              <a:rPr lang="ar-SA" dirty="0">
                <a:solidFill>
                  <a:srgbClr val="0000FF"/>
                </a:solidFill>
              </a:rPr>
              <a:t>."  </a:t>
            </a:r>
            <a:r>
              <a:rPr lang="en-US" dirty="0">
                <a:solidFill>
                  <a:srgbClr val="0000FF"/>
                </a:solidFill>
              </a:rPr>
              <a:t/>
            </a:r>
            <a:br>
              <a:rPr lang="en-US" dirty="0">
                <a:solidFill>
                  <a:srgbClr val="0000FF"/>
                </a:solidFill>
              </a:rPr>
            </a:br>
            <a:r>
              <a:rPr lang="en-US" dirty="0" smtClean="0">
                <a:solidFill>
                  <a:srgbClr val="0000FF"/>
                </a:solidFill>
              </a:rPr>
              <a:t>The </a:t>
            </a:r>
            <a:r>
              <a:rPr lang="en-US" dirty="0">
                <a:solidFill>
                  <a:srgbClr val="0000FF"/>
                </a:solidFill>
              </a:rPr>
              <a:t>lamb trembled</a:t>
            </a:r>
            <a:r>
              <a:rPr lang="ar-SA" dirty="0">
                <a:solidFill>
                  <a:srgbClr val="0000FF"/>
                </a:solidFill>
              </a:rPr>
              <a:t>. "</a:t>
            </a:r>
            <a:r>
              <a:rPr lang="en-US" dirty="0">
                <a:solidFill>
                  <a:srgbClr val="0000FF"/>
                </a:solidFill>
              </a:rPr>
              <a:t>Please, sir</a:t>
            </a:r>
            <a:r>
              <a:rPr lang="ar-SA" dirty="0">
                <a:solidFill>
                  <a:srgbClr val="0000FF"/>
                </a:solidFill>
              </a:rPr>
              <a:t>. </a:t>
            </a:r>
            <a:r>
              <a:rPr lang="en-US" dirty="0">
                <a:solidFill>
                  <a:srgbClr val="0000FF"/>
                </a:solidFill>
              </a:rPr>
              <a:t>I wasn't drinking at all</a:t>
            </a:r>
            <a:r>
              <a:rPr lang="ar-SA" dirty="0">
                <a:solidFill>
                  <a:srgbClr val="0000FF"/>
                </a:solidFill>
              </a:rPr>
              <a:t>. </a:t>
            </a:r>
            <a:r>
              <a:rPr lang="en-US" dirty="0">
                <a:solidFill>
                  <a:srgbClr val="0000FF"/>
                </a:solidFill>
              </a:rPr>
              <a:t>And in any case, I am downstream from you</a:t>
            </a:r>
            <a:r>
              <a:rPr lang="ar-SA" dirty="0">
                <a:solidFill>
                  <a:srgbClr val="0000FF"/>
                </a:solidFill>
              </a:rPr>
              <a:t>. </a:t>
            </a:r>
            <a:r>
              <a:rPr lang="en-US" dirty="0">
                <a:solidFill>
                  <a:srgbClr val="0000FF"/>
                </a:solidFill>
              </a:rPr>
              <a:t>Any mud would have gone the other way</a:t>
            </a:r>
            <a:r>
              <a:rPr lang="ar-SA" dirty="0">
                <a:solidFill>
                  <a:srgbClr val="0000FF"/>
                </a:solidFill>
              </a:rPr>
              <a:t>." </a:t>
            </a:r>
            <a:r>
              <a:rPr lang="en-US" dirty="0">
                <a:solidFill>
                  <a:srgbClr val="0000FF"/>
                </a:solidFill>
              </a:rPr>
              <a:t/>
            </a:r>
            <a:br>
              <a:rPr lang="en-US" dirty="0">
                <a:solidFill>
                  <a:srgbClr val="0000FF"/>
                </a:solidFill>
              </a:rPr>
            </a:br>
            <a:r>
              <a:rPr lang="en-US" dirty="0" smtClean="0">
                <a:solidFill>
                  <a:srgbClr val="0000FF"/>
                </a:solidFill>
              </a:rPr>
              <a:t> </a:t>
            </a:r>
            <a:endParaRPr lang="en-US" dirty="0">
              <a:solidFill>
                <a:srgbClr val="0000FF"/>
              </a:solidFill>
            </a:endParaRPr>
          </a:p>
        </p:txBody>
      </p:sp>
    </p:spTree>
    <p:extLst>
      <p:ext uri="{BB962C8B-B14F-4D97-AF65-F5344CB8AC3E}">
        <p14:creationId xmlns:p14="http://schemas.microsoft.com/office/powerpoint/2010/main" xmlns="" val="1372366505"/>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381000"/>
            <a:ext cx="8915400" cy="5745163"/>
          </a:xfrm>
        </p:spPr>
        <p:txBody>
          <a:bodyPr/>
          <a:lstStyle/>
          <a:p>
            <a:pPr marL="0" indent="0" algn="l"/>
            <a:r>
              <a:rPr lang="en-US" sz="4800" dirty="0" smtClean="0">
                <a:solidFill>
                  <a:srgbClr val="0000FF"/>
                </a:solidFill>
              </a:rPr>
              <a:t>The Wolf and the Lamb</a:t>
            </a:r>
            <a:endParaRPr lang="en-US" sz="4800" dirty="0">
              <a:solidFill>
                <a:srgbClr val="0000FF"/>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7710" y="990600"/>
            <a:ext cx="9144000" cy="5126636"/>
          </a:xfrm>
          <a:prstGeom prst="rect">
            <a:avLst/>
          </a:prstGeom>
        </p:spPr>
      </p:pic>
    </p:spTree>
    <p:extLst>
      <p:ext uri="{BB962C8B-B14F-4D97-AF65-F5344CB8AC3E}">
        <p14:creationId xmlns:p14="http://schemas.microsoft.com/office/powerpoint/2010/main" xmlns="" val="856324782"/>
      </p:ext>
    </p:extLst>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The Wolf and the Lamb </a:t>
            </a:r>
            <a:endParaRPr lang="en-US" b="1" dirty="0">
              <a:solidFill>
                <a:srgbClr val="0000FF"/>
              </a:solidFill>
            </a:endParaRPr>
          </a:p>
        </p:txBody>
      </p:sp>
      <p:sp>
        <p:nvSpPr>
          <p:cNvPr id="3" name="Content Placeholder 2"/>
          <p:cNvSpPr>
            <a:spLocks noGrp="1"/>
          </p:cNvSpPr>
          <p:nvPr>
            <p:ph idx="1"/>
          </p:nvPr>
        </p:nvSpPr>
        <p:spPr/>
        <p:txBody>
          <a:bodyPr/>
          <a:lstStyle/>
          <a:p>
            <a:pPr marL="0" indent="0" algn="l"/>
            <a:r>
              <a:rPr lang="en-US" dirty="0">
                <a:solidFill>
                  <a:srgbClr val="0000FF"/>
                </a:solidFill>
              </a:rPr>
              <a:t>True, true,</a:t>
            </a:r>
            <a:r>
              <a:rPr lang="ar-SA" dirty="0">
                <a:solidFill>
                  <a:srgbClr val="0000FF"/>
                </a:solidFill>
              </a:rPr>
              <a:t>" </a:t>
            </a:r>
            <a:r>
              <a:rPr lang="en-US" dirty="0">
                <a:solidFill>
                  <a:srgbClr val="0000FF"/>
                </a:solidFill>
              </a:rPr>
              <a:t>said the wolf, approaching</a:t>
            </a:r>
            <a:r>
              <a:rPr lang="ar-SA" dirty="0">
                <a:solidFill>
                  <a:srgbClr val="0000FF"/>
                </a:solidFill>
              </a:rPr>
              <a:t>. "</a:t>
            </a:r>
            <a:r>
              <a:rPr lang="en-US" dirty="0">
                <a:solidFill>
                  <a:srgbClr val="0000FF"/>
                </a:solidFill>
              </a:rPr>
              <a:t>But I remember you now</a:t>
            </a:r>
            <a:r>
              <a:rPr lang="ar-SA" dirty="0">
                <a:solidFill>
                  <a:srgbClr val="0000FF"/>
                </a:solidFill>
              </a:rPr>
              <a:t>. </a:t>
            </a:r>
            <a:r>
              <a:rPr lang="en-US" dirty="0">
                <a:solidFill>
                  <a:srgbClr val="0000FF"/>
                </a:solidFill>
              </a:rPr>
              <a:t>We met here on this very spot a year ago, and you insulted me</a:t>
            </a:r>
            <a:r>
              <a:rPr lang="ar-SA" dirty="0">
                <a:solidFill>
                  <a:srgbClr val="0000FF"/>
                </a:solidFill>
              </a:rPr>
              <a:t>. </a:t>
            </a:r>
            <a:r>
              <a:rPr lang="en-US" dirty="0">
                <a:solidFill>
                  <a:srgbClr val="0000FF"/>
                </a:solidFill>
              </a:rPr>
              <a:t>For such a gross insult, you owe me your life</a:t>
            </a:r>
            <a:r>
              <a:rPr lang="ar-SA" dirty="0">
                <a:solidFill>
                  <a:srgbClr val="0000FF"/>
                </a:solidFill>
              </a:rPr>
              <a:t>." </a:t>
            </a:r>
            <a:r>
              <a:rPr lang="en-US" dirty="0">
                <a:solidFill>
                  <a:srgbClr val="0000FF"/>
                </a:solidFill>
              </a:rPr>
              <a:t/>
            </a:r>
            <a:br>
              <a:rPr lang="en-US" dirty="0">
                <a:solidFill>
                  <a:srgbClr val="0000FF"/>
                </a:solidFill>
              </a:rPr>
            </a:br>
            <a:r>
              <a:rPr lang="en-US" dirty="0">
                <a:solidFill>
                  <a:srgbClr val="0000FF"/>
                </a:solidFill>
              </a:rPr>
              <a:t/>
            </a:r>
            <a:br>
              <a:rPr lang="en-US" dirty="0">
                <a:solidFill>
                  <a:srgbClr val="0000FF"/>
                </a:solidFill>
              </a:rPr>
            </a:br>
            <a:r>
              <a:rPr lang="ar-SA" dirty="0">
                <a:solidFill>
                  <a:srgbClr val="0000FF"/>
                </a:solidFill>
              </a:rPr>
              <a:t>"</a:t>
            </a:r>
            <a:r>
              <a:rPr lang="en-US" dirty="0">
                <a:solidFill>
                  <a:srgbClr val="0000FF"/>
                </a:solidFill>
              </a:rPr>
              <a:t>Sir,</a:t>
            </a:r>
            <a:r>
              <a:rPr lang="ar-SA" dirty="0">
                <a:solidFill>
                  <a:srgbClr val="0000FF"/>
                </a:solidFill>
              </a:rPr>
              <a:t>" </a:t>
            </a:r>
            <a:r>
              <a:rPr lang="en-US" dirty="0">
                <a:solidFill>
                  <a:srgbClr val="0000FF"/>
                </a:solidFill>
              </a:rPr>
              <a:t>said the lamb, </a:t>
            </a:r>
            <a:r>
              <a:rPr lang="ar-SA" dirty="0">
                <a:solidFill>
                  <a:srgbClr val="0000FF"/>
                </a:solidFill>
              </a:rPr>
              <a:t>"</a:t>
            </a:r>
            <a:r>
              <a:rPr lang="en-US" dirty="0">
                <a:solidFill>
                  <a:srgbClr val="0000FF"/>
                </a:solidFill>
              </a:rPr>
              <a:t>I am sorry that anyone gave you offense</a:t>
            </a:r>
            <a:r>
              <a:rPr lang="ar-SA" dirty="0">
                <a:solidFill>
                  <a:srgbClr val="0000FF"/>
                </a:solidFill>
              </a:rPr>
              <a:t>. </a:t>
            </a:r>
            <a:r>
              <a:rPr lang="en-US" dirty="0">
                <a:solidFill>
                  <a:srgbClr val="0000FF"/>
                </a:solidFill>
              </a:rPr>
              <a:t>However, I could not have been the one who insulted you last year, for I was born only four months ago</a:t>
            </a:r>
            <a:r>
              <a:rPr lang="ar-SA" dirty="0">
                <a:solidFill>
                  <a:srgbClr val="0000FF"/>
                </a:solidFill>
              </a:rPr>
              <a:t>." </a:t>
            </a:r>
            <a:r>
              <a:rPr lang="en-US" dirty="0">
                <a:solidFill>
                  <a:srgbClr val="0000FF"/>
                </a:solidFill>
              </a:rPr>
              <a:t/>
            </a:r>
            <a:br>
              <a:rPr lang="en-US" dirty="0">
                <a:solidFill>
                  <a:srgbClr val="0000FF"/>
                </a:solidFill>
              </a:rPr>
            </a:br>
            <a:r>
              <a:rPr lang="en-US" dirty="0" smtClean="0">
                <a:solidFill>
                  <a:srgbClr val="0000FF"/>
                </a:solidFill>
              </a:rPr>
              <a:t> </a:t>
            </a:r>
            <a:endParaRPr lang="en-US" dirty="0">
              <a:solidFill>
                <a:srgbClr val="0000FF"/>
              </a:solidFill>
            </a:endParaRPr>
          </a:p>
        </p:txBody>
      </p:sp>
    </p:spTree>
    <p:extLst>
      <p:ext uri="{BB962C8B-B14F-4D97-AF65-F5344CB8AC3E}">
        <p14:creationId xmlns:p14="http://schemas.microsoft.com/office/powerpoint/2010/main" xmlns="" val="1474219891"/>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The Wolf and the Lamb </a:t>
            </a:r>
            <a:endParaRPr lang="en-US" b="1" dirty="0">
              <a:solidFill>
                <a:srgbClr val="0000FF"/>
              </a:solidFill>
            </a:endParaRPr>
          </a:p>
        </p:txBody>
      </p:sp>
      <p:sp>
        <p:nvSpPr>
          <p:cNvPr id="3" name="Content Placeholder 2"/>
          <p:cNvSpPr>
            <a:spLocks noGrp="1"/>
          </p:cNvSpPr>
          <p:nvPr>
            <p:ph idx="1"/>
          </p:nvPr>
        </p:nvSpPr>
        <p:spPr/>
        <p:txBody>
          <a:bodyPr/>
          <a:lstStyle/>
          <a:p>
            <a:pPr marL="0" indent="0" algn="l"/>
            <a:r>
              <a:rPr lang="en-US" dirty="0" err="1">
                <a:solidFill>
                  <a:srgbClr val="0000FF"/>
                </a:solidFill>
              </a:rPr>
              <a:t>Hm</a:t>
            </a:r>
            <a:r>
              <a:rPr lang="en-US" dirty="0">
                <a:solidFill>
                  <a:srgbClr val="0000FF"/>
                </a:solidFill>
              </a:rPr>
              <a:t>,</a:t>
            </a:r>
            <a:r>
              <a:rPr lang="ar-SA" dirty="0">
                <a:solidFill>
                  <a:srgbClr val="0000FF"/>
                </a:solidFill>
              </a:rPr>
              <a:t>" </a:t>
            </a:r>
            <a:r>
              <a:rPr lang="en-US" dirty="0">
                <a:solidFill>
                  <a:srgbClr val="0000FF"/>
                </a:solidFill>
              </a:rPr>
              <a:t>said the wolf, who now towered over the lamb</a:t>
            </a:r>
            <a:r>
              <a:rPr lang="ar-SA" dirty="0">
                <a:solidFill>
                  <a:srgbClr val="0000FF"/>
                </a:solidFill>
              </a:rPr>
              <a:t>. "</a:t>
            </a:r>
            <a:r>
              <a:rPr lang="en-US" dirty="0">
                <a:solidFill>
                  <a:srgbClr val="0000FF"/>
                </a:solidFill>
              </a:rPr>
              <a:t>I see</a:t>
            </a:r>
            <a:r>
              <a:rPr lang="ar-SA" dirty="0">
                <a:solidFill>
                  <a:srgbClr val="0000FF"/>
                </a:solidFill>
              </a:rPr>
              <a:t>." </a:t>
            </a:r>
            <a:r>
              <a:rPr lang="en-US" dirty="0">
                <a:solidFill>
                  <a:srgbClr val="0000FF"/>
                </a:solidFill>
              </a:rPr>
              <a:t>The wolf narrowed his eyes</a:t>
            </a:r>
            <a:r>
              <a:rPr lang="ar-SA" dirty="0">
                <a:solidFill>
                  <a:srgbClr val="0000FF"/>
                </a:solidFill>
              </a:rPr>
              <a:t>. "</a:t>
            </a:r>
            <a:r>
              <a:rPr lang="en-US" dirty="0">
                <a:solidFill>
                  <a:srgbClr val="0000FF"/>
                </a:solidFill>
              </a:rPr>
              <a:t>But look at the destruction of this meadow</a:t>
            </a:r>
            <a:r>
              <a:rPr lang="ar-SA" dirty="0">
                <a:solidFill>
                  <a:srgbClr val="0000FF"/>
                </a:solidFill>
              </a:rPr>
              <a:t>. </a:t>
            </a:r>
            <a:r>
              <a:rPr lang="en-US" dirty="0">
                <a:solidFill>
                  <a:srgbClr val="0000FF"/>
                </a:solidFill>
              </a:rPr>
              <a:t>Grass once grew up to my shoulders here</a:t>
            </a:r>
            <a:r>
              <a:rPr lang="ar-SA" dirty="0">
                <a:solidFill>
                  <a:srgbClr val="0000FF"/>
                </a:solidFill>
              </a:rPr>
              <a:t>. </a:t>
            </a:r>
            <a:r>
              <a:rPr lang="en-US" dirty="0">
                <a:solidFill>
                  <a:srgbClr val="0000FF"/>
                </a:solidFill>
              </a:rPr>
              <a:t>But you, you greedy criminal, have cropped it down to the earth</a:t>
            </a:r>
            <a:r>
              <a:rPr lang="ar-SA" dirty="0">
                <a:solidFill>
                  <a:srgbClr val="0000FF"/>
                </a:solidFill>
              </a:rPr>
              <a:t>!" </a:t>
            </a:r>
            <a:r>
              <a:rPr lang="en-US" dirty="0">
                <a:solidFill>
                  <a:srgbClr val="0000FF"/>
                </a:solidFill>
              </a:rPr>
              <a:t/>
            </a:r>
            <a:br>
              <a:rPr lang="en-US" dirty="0">
                <a:solidFill>
                  <a:srgbClr val="0000FF"/>
                </a:solidFill>
              </a:rPr>
            </a:br>
            <a:r>
              <a:rPr lang="ar-SA" dirty="0" smtClean="0">
                <a:solidFill>
                  <a:srgbClr val="0000FF"/>
                </a:solidFill>
              </a:rPr>
              <a:t>"</a:t>
            </a:r>
            <a:r>
              <a:rPr lang="en-US" dirty="0">
                <a:solidFill>
                  <a:srgbClr val="0000FF"/>
                </a:solidFill>
              </a:rPr>
              <a:t>I do not wish to seem disrespectful,</a:t>
            </a:r>
            <a:r>
              <a:rPr lang="ar-SA" dirty="0">
                <a:solidFill>
                  <a:srgbClr val="0000FF"/>
                </a:solidFill>
              </a:rPr>
              <a:t>" </a:t>
            </a:r>
            <a:r>
              <a:rPr lang="en-US" dirty="0">
                <a:solidFill>
                  <a:srgbClr val="0000FF"/>
                </a:solidFill>
              </a:rPr>
              <a:t>said the lamb, </a:t>
            </a:r>
            <a:r>
              <a:rPr lang="ar-SA" dirty="0">
                <a:solidFill>
                  <a:srgbClr val="0000FF"/>
                </a:solidFill>
              </a:rPr>
              <a:t>"</a:t>
            </a:r>
            <a:r>
              <a:rPr lang="en-US" dirty="0">
                <a:solidFill>
                  <a:srgbClr val="0000FF"/>
                </a:solidFill>
              </a:rPr>
              <a:t>but I could not have eaten the grass as you say</a:t>
            </a:r>
            <a:r>
              <a:rPr lang="ar-SA" dirty="0">
                <a:solidFill>
                  <a:srgbClr val="0000FF"/>
                </a:solidFill>
              </a:rPr>
              <a:t>. </a:t>
            </a:r>
            <a:r>
              <a:rPr lang="en-US" dirty="0">
                <a:solidFill>
                  <a:srgbClr val="0000FF"/>
                </a:solidFill>
              </a:rPr>
              <a:t>To this day, I have tasted only my mother's milk</a:t>
            </a:r>
            <a:r>
              <a:rPr lang="ar-SA" dirty="0">
                <a:solidFill>
                  <a:srgbClr val="0000FF"/>
                </a:solidFill>
              </a:rPr>
              <a:t>. </a:t>
            </a:r>
            <a:r>
              <a:rPr lang="en-US" dirty="0">
                <a:solidFill>
                  <a:srgbClr val="0000FF"/>
                </a:solidFill>
              </a:rPr>
              <a:t>I am innocent of every charge</a:t>
            </a:r>
            <a:r>
              <a:rPr lang="ar-SA" dirty="0">
                <a:solidFill>
                  <a:srgbClr val="0000FF"/>
                </a:solidFill>
              </a:rPr>
              <a:t>." </a:t>
            </a:r>
            <a:r>
              <a:rPr lang="en-US" dirty="0">
                <a:solidFill>
                  <a:srgbClr val="0000FF"/>
                </a:solidFill>
              </a:rPr>
              <a:t/>
            </a:r>
            <a:br>
              <a:rPr lang="en-US" dirty="0">
                <a:solidFill>
                  <a:srgbClr val="0000FF"/>
                </a:solidFill>
              </a:rPr>
            </a:br>
            <a:endParaRPr lang="en-US" dirty="0">
              <a:solidFill>
                <a:srgbClr val="0000FF"/>
              </a:solidFill>
            </a:endParaRPr>
          </a:p>
        </p:txBody>
      </p:sp>
    </p:spTree>
    <p:extLst>
      <p:ext uri="{BB962C8B-B14F-4D97-AF65-F5344CB8AC3E}">
        <p14:creationId xmlns:p14="http://schemas.microsoft.com/office/powerpoint/2010/main" xmlns="" val="2075072026"/>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The Wolf and the Lamb </a:t>
            </a:r>
            <a:endParaRPr lang="en-US" b="1" dirty="0">
              <a:solidFill>
                <a:srgbClr val="0000FF"/>
              </a:solidFill>
            </a:endParaRPr>
          </a:p>
        </p:txBody>
      </p:sp>
      <p:sp>
        <p:nvSpPr>
          <p:cNvPr id="3" name="Content Placeholder 2"/>
          <p:cNvSpPr>
            <a:spLocks noGrp="1"/>
          </p:cNvSpPr>
          <p:nvPr>
            <p:ph idx="1"/>
          </p:nvPr>
        </p:nvSpPr>
        <p:spPr>
          <a:xfrm>
            <a:off x="495300" y="1143000"/>
            <a:ext cx="8915400" cy="4983163"/>
          </a:xfrm>
        </p:spPr>
        <p:txBody>
          <a:bodyPr/>
          <a:lstStyle/>
          <a:p>
            <a:pPr marL="0" indent="0" algn="l"/>
            <a:r>
              <a:rPr lang="en-US" dirty="0" smtClean="0">
                <a:solidFill>
                  <a:srgbClr val="0000FF"/>
                </a:solidFill>
              </a:rPr>
              <a:t> </a:t>
            </a:r>
            <a:r>
              <a:rPr lang="ar-SA" dirty="0">
                <a:solidFill>
                  <a:srgbClr val="0000FF"/>
                </a:solidFill>
              </a:rPr>
              <a:t>"</a:t>
            </a:r>
            <a:r>
              <a:rPr lang="en-US" dirty="0">
                <a:solidFill>
                  <a:srgbClr val="0000FF"/>
                </a:solidFill>
              </a:rPr>
              <a:t>Indeed, indeed,</a:t>
            </a:r>
            <a:r>
              <a:rPr lang="ar-SA" dirty="0">
                <a:solidFill>
                  <a:srgbClr val="0000FF"/>
                </a:solidFill>
              </a:rPr>
              <a:t>" </a:t>
            </a:r>
            <a:r>
              <a:rPr lang="en-US" dirty="0">
                <a:solidFill>
                  <a:srgbClr val="0000FF"/>
                </a:solidFill>
              </a:rPr>
              <a:t>said the wolf</a:t>
            </a:r>
            <a:r>
              <a:rPr lang="ar-SA" dirty="0">
                <a:solidFill>
                  <a:srgbClr val="0000FF"/>
                </a:solidFill>
              </a:rPr>
              <a:t>. "</a:t>
            </a:r>
            <a:r>
              <a:rPr lang="en-US" dirty="0">
                <a:solidFill>
                  <a:srgbClr val="0000FF"/>
                </a:solidFill>
              </a:rPr>
              <a:t>I cannot eat you for fouling the stream, for insulting me last year, or for eating all the grass</a:t>
            </a:r>
            <a:r>
              <a:rPr lang="ar-SA" dirty="0">
                <a:solidFill>
                  <a:srgbClr val="0000FF"/>
                </a:solidFill>
              </a:rPr>
              <a:t>. </a:t>
            </a:r>
            <a:r>
              <a:rPr lang="en-US" dirty="0">
                <a:solidFill>
                  <a:srgbClr val="0000FF"/>
                </a:solidFill>
              </a:rPr>
              <a:t>I must say that your wit and your politeness impress me</a:t>
            </a:r>
            <a:r>
              <a:rPr lang="ar-SA" dirty="0">
                <a:solidFill>
                  <a:srgbClr val="0000FF"/>
                </a:solidFill>
              </a:rPr>
              <a:t>. </a:t>
            </a:r>
            <a:r>
              <a:rPr lang="en-US" dirty="0">
                <a:solidFill>
                  <a:srgbClr val="0000FF"/>
                </a:solidFill>
              </a:rPr>
              <a:t>You have met every accusation with a fine argument</a:t>
            </a:r>
            <a:r>
              <a:rPr lang="ar-SA" dirty="0">
                <a:solidFill>
                  <a:srgbClr val="0000FF"/>
                </a:solidFill>
              </a:rPr>
              <a:t>." </a:t>
            </a:r>
            <a:r>
              <a:rPr lang="en-US" dirty="0">
                <a:solidFill>
                  <a:srgbClr val="0000FF"/>
                </a:solidFill>
              </a:rPr>
              <a:t/>
            </a:r>
            <a:br>
              <a:rPr lang="en-US" dirty="0">
                <a:solidFill>
                  <a:srgbClr val="0000FF"/>
                </a:solidFill>
              </a:rPr>
            </a:br>
            <a:r>
              <a:rPr lang="ar-SA" dirty="0" smtClean="0">
                <a:solidFill>
                  <a:srgbClr val="0000FF"/>
                </a:solidFill>
              </a:rPr>
              <a:t>"</a:t>
            </a:r>
            <a:r>
              <a:rPr lang="en-US" dirty="0">
                <a:solidFill>
                  <a:srgbClr val="0000FF"/>
                </a:solidFill>
              </a:rPr>
              <a:t>Thank you,</a:t>
            </a:r>
            <a:r>
              <a:rPr lang="ar-SA" dirty="0">
                <a:solidFill>
                  <a:srgbClr val="0000FF"/>
                </a:solidFill>
              </a:rPr>
              <a:t>" </a:t>
            </a:r>
            <a:r>
              <a:rPr lang="en-US" dirty="0">
                <a:solidFill>
                  <a:srgbClr val="0000FF"/>
                </a:solidFill>
              </a:rPr>
              <a:t>said the lamb</a:t>
            </a:r>
            <a:r>
              <a:rPr lang="ar-SA" dirty="0">
                <a:solidFill>
                  <a:srgbClr val="0000FF"/>
                </a:solidFill>
              </a:rPr>
              <a:t>. </a:t>
            </a:r>
            <a:r>
              <a:rPr lang="en-US" dirty="0">
                <a:solidFill>
                  <a:srgbClr val="0000FF"/>
                </a:solidFill>
              </a:rPr>
              <a:t/>
            </a:r>
            <a:br>
              <a:rPr lang="en-US" dirty="0">
                <a:solidFill>
                  <a:srgbClr val="0000FF"/>
                </a:solidFill>
              </a:rPr>
            </a:br>
            <a:r>
              <a:rPr lang="ar-SA" dirty="0" smtClean="0">
                <a:solidFill>
                  <a:srgbClr val="0000FF"/>
                </a:solidFill>
              </a:rPr>
              <a:t>"</a:t>
            </a:r>
            <a:r>
              <a:rPr lang="en-US" dirty="0">
                <a:solidFill>
                  <a:srgbClr val="0000FF"/>
                </a:solidFill>
              </a:rPr>
              <a:t>Nevertheless,</a:t>
            </a:r>
            <a:r>
              <a:rPr lang="ar-SA" dirty="0">
                <a:solidFill>
                  <a:srgbClr val="0000FF"/>
                </a:solidFill>
              </a:rPr>
              <a:t>" </a:t>
            </a:r>
            <a:r>
              <a:rPr lang="en-US" dirty="0">
                <a:solidFill>
                  <a:srgbClr val="0000FF"/>
                </a:solidFill>
              </a:rPr>
              <a:t>said the wolf, </a:t>
            </a:r>
            <a:r>
              <a:rPr lang="ar-SA" dirty="0">
                <a:solidFill>
                  <a:srgbClr val="0000FF"/>
                </a:solidFill>
              </a:rPr>
              <a:t>"</a:t>
            </a:r>
            <a:r>
              <a:rPr lang="en-US" dirty="0">
                <a:solidFill>
                  <a:srgbClr val="0000FF"/>
                </a:solidFill>
              </a:rPr>
              <a:t>arguments, no matter how polite, tend to disturb the general peace</a:t>
            </a:r>
            <a:r>
              <a:rPr lang="ar-SA" dirty="0">
                <a:solidFill>
                  <a:srgbClr val="0000FF"/>
                </a:solidFill>
              </a:rPr>
              <a:t>. </a:t>
            </a:r>
            <a:r>
              <a:rPr lang="en-US" dirty="0">
                <a:solidFill>
                  <a:srgbClr val="0000FF"/>
                </a:solidFill>
              </a:rPr>
              <a:t>Therefore, it is my duty to eat you</a:t>
            </a:r>
            <a:r>
              <a:rPr lang="ar-SA" dirty="0">
                <a:solidFill>
                  <a:srgbClr val="0000FF"/>
                </a:solidFill>
              </a:rPr>
              <a:t>." </a:t>
            </a:r>
            <a:r>
              <a:rPr lang="en-US" dirty="0">
                <a:solidFill>
                  <a:srgbClr val="0000FF"/>
                </a:solidFill>
              </a:rPr>
              <a:t/>
            </a:r>
            <a:br>
              <a:rPr lang="en-US" dirty="0">
                <a:solidFill>
                  <a:srgbClr val="0000FF"/>
                </a:solidFill>
              </a:rPr>
            </a:br>
            <a:r>
              <a:rPr lang="en-US" dirty="0" smtClean="0">
                <a:solidFill>
                  <a:srgbClr val="0000FF"/>
                </a:solidFill>
              </a:rPr>
              <a:t>And </a:t>
            </a:r>
            <a:r>
              <a:rPr lang="en-US" dirty="0">
                <a:solidFill>
                  <a:srgbClr val="0000FF"/>
                </a:solidFill>
              </a:rPr>
              <a:t>he did</a:t>
            </a:r>
            <a:r>
              <a:rPr lang="ar-SA" dirty="0">
                <a:solidFill>
                  <a:srgbClr val="0000FF"/>
                </a:solidFill>
              </a:rPr>
              <a:t>.</a:t>
            </a:r>
            <a:endParaRPr lang="en-US" dirty="0">
              <a:solidFill>
                <a:srgbClr val="0000FF"/>
              </a:solidFill>
            </a:endParaRPr>
          </a:p>
        </p:txBody>
      </p:sp>
    </p:spTree>
    <p:extLst>
      <p:ext uri="{BB962C8B-B14F-4D97-AF65-F5344CB8AC3E}">
        <p14:creationId xmlns:p14="http://schemas.microsoft.com/office/powerpoint/2010/main" xmlns="" val="2681991492"/>
      </p:ext>
    </p:extLst>
  </p:cSld>
  <p:clrMapOvr>
    <a:masterClrMapping/>
  </p:clrMapOvr>
  <p:transition spd="med">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So where is the connection?</a:t>
            </a:r>
            <a:endParaRPr lang="en-US" b="1" dirty="0">
              <a:solidFill>
                <a:srgbClr val="0000FF"/>
              </a:solidFill>
            </a:endParaRPr>
          </a:p>
        </p:txBody>
      </p:sp>
      <p:sp>
        <p:nvSpPr>
          <p:cNvPr id="3" name="Content Placeholder 2"/>
          <p:cNvSpPr>
            <a:spLocks noGrp="1"/>
          </p:cNvSpPr>
          <p:nvPr>
            <p:ph idx="1"/>
          </p:nvPr>
        </p:nvSpPr>
        <p:spPr>
          <a:xfrm>
            <a:off x="495300" y="1143000"/>
            <a:ext cx="8915400" cy="4983163"/>
          </a:xfrm>
        </p:spPr>
        <p:txBody>
          <a:bodyPr/>
          <a:lstStyle/>
          <a:p>
            <a:pPr marL="514350" indent="-514350" algn="l">
              <a:buFont typeface="+mj-lt"/>
              <a:buAutoNum type="arabicPeriod"/>
            </a:pPr>
            <a:r>
              <a:rPr lang="en-US" dirty="0" smtClean="0"/>
              <a:t> Does the story talk directly about governments?</a:t>
            </a:r>
          </a:p>
          <a:p>
            <a:pPr marL="514350" indent="-514350" algn="l">
              <a:buFont typeface="+mj-lt"/>
              <a:buAutoNum type="arabicPeriod"/>
            </a:pPr>
            <a:r>
              <a:rPr lang="en-US" dirty="0" smtClean="0"/>
              <a:t>Does the writer seem to be in harmony with the world around him?</a:t>
            </a:r>
          </a:p>
          <a:p>
            <a:pPr marL="514350" indent="-514350" algn="l">
              <a:buFont typeface="+mj-lt"/>
              <a:buAutoNum type="arabicPeriod"/>
            </a:pPr>
            <a:r>
              <a:rPr lang="en-US" dirty="0" smtClean="0"/>
              <a:t>Is he optimistic?</a:t>
            </a:r>
          </a:p>
          <a:p>
            <a:pPr marL="514350" indent="-514350" algn="l">
              <a:buFont typeface="+mj-lt"/>
              <a:buAutoNum type="arabicPeriod"/>
            </a:pPr>
            <a:r>
              <a:rPr lang="en-US" dirty="0" smtClean="0"/>
              <a:t>Are there normal human beings as characters?</a:t>
            </a:r>
          </a:p>
          <a:p>
            <a:pPr marL="514350" indent="-514350" algn="l">
              <a:buFont typeface="+mj-lt"/>
              <a:buAutoNum type="arabicPeriod"/>
            </a:pPr>
            <a:r>
              <a:rPr lang="en-US" dirty="0" smtClean="0"/>
              <a:t>Is the form of the story traditional like the novels of the 19</a:t>
            </a:r>
            <a:r>
              <a:rPr lang="en-US" baseline="30000" dirty="0" smtClean="0"/>
              <a:t>th</a:t>
            </a:r>
            <a:r>
              <a:rPr lang="en-US" dirty="0" smtClean="0"/>
              <a:t> century?</a:t>
            </a:r>
          </a:p>
          <a:p>
            <a:pPr marL="514350" indent="-514350" algn="just">
              <a:buFont typeface="+mj-lt"/>
              <a:buAutoNum type="arabicPeriod"/>
            </a:pPr>
            <a:r>
              <a:rPr lang="en-US" dirty="0" smtClean="0"/>
              <a:t>Has the writer been able to fully express himself through this form or has he just chosen a new form only?</a:t>
            </a:r>
            <a:endParaRPr lang="en-US" dirty="0"/>
          </a:p>
        </p:txBody>
      </p:sp>
    </p:spTree>
    <p:extLst>
      <p:ext uri="{BB962C8B-B14F-4D97-AF65-F5344CB8AC3E}">
        <p14:creationId xmlns:p14="http://schemas.microsoft.com/office/powerpoint/2010/main" xmlns="" val="1386760922"/>
      </p:ext>
    </p:extLst>
  </p:cSld>
  <p:clrMapOvr>
    <a:masterClrMapping/>
  </p:clrMapOvr>
  <p:transition spd="med">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What </a:t>
            </a:r>
            <a:r>
              <a:rPr lang="en-US" b="1" i="1" dirty="0" smtClean="0">
                <a:solidFill>
                  <a:srgbClr val="0000FF"/>
                </a:solidFill>
              </a:rPr>
              <a:t>Animal Farm </a:t>
            </a:r>
            <a:r>
              <a:rPr lang="en-US" b="1" dirty="0" smtClean="0">
                <a:solidFill>
                  <a:srgbClr val="0000FF"/>
                </a:solidFill>
              </a:rPr>
              <a:t>Talks About</a:t>
            </a:r>
            <a:r>
              <a:rPr lang="en-US" dirty="0" smtClean="0">
                <a:solidFill>
                  <a:srgbClr val="0000FF"/>
                </a:solidFill>
              </a:rPr>
              <a:t> </a:t>
            </a:r>
            <a:endParaRPr lang="en-US" dirty="0">
              <a:solidFill>
                <a:srgbClr val="0000FF"/>
              </a:solidFill>
            </a:endParaRPr>
          </a:p>
        </p:txBody>
      </p:sp>
      <p:sp>
        <p:nvSpPr>
          <p:cNvPr id="3" name="Content Placeholder 2"/>
          <p:cNvSpPr>
            <a:spLocks noGrp="1"/>
          </p:cNvSpPr>
          <p:nvPr>
            <p:ph idx="1"/>
          </p:nvPr>
        </p:nvSpPr>
        <p:spPr>
          <a:xfrm>
            <a:off x="495300" y="1371600"/>
            <a:ext cx="8915400" cy="4754563"/>
          </a:xfrm>
        </p:spPr>
        <p:txBody>
          <a:bodyPr/>
          <a:lstStyle/>
          <a:p>
            <a:pPr marL="0" indent="0" algn="just"/>
            <a:r>
              <a:rPr lang="en-US" dirty="0" smtClean="0"/>
              <a:t> </a:t>
            </a:r>
            <a:r>
              <a:rPr lang="en-US" i="1" dirty="0"/>
              <a:t>Animal Farm </a:t>
            </a:r>
            <a:r>
              <a:rPr lang="en-US" dirty="0"/>
              <a:t>by </a:t>
            </a:r>
            <a:r>
              <a:rPr lang="en-US" dirty="0" err="1"/>
              <a:t>Geroge</a:t>
            </a:r>
            <a:r>
              <a:rPr lang="en-US" dirty="0"/>
              <a:t> Orwell was first published in 1945 as a political allegory of the Russian Revolution, particularly directed at Stalin's Russia. Animal </a:t>
            </a:r>
            <a:r>
              <a:rPr lang="en-US" dirty="0">
                <a:hlinkClick r:id="rId2"/>
              </a:rPr>
              <a:t>fables</a:t>
            </a:r>
            <a:r>
              <a:rPr lang="en-US" dirty="0"/>
              <a:t> are an art form which have remained popular in Western literature. This novel is also an obvious </a:t>
            </a:r>
            <a:r>
              <a:rPr lang="en-US" dirty="0" smtClean="0">
                <a:hlinkClick r:id="rId3"/>
              </a:rPr>
              <a:t>allegory</a:t>
            </a:r>
            <a:r>
              <a:rPr lang="en-US" dirty="0" smtClean="0"/>
              <a:t> presenting </a:t>
            </a:r>
            <a:r>
              <a:rPr lang="en-US" dirty="0"/>
              <a:t>a very nice balance between levels of meaning. One could </a:t>
            </a:r>
            <a:r>
              <a:rPr lang="en-US" dirty="0" smtClean="0"/>
              <a:t>characterize </a:t>
            </a:r>
            <a:r>
              <a:rPr lang="en-US" dirty="0"/>
              <a:t>this novel as a perfect portrayal of a world where absolute power corrupts absolutely.</a:t>
            </a:r>
          </a:p>
          <a:p>
            <a:r>
              <a:rPr lang="en-US" dirty="0"/>
              <a:t/>
            </a:r>
            <a:br>
              <a:rPr lang="en-US" dirty="0"/>
            </a:br>
            <a:endParaRPr lang="en-US" dirty="0"/>
          </a:p>
        </p:txBody>
      </p:sp>
    </p:spTree>
    <p:extLst>
      <p:ext uri="{BB962C8B-B14F-4D97-AF65-F5344CB8AC3E}">
        <p14:creationId xmlns:p14="http://schemas.microsoft.com/office/powerpoint/2010/main" xmlns="" val="1174414821"/>
      </p:ext>
    </p:extLst>
  </p:cSld>
  <p:clrMapOvr>
    <a:masterClrMapping/>
  </p:clrMapOvr>
  <p:transition spd="med">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What is an allegory?</a:t>
            </a:r>
            <a:endParaRPr lang="en-US" b="1" dirty="0"/>
          </a:p>
        </p:txBody>
      </p:sp>
      <p:sp>
        <p:nvSpPr>
          <p:cNvPr id="3" name="Content Placeholder 2"/>
          <p:cNvSpPr>
            <a:spLocks noGrp="1"/>
          </p:cNvSpPr>
          <p:nvPr>
            <p:ph idx="1"/>
          </p:nvPr>
        </p:nvSpPr>
        <p:spPr/>
        <p:txBody>
          <a:bodyPr/>
          <a:lstStyle/>
          <a:p>
            <a:pPr marL="0" indent="0" algn="just"/>
            <a:r>
              <a:rPr lang="en-US" sz="2800" dirty="0" smtClean="0"/>
              <a:t> </a:t>
            </a:r>
            <a:r>
              <a:rPr lang="en-US" sz="2800" dirty="0"/>
              <a:t>The </a:t>
            </a:r>
            <a:r>
              <a:rPr lang="en-US" sz="2800" u="sng" dirty="0">
                <a:hlinkClick r:id="rId2"/>
              </a:rPr>
              <a:t>rhetorical</a:t>
            </a:r>
            <a:r>
              <a:rPr lang="en-US" sz="2800" dirty="0"/>
              <a:t> strategy of extending a </a:t>
            </a:r>
            <a:r>
              <a:rPr lang="en-US" sz="2800" u="sng" dirty="0">
                <a:hlinkClick r:id="rId3"/>
              </a:rPr>
              <a:t>metaphor</a:t>
            </a:r>
            <a:r>
              <a:rPr lang="en-US" sz="2800" dirty="0"/>
              <a:t> through an </a:t>
            </a:r>
            <a:r>
              <a:rPr lang="en-US" sz="2800" dirty="0" smtClean="0"/>
              <a:t>entire </a:t>
            </a:r>
            <a:r>
              <a:rPr lang="en-US" sz="2800" u="sng" dirty="0" smtClean="0">
                <a:hlinkClick r:id="rId4"/>
              </a:rPr>
              <a:t>narrative</a:t>
            </a:r>
            <a:r>
              <a:rPr lang="en-US" sz="2800" dirty="0"/>
              <a:t> so that objects, persons, and actions in the text are equated with meanings that lie outside the text. </a:t>
            </a:r>
            <a:r>
              <a:rPr lang="en-US" sz="2800" dirty="0" smtClean="0"/>
              <a:t>One </a:t>
            </a:r>
            <a:r>
              <a:rPr lang="en-US" sz="2800" dirty="0"/>
              <a:t>of the most famous allegories in English is John </a:t>
            </a:r>
            <a:r>
              <a:rPr lang="en-US" sz="2800" dirty="0" smtClean="0"/>
              <a:t>Bunyan's </a:t>
            </a:r>
            <a:r>
              <a:rPr lang="en-US" sz="2800" i="1" dirty="0" smtClean="0"/>
              <a:t>Pilgrim's </a:t>
            </a:r>
            <a:r>
              <a:rPr lang="en-US" sz="2800" i="1" dirty="0"/>
              <a:t>Progress</a:t>
            </a:r>
            <a:r>
              <a:rPr lang="en-US" sz="2800" dirty="0"/>
              <a:t> (1678), a tale of Christian salvation. Modern allegories include the films </a:t>
            </a:r>
            <a:r>
              <a:rPr lang="en-US" sz="2800" i="1" dirty="0"/>
              <a:t>The Seventh Seal</a:t>
            </a:r>
            <a:r>
              <a:rPr lang="en-US" sz="2800" dirty="0"/>
              <a:t> (1957) and </a:t>
            </a:r>
            <a:r>
              <a:rPr lang="en-US" sz="2800" i="1" dirty="0"/>
              <a:t>Avatar</a:t>
            </a:r>
            <a:r>
              <a:rPr lang="en-US" sz="2800" dirty="0"/>
              <a:t>(2009) as well as the novels </a:t>
            </a:r>
            <a:r>
              <a:rPr lang="en-US" sz="2800" i="1" dirty="0"/>
              <a:t>Animal Farm</a:t>
            </a:r>
            <a:r>
              <a:rPr lang="en-US" sz="2800" dirty="0"/>
              <a:t> (1945) and </a:t>
            </a:r>
            <a:r>
              <a:rPr lang="en-US" sz="2800" i="1" dirty="0"/>
              <a:t>The Lord of the Flies</a:t>
            </a:r>
            <a:r>
              <a:rPr lang="en-US" sz="2800" dirty="0"/>
              <a:t> (1954).</a:t>
            </a:r>
          </a:p>
          <a:p>
            <a:pPr marL="0" indent="0" algn="just"/>
            <a:endParaRPr lang="en-US" sz="2800" dirty="0"/>
          </a:p>
        </p:txBody>
      </p:sp>
    </p:spTree>
    <p:extLst>
      <p:ext uri="{BB962C8B-B14F-4D97-AF65-F5344CB8AC3E}">
        <p14:creationId xmlns:p14="http://schemas.microsoft.com/office/powerpoint/2010/main" xmlns="" val="3914914224"/>
      </p:ext>
    </p:extLst>
  </p:cSld>
  <p:clrMapOvr>
    <a:masterClrMapping/>
  </p:clrMapOvr>
  <p:transition spd="med">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What is the difference between an allegory and a fable?</a:t>
            </a:r>
            <a:endParaRPr lang="en-US" b="1" dirty="0">
              <a:solidFill>
                <a:srgbClr val="0000FF"/>
              </a:solidFill>
            </a:endParaRPr>
          </a:p>
        </p:txBody>
      </p:sp>
      <p:sp>
        <p:nvSpPr>
          <p:cNvPr id="3" name="Content Placeholder 2"/>
          <p:cNvSpPr>
            <a:spLocks noGrp="1"/>
          </p:cNvSpPr>
          <p:nvPr>
            <p:ph idx="1"/>
          </p:nvPr>
        </p:nvSpPr>
        <p:spPr/>
        <p:txBody>
          <a:bodyPr/>
          <a:lstStyle/>
          <a:p>
            <a:pPr algn="l"/>
            <a:r>
              <a:rPr lang="en-US" dirty="0" smtClean="0"/>
              <a:t> Slight difference:</a:t>
            </a:r>
          </a:p>
          <a:p>
            <a:pPr algn="l"/>
            <a:r>
              <a:rPr lang="en-US" dirty="0" smtClean="0"/>
              <a:t>A fable has to use animals for characters</a:t>
            </a:r>
          </a:p>
          <a:p>
            <a:pPr algn="l"/>
            <a:r>
              <a:rPr lang="en-US" dirty="0" smtClean="0"/>
              <a:t>An allegory may or may not use animal characters.</a:t>
            </a:r>
          </a:p>
          <a:p>
            <a:pPr algn="l"/>
            <a:r>
              <a:rPr lang="en-US" b="1" dirty="0" smtClean="0"/>
              <a:t>Question</a:t>
            </a:r>
          </a:p>
          <a:p>
            <a:pPr algn="l"/>
            <a:r>
              <a:rPr lang="en-US" b="1" dirty="0" smtClean="0"/>
              <a:t>An allegory is (exactly the same as- totally different from- somehow similar to) a fable.</a:t>
            </a:r>
          </a:p>
          <a:p>
            <a:pPr algn="l"/>
            <a:endParaRPr lang="en-US" b="1" dirty="0"/>
          </a:p>
        </p:txBody>
      </p:sp>
    </p:spTree>
    <p:extLst>
      <p:ext uri="{BB962C8B-B14F-4D97-AF65-F5344CB8AC3E}">
        <p14:creationId xmlns:p14="http://schemas.microsoft.com/office/powerpoint/2010/main" xmlns="" val="1934148499"/>
      </p:ext>
    </p:extLst>
  </p:cSld>
  <p:clrMapOvr>
    <a:masterClrMapping/>
  </p:clrMapOvr>
  <p:transition spd="med">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1371600"/>
            <a:ext cx="8915400" cy="4754563"/>
          </a:xfrm>
        </p:spPr>
        <p:txBody>
          <a:bodyPr/>
          <a:lstStyle/>
          <a:p>
            <a:pPr marL="0" indent="0" algn="just"/>
            <a:r>
              <a:rPr lang="en-US" sz="2400" dirty="0"/>
              <a:t>Much of what happens symbolically </a:t>
            </a:r>
            <a:r>
              <a:rPr lang="en-US" sz="2400" dirty="0" smtClean="0"/>
              <a:t>parallels </a:t>
            </a:r>
            <a:r>
              <a:rPr lang="en-US" sz="2400" dirty="0"/>
              <a:t>specific developments </a:t>
            </a:r>
            <a:r>
              <a:rPr lang="en-US" sz="2400" dirty="0" smtClean="0"/>
              <a:t>in the </a:t>
            </a:r>
            <a:r>
              <a:rPr lang="en-US" sz="2400" dirty="0"/>
              <a:t>history of Russian communism, and several of the animal characters are based on real participants in the Russian Revolution. Due to the universal relevance of the novel's themes</a:t>
            </a:r>
            <a:r>
              <a:rPr lang="en-US" sz="2400" dirty="0" smtClean="0"/>
              <a:t>, the </a:t>
            </a:r>
            <a:r>
              <a:rPr lang="en-US" sz="2400" dirty="0"/>
              <a:t>reader does not need to possess an encyclopedic knowledge of Marxist Leninism or Russian history in order to appreciate Orwell's satire of them. An acquaintance with certain facts from Russia's past, however, serves as useful in a deeper, more profound understanding of his </a:t>
            </a:r>
            <a:r>
              <a:rPr lang="en-US" sz="2400" dirty="0" smtClean="0"/>
              <a:t>criticism. </a:t>
            </a:r>
            <a:r>
              <a:rPr lang="en-US" sz="2400" dirty="0"/>
              <a:t>Animal Farm most </a:t>
            </a:r>
            <a:r>
              <a:rPr lang="en-US" sz="2400" dirty="0" smtClean="0"/>
              <a:t>definitely </a:t>
            </a:r>
            <a:r>
              <a:rPr lang="en-US" sz="2400" dirty="0"/>
              <a:t>resembles the Russian Revolution and the rise of Stalin, it is more meaningfully an anatomy of all political revolutions, where the revolutionary ideals of justice, equality, and fraternity shatter in the event. </a:t>
            </a:r>
          </a:p>
        </p:txBody>
      </p:sp>
    </p:spTree>
    <p:extLst>
      <p:ext uri="{BB962C8B-B14F-4D97-AF65-F5344CB8AC3E}">
        <p14:creationId xmlns:p14="http://schemas.microsoft.com/office/powerpoint/2010/main" xmlns="" val="1996905224"/>
      </p:ext>
    </p:extLst>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00FF"/>
                </a:solidFill>
              </a:rPr>
              <a:t> what is the connection between the novel and the French Revolution?</a:t>
            </a:r>
            <a:endParaRPr lang="en-US" b="1" dirty="0">
              <a:solidFill>
                <a:srgbClr val="0000FF"/>
              </a:solidFill>
            </a:endParaRPr>
          </a:p>
        </p:txBody>
      </p:sp>
      <p:sp>
        <p:nvSpPr>
          <p:cNvPr id="3" name="Content Placeholder 2"/>
          <p:cNvSpPr>
            <a:spLocks noGrp="1"/>
          </p:cNvSpPr>
          <p:nvPr>
            <p:ph idx="1"/>
          </p:nvPr>
        </p:nvSpPr>
        <p:spPr/>
        <p:txBody>
          <a:bodyPr/>
          <a:lstStyle/>
          <a:p>
            <a:pPr algn="l"/>
            <a:r>
              <a:rPr lang="en-US" b="1" dirty="0" smtClean="0">
                <a:solidFill>
                  <a:srgbClr val="FF0000"/>
                </a:solidFill>
              </a:rPr>
              <a:t>Both deal with the mottos of the </a:t>
            </a:r>
            <a:r>
              <a:rPr lang="en-US" b="1" dirty="0">
                <a:solidFill>
                  <a:srgbClr val="FF0000"/>
                </a:solidFill>
              </a:rPr>
              <a:t>French </a:t>
            </a:r>
            <a:r>
              <a:rPr lang="en-US" b="1" dirty="0" smtClean="0">
                <a:solidFill>
                  <a:srgbClr val="FF0000"/>
                </a:solidFill>
              </a:rPr>
              <a:t>Revolution and how far they can be applied to reality.</a:t>
            </a:r>
          </a:p>
          <a:p>
            <a:pPr algn="ctr"/>
            <a:r>
              <a:rPr lang="en-US" sz="5400" b="1" dirty="0" smtClean="0">
                <a:solidFill>
                  <a:srgbClr val="0000FF"/>
                </a:solidFill>
              </a:rPr>
              <a:t>liberty, </a:t>
            </a:r>
            <a:r>
              <a:rPr lang="en-US" sz="5400" b="1" dirty="0">
                <a:solidFill>
                  <a:srgbClr val="0000FF"/>
                </a:solidFill>
              </a:rPr>
              <a:t>equality, and fraternity</a:t>
            </a:r>
          </a:p>
        </p:txBody>
      </p:sp>
    </p:spTree>
    <p:extLst>
      <p:ext uri="{BB962C8B-B14F-4D97-AF65-F5344CB8AC3E}">
        <p14:creationId xmlns:p14="http://schemas.microsoft.com/office/powerpoint/2010/main" xmlns="" val="1880935615"/>
      </p:ext>
    </p:extLst>
  </p:cSld>
  <p:clrMapOvr>
    <a:masterClrMapping/>
  </p:clrMapOvr>
  <p:transition spd="med">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95300" y="533400"/>
            <a:ext cx="8915400" cy="5592763"/>
          </a:xfrm>
        </p:spPr>
        <p:txBody>
          <a:bodyPr/>
          <a:lstStyle/>
          <a:p>
            <a:pPr marL="0" indent="0" algn="just"/>
            <a:endParaRPr lang="en-US" sz="2400" dirty="0" smtClean="0"/>
          </a:p>
          <a:p>
            <a:pPr marL="0" indent="0" algn="just"/>
            <a:r>
              <a:rPr lang="en-US" sz="3600" dirty="0" smtClean="0"/>
              <a:t>Orwell </a:t>
            </a:r>
            <a:r>
              <a:rPr lang="en-US" sz="3600" dirty="0"/>
              <a:t>paints a grim picture of the political 20th century, a time he believed marked the end of the very concept of human freedom. Every line of serious work that I have written since 1936 has been written, directly or indirectly, against totalitarianism and for democratic socialism as I understand it." -- George Orwell, "Why I </a:t>
            </a:r>
            <a:r>
              <a:rPr lang="en-US" sz="3600" dirty="0" smtClean="0"/>
              <a:t>Write”</a:t>
            </a:r>
            <a:endParaRPr lang="en-US" sz="3600" dirty="0"/>
          </a:p>
          <a:p>
            <a:pPr marL="0" indent="0" algn="just"/>
            <a:r>
              <a:rPr lang="en-US" sz="2400" dirty="0" smtClean="0"/>
              <a:t> </a:t>
            </a:r>
            <a:endParaRPr lang="en-US" sz="2400" dirty="0"/>
          </a:p>
          <a:p>
            <a:r>
              <a:rPr lang="en-US" sz="2400" dirty="0" smtClean="0"/>
              <a:t> </a:t>
            </a:r>
            <a:endParaRPr lang="en-US" sz="2400" dirty="0"/>
          </a:p>
        </p:txBody>
      </p:sp>
    </p:spTree>
    <p:extLst>
      <p:ext uri="{BB962C8B-B14F-4D97-AF65-F5344CB8AC3E}">
        <p14:creationId xmlns:p14="http://schemas.microsoft.com/office/powerpoint/2010/main" xmlns="" val="2193419117"/>
      </p:ext>
    </p:extLst>
  </p:cSld>
  <p:clrMapOvr>
    <a:masterClrMapping/>
  </p:clrMapOvr>
  <p:transition spd="med">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52400"/>
            <a:ext cx="9906000" cy="6172200"/>
          </a:xfrm>
          <a:prstGeom prst="rect">
            <a:avLst/>
          </a:prstGeom>
        </p:spPr>
      </p:pic>
      <p:sp>
        <p:nvSpPr>
          <p:cNvPr id="5" name="Rectangle 4"/>
          <p:cNvSpPr/>
          <p:nvPr/>
        </p:nvSpPr>
        <p:spPr>
          <a:xfrm>
            <a:off x="3216140" y="5181600"/>
            <a:ext cx="4147290" cy="923330"/>
          </a:xfrm>
          <a:prstGeom prst="rect">
            <a:avLst/>
          </a:prstGeom>
          <a:no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Manor Farm</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xmlns="" val="145823671"/>
      </p:ext>
    </p:extLst>
  </p:cSld>
  <p:clrMapOvr>
    <a:masterClrMapping/>
  </p:clrMapOvr>
  <p:transition spd="med">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906000" cy="6248400"/>
          </a:xfrm>
          <a:prstGeom prst="rect">
            <a:avLst/>
          </a:prstGeom>
        </p:spPr>
      </p:pic>
    </p:spTree>
    <p:extLst>
      <p:ext uri="{BB962C8B-B14F-4D97-AF65-F5344CB8AC3E}">
        <p14:creationId xmlns:p14="http://schemas.microsoft.com/office/powerpoint/2010/main" xmlns="" val="3270159837"/>
      </p:ext>
    </p:extLst>
  </p:cSld>
  <p:clrMapOvr>
    <a:masterClrMapping/>
  </p:clrMapOvr>
  <p:transition spd="med">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spd="med">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2077</TotalTime>
  <Words>921</Words>
  <Application>Microsoft Office PowerPoint</Application>
  <PresentationFormat>A4 Paper (210x297 mm)‎</PresentationFormat>
  <Paragraphs>83</Paragraphs>
  <Slides>25</Slides>
  <Notes>0</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Office Theme</vt:lpstr>
      <vt:lpstr>الشريحة 1</vt:lpstr>
      <vt:lpstr>Third Lecture</vt:lpstr>
      <vt:lpstr>  Modernism : Quick Revision </vt:lpstr>
      <vt:lpstr> </vt:lpstr>
      <vt:lpstr> </vt:lpstr>
      <vt:lpstr> hHow far is Animal Farm a Modernist Novel?</vt:lpstr>
      <vt:lpstr>Animal farm is a Fable: </vt:lpstr>
      <vt:lpstr> a fable has animals or birds as characters</vt:lpstr>
      <vt:lpstr>The Wolf and the Lamb</vt:lpstr>
      <vt:lpstr>The Wolf and the Lamb </vt:lpstr>
      <vt:lpstr> </vt:lpstr>
      <vt:lpstr> </vt:lpstr>
      <vt:lpstr>The Wolf and the Lamb </vt:lpstr>
      <vt:lpstr>The Wolf and the Lamb </vt:lpstr>
      <vt:lpstr>The Wolf and the Lamb </vt:lpstr>
      <vt:lpstr>So where is the connection?</vt:lpstr>
      <vt:lpstr>What Animal Farm Talks About </vt:lpstr>
      <vt:lpstr>What is an allegory?</vt:lpstr>
      <vt:lpstr>What is the difference between an allegory and a fable?</vt:lpstr>
      <vt:lpstr> </vt:lpstr>
      <vt:lpstr> what is the connection between the novel and the French Revolution?</vt:lpstr>
      <vt:lpstr> </vt:lpstr>
      <vt:lpstr> </vt:lpstr>
      <vt:lpstr> </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185</cp:revision>
  <dcterms:created xsi:type="dcterms:W3CDTF">2009-10-14T19:14:34Z</dcterms:created>
  <dcterms:modified xsi:type="dcterms:W3CDTF">2012-09-27T12:06:21Z</dcterms:modified>
</cp:coreProperties>
</file>