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94" r:id="rId4"/>
    <p:sldId id="309" r:id="rId5"/>
    <p:sldId id="318" r:id="rId6"/>
    <p:sldId id="330" r:id="rId7"/>
    <p:sldId id="331" r:id="rId8"/>
    <p:sldId id="332" r:id="rId9"/>
    <p:sldId id="333" r:id="rId10"/>
    <p:sldId id="334" r:id="rId11"/>
    <p:sldId id="335" r:id="rId12"/>
    <p:sldId id="316" r:id="rId13"/>
    <p:sldId id="336" r:id="rId14"/>
    <p:sldId id="321" r:id="rId15"/>
    <p:sldId id="337" r:id="rId16"/>
    <p:sldId id="327" r:id="rId17"/>
    <p:sldId id="338" r:id="rId18"/>
    <p:sldId id="339" r:id="rId19"/>
    <p:sldId id="340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FF"/>
    <a:srgbClr val="FF3300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5" autoAdjust="0"/>
    <p:restoredTop sz="94664" autoAdjust="0"/>
  </p:normalViewPr>
  <p:slideViewPr>
    <p:cSldViewPr>
      <p:cViewPr>
        <p:scale>
          <a:sx n="60" d="100"/>
          <a:sy n="60" d="100"/>
        </p:scale>
        <p:origin x="-1512" y="-54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  <a:endParaRPr lang="ar-SA" sz="24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Course Title:</a:t>
            </a:r>
            <a:endParaRPr lang="ar-SA" sz="2800" b="1" dirty="0">
              <a:solidFill>
                <a:srgbClr val="0000FF"/>
              </a:solidFill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800" b="1" dirty="0" smtClean="0">
                <a:latin typeface="Candara" pitchFamily="34" charset="0"/>
                <a:cs typeface="Times New Roman" pitchFamily="18" charset="0"/>
              </a:rPr>
              <a:t>The Modern Novel </a:t>
            </a:r>
            <a:endParaRPr lang="en-US" sz="2800" b="1" dirty="0">
              <a:latin typeface="Candara" pitchFamily="34" charset="0"/>
            </a:endParaRPr>
          </a:p>
          <a:p>
            <a:pPr algn="ctr"/>
            <a:r>
              <a:rPr lang="en-GB" sz="32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Instructor</a:t>
            </a:r>
            <a:r>
              <a:rPr lang="en-GB" b="1" dirty="0" smtClean="0">
                <a:latin typeface="Candara" pitchFamily="34" charset="0"/>
                <a:cs typeface="Times New Roman" pitchFamily="18" charset="0"/>
              </a:rPr>
              <a:t>: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Dr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Abdulgawad</a:t>
            </a:r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Elnady</a:t>
            </a:r>
            <a:endParaRPr lang="en-GB" sz="2400" b="1" dirty="0" smtClean="0"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Associate Professor of Literature, Department of  English, 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King Faisal University.</a:t>
            </a:r>
            <a:endParaRPr lang="en-US" sz="2400" b="1" dirty="0">
              <a:latin typeface="Candara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GB" sz="6000" b="1" dirty="0" smtClean="0">
                <a:solidFill>
                  <a:srgbClr val="0000FF"/>
                </a:solidFill>
                <a:cs typeface="Arial" pitchFamily="34" charset="0"/>
              </a:rPr>
              <a:t>Fourth Lecture</a:t>
            </a:r>
            <a:endParaRPr lang="en-US" sz="60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cs typeface="+mj-cs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cs typeface="+mj-cs"/>
              </a:rPr>
            </a:br>
            <a:r>
              <a:rPr lang="en-GB" sz="4800" b="1" dirty="0" smtClean="0">
                <a:solidFill>
                  <a:srgbClr val="FF0000"/>
                </a:solidFill>
              </a:rPr>
              <a:t>Quick Revision</a:t>
            </a:r>
            <a:r>
              <a:rPr lang="en-GB" sz="4800" b="1" dirty="0">
                <a:solidFill>
                  <a:srgbClr val="FF0000"/>
                </a:solidFill>
              </a:rPr>
              <a:t/>
            </a:r>
            <a:br>
              <a:rPr lang="en-GB" sz="4800" b="1" dirty="0">
                <a:solidFill>
                  <a:srgbClr val="FF0000"/>
                </a:solidFill>
              </a:rPr>
            </a:br>
            <a:endParaRPr lang="en-US" sz="48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6654" y="914402"/>
            <a:ext cx="9501254" cy="5729308"/>
          </a:xfrm>
        </p:spPr>
        <p:txBody>
          <a:bodyPr>
            <a:norm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en-GB" b="1" dirty="0" smtClean="0"/>
              <a:t>One major feature of modernism is the </a:t>
            </a:r>
            <a:r>
              <a:rPr lang="en-GB" b="1" dirty="0" smtClean="0">
                <a:solidFill>
                  <a:srgbClr val="FF0000"/>
                </a:solidFill>
              </a:rPr>
              <a:t>dissatisfaction</a:t>
            </a:r>
            <a:r>
              <a:rPr lang="ar-SA" b="1" dirty="0" smtClean="0">
                <a:solidFill>
                  <a:srgbClr val="FF0000"/>
                </a:solidFill>
              </a:rPr>
              <a:t>الاستياء او عدم الرضا</a:t>
            </a:r>
            <a:r>
              <a:rPr lang="en-GB" b="1" dirty="0" smtClean="0"/>
              <a:t> with the world of politics and the attempt to escape from it through invention of some forms like fables and journeys.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en-GB" sz="3000" dirty="0" smtClean="0"/>
              <a:t>This process is a</a:t>
            </a:r>
            <a:r>
              <a:rPr lang="en-GB" sz="3000" dirty="0" smtClean="0">
                <a:solidFill>
                  <a:srgbClr val="FF0000"/>
                </a:solidFill>
              </a:rPr>
              <a:t> revival</a:t>
            </a:r>
            <a:r>
              <a:rPr lang="ar-SA" sz="3000" dirty="0" smtClean="0">
                <a:solidFill>
                  <a:srgbClr val="FF0000"/>
                </a:solidFill>
              </a:rPr>
              <a:t>اعادة احياء</a:t>
            </a:r>
            <a:r>
              <a:rPr lang="en-GB" sz="3000" dirty="0" smtClean="0">
                <a:solidFill>
                  <a:srgbClr val="FF0000"/>
                </a:solidFill>
              </a:rPr>
              <a:t> </a:t>
            </a:r>
            <a:r>
              <a:rPr lang="en-GB" sz="3000" dirty="0" smtClean="0"/>
              <a:t>of some older forms. So we can say: history repeats itself. </a:t>
            </a:r>
            <a:r>
              <a:rPr lang="en-GB" sz="3000" i="1" dirty="0" smtClean="0"/>
              <a:t>Robinson Crusoe </a:t>
            </a:r>
            <a:r>
              <a:rPr lang="en-GB" sz="3000" dirty="0" smtClean="0"/>
              <a:t> is an 18</a:t>
            </a:r>
            <a:r>
              <a:rPr lang="en-GB" sz="3000" baseline="30000" dirty="0" smtClean="0"/>
              <a:t>th</a:t>
            </a:r>
            <a:r>
              <a:rPr lang="en-GB" sz="3000" dirty="0" smtClean="0"/>
              <a:t> century novel that used the </a:t>
            </a:r>
            <a:r>
              <a:rPr lang="en-GB" sz="3000" dirty="0" smtClean="0">
                <a:solidFill>
                  <a:srgbClr val="FF0000"/>
                </a:solidFill>
              </a:rPr>
              <a:t>trope</a:t>
            </a:r>
            <a:r>
              <a:rPr lang="en-GB" sz="3000" dirty="0" smtClean="0"/>
              <a:t> of the journey. It is used again William Golding (</a:t>
            </a:r>
            <a:r>
              <a:rPr lang="en-GB" sz="3000" i="1" dirty="0" smtClean="0"/>
              <a:t>Lord of the Flies) </a:t>
            </a:r>
            <a:r>
              <a:rPr lang="en-GB" sz="3000" b="1" dirty="0" smtClean="0"/>
              <a:t>and George Orwell (</a:t>
            </a:r>
            <a:r>
              <a:rPr lang="en-GB" sz="3000" b="1" i="1" dirty="0" smtClean="0"/>
              <a:t>Animal Farm)</a:t>
            </a:r>
            <a:r>
              <a:rPr lang="en-GB" sz="3000" b="1" dirty="0" smtClean="0"/>
              <a:t>. </a:t>
            </a:r>
          </a:p>
          <a:p>
            <a:pPr marL="0" indent="0"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495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838200"/>
          </a:xfrm>
        </p:spPr>
        <p:txBody>
          <a:bodyPr/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Quick Revision </a:t>
            </a:r>
            <a:r>
              <a:rPr lang="en-US" sz="4000" b="1" i="1" dirty="0" smtClean="0">
                <a:solidFill>
                  <a:srgbClr val="0000FF"/>
                </a:solidFill>
              </a:rPr>
              <a:t>Animal Farm </a:t>
            </a:r>
            <a:r>
              <a:rPr lang="en-US" sz="4000" b="1" dirty="0" smtClean="0">
                <a:solidFill>
                  <a:srgbClr val="0000FF"/>
                </a:solidFill>
              </a:rPr>
              <a:t>is a Fable: 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9525000" cy="5135563"/>
          </a:xfrm>
        </p:spPr>
        <p:txBody>
          <a:bodyPr/>
          <a:lstStyle/>
          <a:p>
            <a:pPr marL="0" indent="0" algn="just"/>
            <a:endParaRPr lang="en-US" dirty="0" smtClean="0"/>
          </a:p>
          <a:p>
            <a:pPr marL="0" indent="0" algn="just"/>
            <a:r>
              <a:rPr lang="en-US" dirty="0" smtClean="0"/>
              <a:t>We talked about the fact that </a:t>
            </a:r>
            <a:r>
              <a:rPr lang="en-US" i="1" dirty="0" smtClean="0"/>
              <a:t>Animal Farm </a:t>
            </a:r>
            <a:r>
              <a:rPr lang="en-US" dirty="0" smtClean="0"/>
              <a:t>is a fable which is a</a:t>
            </a:r>
            <a:r>
              <a:rPr lang="en-US" dirty="0"/>
              <a:t> short tale to teach a moral lesson, </a:t>
            </a:r>
            <a:r>
              <a:rPr lang="en-US" dirty="0" smtClean="0"/>
              <a:t>often with</a:t>
            </a:r>
            <a:r>
              <a:rPr lang="en-US" dirty="0"/>
              <a:t> animals or inanimate objects </a:t>
            </a:r>
            <a:r>
              <a:rPr lang="en-US" dirty="0" smtClean="0"/>
              <a:t>as characters.</a:t>
            </a:r>
          </a:p>
          <a:p>
            <a:pPr marL="0" indent="0" algn="just"/>
            <a:r>
              <a:rPr lang="en-US" dirty="0" smtClean="0"/>
              <a:t>We also talked about the fable and the allegory, saying that the fable entirely uses animal characters while allegory uses both as in our novel.</a:t>
            </a:r>
          </a:p>
          <a:p>
            <a:pPr marL="0" indent="0" algn="just"/>
            <a:r>
              <a:rPr lang="en-US" dirty="0" smtClean="0"/>
              <a:t>To repeat, </a:t>
            </a:r>
            <a:r>
              <a:rPr lang="en-US" i="1" dirty="0"/>
              <a:t>Animal Farm </a:t>
            </a:r>
            <a:r>
              <a:rPr lang="en-US" i="1" dirty="0" smtClean="0"/>
              <a:t> </a:t>
            </a:r>
            <a:r>
              <a:rPr lang="en-US" dirty="0" smtClean="0"/>
              <a:t>is an allegory that uses some of the features of the fable.</a:t>
            </a:r>
          </a:p>
        </p:txBody>
      </p:sp>
    </p:spTree>
    <p:extLst>
      <p:ext uri="{BB962C8B-B14F-4D97-AF65-F5344CB8AC3E}">
        <p14:creationId xmlns:p14="http://schemas.microsoft.com/office/powerpoint/2010/main" val="101206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The</a:t>
            </a:r>
            <a:r>
              <a:rPr lang="en-US" b="1" dirty="0">
                <a:solidFill>
                  <a:srgbClr val="0000FF"/>
                </a:solidFill>
              </a:rPr>
              <a:t> 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00600"/>
          </a:xfrm>
        </p:spPr>
        <p:txBody>
          <a:bodyPr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dirty="0" smtClean="0"/>
              <a:t> We also studied together a story (written in the form of a fable) called </a:t>
            </a:r>
            <a:r>
              <a:rPr lang="en-US" b="1" dirty="0">
                <a:solidFill>
                  <a:srgbClr val="0000FF"/>
                </a:solidFill>
              </a:rPr>
              <a:t>The Wolf and the </a:t>
            </a:r>
            <a:r>
              <a:rPr lang="en-US" b="1" dirty="0" smtClean="0">
                <a:solidFill>
                  <a:srgbClr val="0000FF"/>
                </a:solidFill>
              </a:rPr>
              <a:t>Lamb so we can </a:t>
            </a:r>
            <a:r>
              <a:rPr lang="en-US" dirty="0" smtClean="0"/>
              <a:t> </a:t>
            </a:r>
            <a:r>
              <a:rPr lang="en-US" dirty="0"/>
              <a:t>understand our </a:t>
            </a:r>
            <a:r>
              <a:rPr lang="en-US" dirty="0" smtClean="0"/>
              <a:t>novel.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dirty="0" smtClean="0"/>
              <a:t>Notice: this fable (</a:t>
            </a:r>
            <a:r>
              <a:rPr lang="en-US" b="1" dirty="0">
                <a:solidFill>
                  <a:srgbClr val="0000FF"/>
                </a:solidFill>
              </a:rPr>
              <a:t>The Wolf and the </a:t>
            </a:r>
            <a:r>
              <a:rPr lang="en-US" b="1" dirty="0" smtClean="0">
                <a:solidFill>
                  <a:srgbClr val="0000FF"/>
                </a:solidFill>
              </a:rPr>
              <a:t>Lamb) </a:t>
            </a:r>
            <a:r>
              <a:rPr lang="en-US" dirty="0" smtClean="0"/>
              <a:t>is part of our course.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dirty="0" smtClean="0"/>
              <a:t>It is not just a tale that we read for entertainment only.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dirty="0" smtClean="0"/>
              <a:t>It will help us a lot in understanding how </a:t>
            </a:r>
            <a:r>
              <a:rPr lang="en-US" i="1" dirty="0" smtClean="0"/>
              <a:t>Animal Farm </a:t>
            </a:r>
            <a:r>
              <a:rPr lang="en-US" dirty="0" smtClean="0"/>
              <a:t>operates on many levels.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3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 How many accusations are there in </a:t>
            </a:r>
            <a:r>
              <a:rPr lang="en-US" b="1" dirty="0"/>
              <a:t>The Wolf and the </a:t>
            </a:r>
            <a:r>
              <a:rPr lang="en-US" b="1" dirty="0" smtClean="0"/>
              <a:t>Lamb?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How many replies are </a:t>
            </a:r>
            <a:r>
              <a:rPr lang="en-US" b="1" dirty="0"/>
              <a:t>there in The Wolf and the </a:t>
            </a:r>
            <a:r>
              <a:rPr lang="en-US" b="1" dirty="0" smtClean="0"/>
              <a:t>Lamb?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wolf represents (</a:t>
            </a:r>
            <a:r>
              <a:rPr lang="en-US" b="1" dirty="0" smtClean="0">
                <a:solidFill>
                  <a:srgbClr val="FF0000"/>
                </a:solidFill>
              </a:rPr>
              <a:t>tyrants</a:t>
            </a:r>
            <a:r>
              <a:rPr lang="en-US" b="1" dirty="0" smtClean="0"/>
              <a:t>- animals- people-policemen) in real life.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lamb represents </a:t>
            </a:r>
            <a:r>
              <a:rPr lang="en-US" b="1" dirty="0"/>
              <a:t>(tyrants- animals- </a:t>
            </a:r>
            <a:r>
              <a:rPr lang="en-US" b="1" dirty="0">
                <a:solidFill>
                  <a:srgbClr val="FF0000"/>
                </a:solidFill>
              </a:rPr>
              <a:t>people</a:t>
            </a:r>
            <a:r>
              <a:rPr lang="en-US" b="1" dirty="0"/>
              <a:t>-policemen) in real life.</a:t>
            </a:r>
            <a:endParaRPr lang="en-US" b="1" dirty="0" smtClean="0"/>
          </a:p>
          <a:p>
            <a:pPr marL="457200" indent="-457200" algn="just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8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author of “The Wolf and the Lamb” is </a:t>
            </a:r>
            <a:r>
              <a:rPr lang="en-US" b="1" dirty="0" smtClean="0">
                <a:solidFill>
                  <a:srgbClr val="FF0000"/>
                </a:solidFill>
              </a:rPr>
              <a:t>anonymous</a:t>
            </a:r>
            <a:r>
              <a:rPr lang="ar-SA" b="1" dirty="0" smtClean="0">
                <a:solidFill>
                  <a:srgbClr val="FF0000"/>
                </a:solidFill>
              </a:rPr>
              <a:t>مجهول</a:t>
            </a:r>
            <a:r>
              <a:rPr lang="en-US" b="1" dirty="0" smtClean="0"/>
              <a:t> which means: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He is from Russia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His name is hard to pronounce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>
                <a:solidFill>
                  <a:srgbClr val="FF0000"/>
                </a:solidFill>
              </a:rPr>
              <a:t>He is unknown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His name is known to the police</a:t>
            </a:r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59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story of the Wolf and the Lamb helps us to know how tyrants deal with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Lambs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Sheep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Wolves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>
                <a:solidFill>
                  <a:srgbClr val="FF0000"/>
                </a:solidFill>
              </a:rPr>
              <a:t>Real people</a:t>
            </a:r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4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story of the Wolf and the Lamb is …………..as it does not have human </a:t>
            </a:r>
            <a:r>
              <a:rPr lang="en-US" b="1" dirty="0" err="1" smtClean="0"/>
              <a:t>beingS</a:t>
            </a:r>
            <a:r>
              <a:rPr lang="en-US" b="1" dirty="0" smtClean="0"/>
              <a:t> as characters: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>
                <a:solidFill>
                  <a:srgbClr val="FF0000"/>
                </a:solidFill>
              </a:rPr>
              <a:t>a </a:t>
            </a:r>
            <a:r>
              <a:rPr lang="en-US" b="1" dirty="0" smtClean="0">
                <a:solidFill>
                  <a:srgbClr val="FF0000"/>
                </a:solidFill>
              </a:rPr>
              <a:t>fable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An allegory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A novella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A metaphor</a:t>
            </a:r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9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story of the Wolf and the Lamb has strong </a:t>
            </a:r>
            <a:r>
              <a:rPr lang="en-US" b="1" dirty="0" smtClean="0">
                <a:solidFill>
                  <a:srgbClr val="FF0000"/>
                </a:solidFill>
              </a:rPr>
              <a:t>connections</a:t>
            </a:r>
            <a:r>
              <a:rPr lang="ar-SA" b="1" dirty="0" smtClean="0">
                <a:solidFill>
                  <a:srgbClr val="FF0000"/>
                </a:solidFill>
              </a:rPr>
              <a:t>ترابط</a:t>
            </a:r>
            <a:r>
              <a:rPr lang="en-US" b="1" dirty="0" smtClean="0"/>
              <a:t> with </a:t>
            </a:r>
            <a:r>
              <a:rPr lang="en-US" b="1" i="1" dirty="0" smtClean="0"/>
              <a:t>Animal Farm </a:t>
            </a:r>
            <a:r>
              <a:rPr lang="en-US" b="1" dirty="0" smtClean="0"/>
              <a:t>because</a:t>
            </a:r>
            <a:r>
              <a:rPr lang="en-US" b="1" i="1" dirty="0" smtClean="0"/>
              <a:t>: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i="1" dirty="0" smtClean="0">
                <a:solidFill>
                  <a:srgbClr val="FF0000"/>
                </a:solidFill>
              </a:rPr>
              <a:t>both of them use animal characters for the criticism</a:t>
            </a:r>
            <a:r>
              <a:rPr lang="ar-SA" b="1" i="1" dirty="0" smtClean="0">
                <a:solidFill>
                  <a:srgbClr val="FF0000"/>
                </a:solidFill>
              </a:rPr>
              <a:t>لانتقاد</a:t>
            </a:r>
            <a:r>
              <a:rPr lang="en-US" b="1" i="1" dirty="0" smtClean="0">
                <a:solidFill>
                  <a:srgbClr val="FF0000"/>
                </a:solidFill>
              </a:rPr>
              <a:t> of governments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i="1" dirty="0" smtClean="0"/>
              <a:t>Both of them have sheep as characters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i="1" dirty="0" smtClean="0"/>
              <a:t>Both of them are written in English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i="1" dirty="0" smtClean="0"/>
              <a:t>Both of them belong to the genre of poetry </a:t>
            </a:r>
          </a:p>
          <a:p>
            <a:pPr marL="0" indent="0" algn="just">
              <a:buFont typeface="Arial" pitchFamily="34" charset="0"/>
              <a:buChar char="•"/>
            </a:pPr>
            <a:endParaRPr lang="en-US" b="1" i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i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3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Does the story of the Wolf and the Lamb and </a:t>
            </a:r>
            <a:r>
              <a:rPr lang="en-US" b="1" i="1" dirty="0" smtClean="0"/>
              <a:t>Animal Farm </a:t>
            </a:r>
            <a:r>
              <a:rPr lang="en-US" b="1" dirty="0" smtClean="0"/>
              <a:t>talk </a:t>
            </a:r>
            <a:r>
              <a:rPr lang="en-US" b="1" dirty="0"/>
              <a:t>directly about governments</a:t>
            </a:r>
            <a:r>
              <a:rPr lang="en-US" b="1" dirty="0" smtClean="0"/>
              <a:t>?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Yes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>
                <a:solidFill>
                  <a:srgbClr val="FF0000"/>
                </a:solidFill>
              </a:rPr>
              <a:t>No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This is not clear from the texts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They talk about different matters not about governments</a:t>
            </a:r>
            <a:endParaRPr lang="en-US" b="1" dirty="0"/>
          </a:p>
          <a:p>
            <a:pPr marL="0" indent="0" algn="just">
              <a:buFont typeface="Arial" pitchFamily="34" charset="0"/>
              <a:buChar char="•"/>
            </a:pPr>
            <a:endParaRPr lang="en-US" b="1" i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i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09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06680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Connections between “The </a:t>
            </a:r>
            <a:r>
              <a:rPr lang="en-US" sz="3200" b="1" dirty="0">
                <a:solidFill>
                  <a:srgbClr val="0000FF"/>
                </a:solidFill>
              </a:rPr>
              <a:t>Wolf and the </a:t>
            </a:r>
            <a:r>
              <a:rPr lang="en-US" sz="3200" b="1" dirty="0" smtClean="0">
                <a:solidFill>
                  <a:srgbClr val="0000FF"/>
                </a:solidFill>
              </a:rPr>
              <a:t>Lamb” and </a:t>
            </a:r>
            <a:r>
              <a:rPr lang="en-US" sz="3200" b="1" i="1" dirty="0" smtClean="0">
                <a:solidFill>
                  <a:srgbClr val="0000FF"/>
                </a:solidFill>
              </a:rPr>
              <a:t>Animal Farm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9448800" cy="4983163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Do writers of both works seem to be in </a:t>
            </a:r>
            <a:r>
              <a:rPr lang="en-US" b="1" dirty="0" smtClean="0">
                <a:solidFill>
                  <a:srgbClr val="FF0000"/>
                </a:solidFill>
              </a:rPr>
              <a:t>harmony</a:t>
            </a:r>
            <a:r>
              <a:rPr lang="ar-SA" b="1" dirty="0" smtClean="0">
                <a:solidFill>
                  <a:srgbClr val="FF0000"/>
                </a:solidFill>
              </a:rPr>
              <a:t>منسجمين</a:t>
            </a:r>
            <a:r>
              <a:rPr lang="en-US" b="1" dirty="0" smtClean="0"/>
              <a:t> with the world around them? </a:t>
            </a:r>
            <a:r>
              <a:rPr lang="en-US" dirty="0" smtClean="0"/>
              <a:t>Of course not. They express their </a:t>
            </a:r>
            <a:r>
              <a:rPr lang="en-US" dirty="0" smtClean="0">
                <a:solidFill>
                  <a:srgbClr val="FF0000"/>
                </a:solidFill>
              </a:rPr>
              <a:t>utter dissatisfaction</a:t>
            </a:r>
            <a:r>
              <a:rPr lang="ar-SA" dirty="0" smtClean="0">
                <a:solidFill>
                  <a:srgbClr val="FF0000"/>
                </a:solidFill>
              </a:rPr>
              <a:t>عدم الرضا المطلق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with the world around them, and this is a feature of modernism.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Are writers </a:t>
            </a:r>
            <a:r>
              <a:rPr lang="en-US" b="1" dirty="0"/>
              <a:t>of both works </a:t>
            </a:r>
            <a:r>
              <a:rPr lang="en-US" b="1" dirty="0" smtClean="0">
                <a:solidFill>
                  <a:srgbClr val="FF0000"/>
                </a:solidFill>
              </a:rPr>
              <a:t>optimistic</a:t>
            </a:r>
            <a:r>
              <a:rPr lang="ar-SA" b="1" dirty="0" smtClean="0">
                <a:solidFill>
                  <a:srgbClr val="FF0000"/>
                </a:solidFill>
              </a:rPr>
              <a:t>متفائلين</a:t>
            </a:r>
            <a:r>
              <a:rPr lang="en-US" b="1" dirty="0" smtClean="0"/>
              <a:t>? </a:t>
            </a:r>
            <a:r>
              <a:rPr lang="en-US" dirty="0" smtClean="0"/>
              <a:t>They are quite </a:t>
            </a:r>
            <a:r>
              <a:rPr lang="en-US" dirty="0" smtClean="0">
                <a:solidFill>
                  <a:srgbClr val="FF0000"/>
                </a:solidFill>
              </a:rPr>
              <a:t>pessimistic</a:t>
            </a:r>
            <a:r>
              <a:rPr lang="ar-SA" dirty="0" smtClean="0">
                <a:solidFill>
                  <a:srgbClr val="FF0000"/>
                </a:solidFill>
              </a:rPr>
              <a:t>متشائمين</a:t>
            </a:r>
            <a:r>
              <a:rPr lang="en-US" dirty="0" smtClean="0"/>
              <a:t> as they regard dictatorship as the main reason behind injustice and inequality in the modern world.</a:t>
            </a:r>
            <a:endParaRPr lang="en-US" b="1" dirty="0" smtClean="0"/>
          </a:p>
          <a:p>
            <a:pPr marL="514350" indent="-514350" algn="l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6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Further Thoughts on the Connections between both works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b="1" dirty="0"/>
              <a:t>Is the form of </a:t>
            </a:r>
            <a:r>
              <a:rPr lang="en-US" b="1" i="1" dirty="0" smtClean="0"/>
              <a:t>Animal Farm </a:t>
            </a:r>
            <a:r>
              <a:rPr lang="en-US" b="1" dirty="0" smtClean="0"/>
              <a:t>traditional </a:t>
            </a:r>
            <a:r>
              <a:rPr lang="en-US" b="1" dirty="0"/>
              <a:t>like the novels of the 19</a:t>
            </a:r>
            <a:r>
              <a:rPr lang="en-US" b="1" baseline="30000" dirty="0"/>
              <a:t>th</a:t>
            </a:r>
            <a:r>
              <a:rPr lang="en-US" b="1" dirty="0"/>
              <a:t> century</a:t>
            </a:r>
            <a:r>
              <a:rPr lang="en-US" b="1" dirty="0" smtClean="0"/>
              <a:t>? </a:t>
            </a:r>
            <a:r>
              <a:rPr lang="en-US" dirty="0" smtClean="0"/>
              <a:t> It is </a:t>
            </a:r>
            <a:r>
              <a:rPr lang="en-US" dirty="0" smtClean="0">
                <a:solidFill>
                  <a:srgbClr val="FF0000"/>
                </a:solidFill>
              </a:rPr>
              <a:t>innovative</a:t>
            </a:r>
            <a:r>
              <a:rPr lang="ar-SA" dirty="0" smtClean="0">
                <a:solidFill>
                  <a:srgbClr val="FF0000"/>
                </a:solidFill>
              </a:rPr>
              <a:t>مبتكرة</a:t>
            </a:r>
            <a:r>
              <a:rPr lang="en-US" dirty="0" smtClean="0"/>
              <a:t>. It makes use once again of forms that were used at the start of the novel in a new way.</a:t>
            </a:r>
            <a:endParaRPr lang="en-US" b="1" dirty="0"/>
          </a:p>
          <a:p>
            <a:pPr marL="514350" indent="-514350" algn="just">
              <a:buFont typeface="+mj-lt"/>
              <a:buAutoNum type="arabicPeriod"/>
            </a:pPr>
            <a:r>
              <a:rPr lang="en-US" b="1" dirty="0"/>
              <a:t>Has the writer been able to fully express himself through this form or has he just chosen a new form only?</a:t>
            </a:r>
            <a:r>
              <a:rPr lang="en-US" b="1" dirty="0" smtClean="0"/>
              <a:t>  </a:t>
            </a:r>
            <a:r>
              <a:rPr lang="en-US" dirty="0" smtClean="0"/>
              <a:t>The form has enabled him to fully express himself without </a:t>
            </a:r>
            <a:r>
              <a:rPr lang="en-US" dirty="0" smtClean="0">
                <a:solidFill>
                  <a:srgbClr val="FF0000"/>
                </a:solidFill>
              </a:rPr>
              <a:t>colliding</a:t>
            </a:r>
            <a:r>
              <a:rPr lang="ar-SA" dirty="0" smtClean="0">
                <a:solidFill>
                  <a:srgbClr val="FF0000"/>
                </a:solidFill>
              </a:rPr>
              <a:t>الاصطدام</a:t>
            </a:r>
            <a:r>
              <a:rPr lang="en-US" dirty="0" smtClean="0"/>
              <a:t> with political systems or </a:t>
            </a:r>
            <a:r>
              <a:rPr lang="en-US" dirty="0" smtClean="0">
                <a:solidFill>
                  <a:srgbClr val="FF0000"/>
                </a:solidFill>
              </a:rPr>
              <a:t>regimes</a:t>
            </a:r>
            <a:r>
              <a:rPr lang="ar-SA" dirty="0" smtClean="0">
                <a:solidFill>
                  <a:srgbClr val="FF0000"/>
                </a:solidFill>
              </a:rPr>
              <a:t>الانظمة</a:t>
            </a:r>
            <a:r>
              <a:rPr lang="en-US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8595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915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What </a:t>
            </a:r>
            <a:r>
              <a:rPr lang="en-US" b="1" i="1" dirty="0" smtClean="0">
                <a:solidFill>
                  <a:srgbClr val="0000FF"/>
                </a:solidFill>
              </a:rPr>
              <a:t>Animal Farm </a:t>
            </a:r>
            <a:r>
              <a:rPr lang="en-US" b="1" dirty="0" smtClean="0">
                <a:solidFill>
                  <a:srgbClr val="0000FF"/>
                </a:solidFill>
              </a:rPr>
              <a:t>Talks About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05204"/>
            <a:ext cx="9525000" cy="5064672"/>
          </a:xfrm>
        </p:spPr>
        <p:txBody>
          <a:bodyPr/>
          <a:lstStyle/>
          <a:p>
            <a:pPr marL="0" indent="0" algn="just"/>
            <a:r>
              <a:rPr lang="en-US" dirty="0" smtClean="0"/>
              <a:t> </a:t>
            </a:r>
            <a:r>
              <a:rPr lang="en-US" i="1" dirty="0"/>
              <a:t>Animal Farm </a:t>
            </a:r>
            <a:r>
              <a:rPr lang="en-US" dirty="0"/>
              <a:t>by </a:t>
            </a:r>
            <a:r>
              <a:rPr lang="en-US" dirty="0" smtClean="0"/>
              <a:t>George </a:t>
            </a:r>
            <a:r>
              <a:rPr lang="en-US" dirty="0"/>
              <a:t>Orwell was first published in 1945 as a political allegory of the Russian Revolution, particularly directed </a:t>
            </a:r>
            <a:r>
              <a:rPr lang="en-US" dirty="0">
                <a:solidFill>
                  <a:srgbClr val="FF0000"/>
                </a:solidFill>
              </a:rPr>
              <a:t>at </a:t>
            </a:r>
            <a:r>
              <a:rPr lang="en-US" b="1" dirty="0">
                <a:solidFill>
                  <a:srgbClr val="FF0000"/>
                </a:solidFill>
              </a:rPr>
              <a:t>Stalin's </a:t>
            </a:r>
            <a:r>
              <a:rPr lang="en-US" b="1" dirty="0" smtClean="0">
                <a:solidFill>
                  <a:srgbClr val="FF0000"/>
                </a:solidFill>
              </a:rPr>
              <a:t>Russia</a:t>
            </a:r>
            <a:r>
              <a:rPr lang="ar-SA" b="1" dirty="0" smtClean="0">
                <a:solidFill>
                  <a:srgbClr val="FF0000"/>
                </a:solidFill>
              </a:rPr>
              <a:t>روسيا  بعد الثورة</a:t>
            </a:r>
            <a:r>
              <a:rPr lang="en-US" dirty="0" smtClean="0"/>
              <a:t>.</a:t>
            </a:r>
          </a:p>
          <a:p>
            <a:pPr marL="0" indent="0" algn="just"/>
            <a:r>
              <a:rPr lang="en-US" dirty="0" smtClean="0"/>
              <a:t>There was a dictatorial regime in Russia before the 1917 revolution. Everybody hated the </a:t>
            </a:r>
            <a:r>
              <a:rPr lang="en-US" dirty="0" smtClean="0">
                <a:solidFill>
                  <a:srgbClr val="FF0000"/>
                </a:solidFill>
              </a:rPr>
              <a:t>Czar</a:t>
            </a:r>
            <a:r>
              <a:rPr lang="ar-SA" dirty="0" smtClean="0">
                <a:solidFill>
                  <a:srgbClr val="FF0000"/>
                </a:solidFill>
              </a:rPr>
              <a:t>ملك</a:t>
            </a:r>
            <a:r>
              <a:rPr lang="en-US" dirty="0" smtClean="0"/>
              <a:t> of Russia (represented in the novel as </a:t>
            </a:r>
            <a:r>
              <a:rPr lang="en-US" dirty="0" err="1" smtClean="0"/>
              <a:t>Mr</a:t>
            </a:r>
            <a:r>
              <a:rPr lang="en-US" dirty="0" smtClean="0"/>
              <a:t> Jones) for his </a:t>
            </a:r>
            <a:r>
              <a:rPr lang="en-US" dirty="0" smtClean="0">
                <a:solidFill>
                  <a:srgbClr val="FF0000"/>
                </a:solidFill>
              </a:rPr>
              <a:t>oppression</a:t>
            </a:r>
            <a:r>
              <a:rPr lang="ar-SA" dirty="0" smtClean="0">
                <a:solidFill>
                  <a:srgbClr val="FF0000"/>
                </a:solidFill>
              </a:rPr>
              <a:t>ظلمة</a:t>
            </a:r>
            <a:r>
              <a:rPr lang="en-US" dirty="0" smtClean="0"/>
              <a:t> of Russians and for the injustice, inequality, and</a:t>
            </a:r>
            <a:r>
              <a:rPr lang="en-US" dirty="0" smtClean="0">
                <a:solidFill>
                  <a:srgbClr val="FF0000"/>
                </a:solidFill>
              </a:rPr>
              <a:t> prejudice </a:t>
            </a:r>
            <a:r>
              <a:rPr lang="en-US" dirty="0" smtClean="0"/>
              <a:t>with which he treated his countrymen. The revolution of 1917 overthrew him.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sz="4000" b="1" dirty="0" smtClean="0"/>
              <a:t>But</a:t>
            </a:r>
            <a:r>
              <a:rPr lang="en-US" sz="4000" dirty="0" smtClean="0"/>
              <a:t> </a:t>
            </a:r>
            <a:endParaRPr lang="en-US" dirty="0" smtClean="0"/>
          </a:p>
          <a:p>
            <a:pPr marL="0" indent="0" algn="just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7394027" y="5943600"/>
            <a:ext cx="1371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1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915400" cy="11430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What </a:t>
            </a:r>
            <a:r>
              <a:rPr lang="en-US" b="1" i="1" dirty="0">
                <a:solidFill>
                  <a:srgbClr val="0000FF"/>
                </a:solidFill>
              </a:rPr>
              <a:t>Animal Farm </a:t>
            </a:r>
            <a:r>
              <a:rPr lang="en-US" b="1" dirty="0">
                <a:solidFill>
                  <a:srgbClr val="0000FF"/>
                </a:solidFill>
              </a:rPr>
              <a:t>Talks About</a:t>
            </a:r>
            <a:r>
              <a:rPr lang="en-US" dirty="0">
                <a:solidFill>
                  <a:srgbClr val="0000FF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9182100" cy="4678363"/>
          </a:xfrm>
        </p:spPr>
        <p:txBody>
          <a:bodyPr/>
          <a:lstStyle/>
          <a:p>
            <a:pPr algn="just"/>
            <a:r>
              <a:rPr lang="en-US" dirty="0" smtClean="0"/>
              <a:t>But the revolution will fail to apply the same principles that it was originally meant to uphold</a:t>
            </a:r>
            <a:r>
              <a:rPr lang="ar-SA" dirty="0" smtClean="0"/>
              <a:t>الثورة نجحت ولكنها فشلت في تحقيق الاساسيات الي احتجو عليها </a:t>
            </a:r>
            <a:r>
              <a:rPr lang="en-US" dirty="0" smtClean="0"/>
              <a:t>. In other words, the people (in the novel: the animals) who took part in the revolution against injustice and inequality will not be able to </a:t>
            </a:r>
            <a:r>
              <a:rPr lang="en-US" dirty="0" smtClean="0">
                <a:solidFill>
                  <a:srgbClr val="FF0000"/>
                </a:solidFill>
              </a:rPr>
              <a:t>maintain </a:t>
            </a:r>
            <a:r>
              <a:rPr lang="ar-SA" dirty="0" smtClean="0">
                <a:solidFill>
                  <a:srgbClr val="FF0000"/>
                </a:solidFill>
              </a:rPr>
              <a:t>الحفاظ على</a:t>
            </a:r>
            <a:r>
              <a:rPr lang="en-US" dirty="0" smtClean="0"/>
              <a:t> all these values.</a:t>
            </a:r>
          </a:p>
          <a:p>
            <a:pPr algn="just"/>
            <a:r>
              <a:rPr lang="en-US" b="1" dirty="0" smtClean="0">
                <a:solidFill>
                  <a:srgbClr val="0000FF"/>
                </a:solidFill>
              </a:rPr>
              <a:t>Stalin’s Russia </a:t>
            </a:r>
            <a:r>
              <a:rPr lang="en-US" dirty="0" smtClean="0"/>
              <a:t>which was in control of the country after the revolution could not achieve those noble values for a long time. This is what Orwell has been disappointed with.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31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499562"/>
            <a:ext cx="929640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Manor Farm here represents Russia and any other country before the revolution: one person ruling over everyone and treating them badly</a:t>
            </a:r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8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1"/>
            <a:ext cx="8915400" cy="5638800"/>
          </a:xfrm>
        </p:spPr>
        <p:txBody>
          <a:bodyPr/>
          <a:lstStyle/>
          <a:p>
            <a:pPr algn="just"/>
            <a:r>
              <a:rPr lang="en-US" dirty="0" smtClean="0"/>
              <a:t> </a:t>
            </a:r>
            <a:r>
              <a:rPr lang="en-US" sz="2800" dirty="0"/>
              <a:t>Mr. Jones, of the Manor Farm, had locked the hen-houses for the night, </a:t>
            </a:r>
            <a:r>
              <a:rPr lang="en-US" sz="2800" dirty="0" smtClean="0"/>
              <a:t>but was </a:t>
            </a:r>
            <a:r>
              <a:rPr lang="en-US" sz="2800" dirty="0"/>
              <a:t>too drunk to remember to shut the </a:t>
            </a:r>
            <a:r>
              <a:rPr lang="en-US" sz="2800" dirty="0" smtClean="0">
                <a:solidFill>
                  <a:srgbClr val="FF0000"/>
                </a:solidFill>
              </a:rPr>
              <a:t>pop-holes</a:t>
            </a:r>
            <a:r>
              <a:rPr lang="ar-SA" sz="2800" dirty="0" smtClean="0">
                <a:solidFill>
                  <a:srgbClr val="FF0000"/>
                </a:solidFill>
              </a:rPr>
              <a:t>ثقوب الباب او </a:t>
            </a:r>
            <a:r>
              <a:rPr lang="ar-SA" sz="2800" dirty="0" err="1" smtClean="0">
                <a:solidFill>
                  <a:srgbClr val="FF0000"/>
                </a:solidFill>
              </a:rPr>
              <a:t>النوافد</a:t>
            </a:r>
            <a:r>
              <a:rPr lang="en-US" sz="2800" dirty="0" smtClean="0"/>
              <a:t>. </a:t>
            </a:r>
            <a:r>
              <a:rPr lang="en-US" sz="2800" dirty="0"/>
              <a:t>With the ring of </a:t>
            </a:r>
            <a:r>
              <a:rPr lang="en-US" sz="2800" dirty="0" smtClean="0"/>
              <a:t>light from </a:t>
            </a:r>
            <a:r>
              <a:rPr lang="en-US" sz="2800" dirty="0"/>
              <a:t>his </a:t>
            </a:r>
            <a:r>
              <a:rPr lang="en-US" sz="2800" dirty="0" smtClean="0">
                <a:solidFill>
                  <a:srgbClr val="FF0000"/>
                </a:solidFill>
              </a:rPr>
              <a:t>lantern</a:t>
            </a:r>
            <a:r>
              <a:rPr lang="ar-SA" sz="2800" dirty="0" smtClean="0">
                <a:solidFill>
                  <a:srgbClr val="FF0000"/>
                </a:solidFill>
              </a:rPr>
              <a:t>الفانوس</a:t>
            </a:r>
            <a:r>
              <a:rPr lang="en-US" sz="2800" dirty="0" smtClean="0"/>
              <a:t> </a:t>
            </a:r>
            <a:r>
              <a:rPr lang="en-US" sz="2800" dirty="0"/>
              <a:t>dancing from side to side, he </a:t>
            </a:r>
            <a:r>
              <a:rPr lang="en-US" sz="2800" dirty="0" smtClean="0">
                <a:solidFill>
                  <a:srgbClr val="FF0000"/>
                </a:solidFill>
              </a:rPr>
              <a:t>lurched </a:t>
            </a:r>
            <a:r>
              <a:rPr lang="ar-SA" sz="2800" dirty="0" smtClean="0">
                <a:solidFill>
                  <a:srgbClr val="FF0000"/>
                </a:solidFill>
              </a:rPr>
              <a:t>ترنح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/>
              <a:t>across the yard</a:t>
            </a:r>
            <a:r>
              <a:rPr lang="en-US" sz="2800" dirty="0" smtClean="0"/>
              <a:t>, kicked </a:t>
            </a:r>
            <a:r>
              <a:rPr lang="en-US" sz="2800" dirty="0"/>
              <a:t>off his boots at the back door, drew himself a last glass of </a:t>
            </a:r>
            <a:r>
              <a:rPr lang="en-US" sz="2800" dirty="0" smtClean="0"/>
              <a:t>beer from </a:t>
            </a:r>
            <a:r>
              <a:rPr lang="en-US" sz="2800" dirty="0"/>
              <a:t>the </a:t>
            </a:r>
            <a:r>
              <a:rPr lang="en-US" sz="2800" dirty="0" smtClean="0">
                <a:solidFill>
                  <a:srgbClr val="FF0000"/>
                </a:solidFill>
              </a:rPr>
              <a:t>barrel</a:t>
            </a:r>
            <a:r>
              <a:rPr lang="ar-SA" sz="2800" dirty="0" smtClean="0">
                <a:solidFill>
                  <a:srgbClr val="FF0000"/>
                </a:solidFill>
              </a:rPr>
              <a:t>برميل</a:t>
            </a:r>
            <a:r>
              <a:rPr lang="en-US" sz="2800" dirty="0" smtClean="0"/>
              <a:t> </a:t>
            </a:r>
            <a:r>
              <a:rPr lang="en-US" sz="2800" dirty="0"/>
              <a:t>in the </a:t>
            </a:r>
            <a:r>
              <a:rPr lang="en-US" sz="2800" dirty="0" smtClean="0">
                <a:solidFill>
                  <a:srgbClr val="FF0000"/>
                </a:solidFill>
              </a:rPr>
              <a:t>scullery</a:t>
            </a:r>
            <a:r>
              <a:rPr lang="ar-SA" sz="2800" dirty="0" smtClean="0">
                <a:solidFill>
                  <a:srgbClr val="FF0000"/>
                </a:solidFill>
              </a:rPr>
              <a:t>ملحق بالمطبخ او غرفة غسل الصحون </a:t>
            </a:r>
            <a:r>
              <a:rPr lang="en-US" sz="2800" dirty="0" smtClean="0"/>
              <a:t>, </a:t>
            </a:r>
            <a:r>
              <a:rPr lang="en-US" sz="2800" dirty="0"/>
              <a:t>and made his way up to bed, </a:t>
            </a:r>
            <a:r>
              <a:rPr lang="en-US" sz="2800" dirty="0" smtClean="0"/>
              <a:t>where Mrs</a:t>
            </a:r>
            <a:r>
              <a:rPr lang="en-US" sz="2800" dirty="0"/>
              <a:t>. Jones was already </a:t>
            </a:r>
            <a:r>
              <a:rPr lang="en-US" sz="2800" dirty="0" smtClean="0">
                <a:solidFill>
                  <a:srgbClr val="FF0000"/>
                </a:solidFill>
              </a:rPr>
              <a:t>snoring</a:t>
            </a:r>
            <a:r>
              <a:rPr lang="ar-SA" sz="2800" dirty="0" smtClean="0">
                <a:solidFill>
                  <a:srgbClr val="FF0000"/>
                </a:solidFill>
              </a:rPr>
              <a:t>تشخر</a:t>
            </a:r>
            <a:r>
              <a:rPr lang="en-US" dirty="0" smtClean="0"/>
              <a:t>.</a:t>
            </a:r>
          </a:p>
          <a:p>
            <a:pPr algn="just"/>
            <a:r>
              <a:rPr lang="en-US" sz="2400" i="1" dirty="0" smtClean="0"/>
              <a:t>Sum up the character of </a:t>
            </a:r>
            <a:r>
              <a:rPr lang="en-US" sz="2400" i="1" dirty="0" err="1" smtClean="0"/>
              <a:t>Mr</a:t>
            </a:r>
            <a:r>
              <a:rPr lang="en-US" sz="2400" i="1" dirty="0" smtClean="0"/>
              <a:t> Jones. What does he remind you of?</a:t>
            </a:r>
            <a:r>
              <a:rPr lang="ar-SA" sz="2400" i="1" dirty="0" smtClean="0"/>
              <a:t>السيد جون والسيدة جون يمتلون ملك وملكة روسيا  في دالك الوقت ويمتلون عدم </a:t>
            </a:r>
            <a:r>
              <a:rPr lang="ar-SA" sz="2400" i="1" dirty="0" err="1" smtClean="0"/>
              <a:t>المسولية</a:t>
            </a:r>
            <a:r>
              <a:rPr lang="ar-SA" sz="2400" i="1" dirty="0" smtClean="0"/>
              <a:t> </a:t>
            </a:r>
            <a:r>
              <a:rPr lang="ar-SA" sz="2400" i="1" dirty="0" err="1" smtClean="0"/>
              <a:t>تجاة</a:t>
            </a:r>
            <a:r>
              <a:rPr lang="ar-SA" sz="2400" i="1" dirty="0" smtClean="0"/>
              <a:t> أي </a:t>
            </a:r>
            <a:r>
              <a:rPr lang="ar-SA" sz="2400" i="1" dirty="0" err="1" smtClean="0"/>
              <a:t>شي</a:t>
            </a:r>
            <a:r>
              <a:rPr lang="ar-SA" sz="2400" i="1" dirty="0" smtClean="0"/>
              <a:t> </a:t>
            </a:r>
            <a:r>
              <a:rPr lang="ar-SA" sz="2400" i="1" dirty="0" err="1" smtClean="0"/>
              <a:t>ويمتلل</a:t>
            </a:r>
            <a:r>
              <a:rPr lang="ar-SA" sz="2400" i="1" dirty="0" smtClean="0"/>
              <a:t> </a:t>
            </a:r>
            <a:r>
              <a:rPr lang="ar-SA" sz="2400" i="1" dirty="0" err="1" smtClean="0"/>
              <a:t>الدكتوتارية</a:t>
            </a:r>
            <a:r>
              <a:rPr lang="ar-SA" sz="2400" i="1" dirty="0" smtClean="0"/>
              <a:t> وعدم اعطاء الحرية للشعب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58407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04800"/>
            <a:ext cx="8915400" cy="5821363"/>
          </a:xfrm>
        </p:spPr>
        <p:txBody>
          <a:bodyPr/>
          <a:lstStyle/>
          <a:p>
            <a:pPr algn="just"/>
            <a:r>
              <a:rPr lang="en-US" sz="2800" dirty="0" smtClean="0"/>
              <a:t> </a:t>
            </a:r>
            <a:r>
              <a:rPr lang="en-US" sz="2800" dirty="0"/>
              <a:t>As soon as the light in the bedroom went out there was a </a:t>
            </a:r>
            <a:r>
              <a:rPr lang="en-US" sz="2800" dirty="0" smtClean="0">
                <a:solidFill>
                  <a:srgbClr val="FF0000"/>
                </a:solidFill>
              </a:rPr>
              <a:t>stirring</a:t>
            </a:r>
            <a:r>
              <a:rPr lang="ar-SA" sz="2800" dirty="0" smtClean="0">
                <a:solidFill>
                  <a:srgbClr val="FF0000"/>
                </a:solidFill>
              </a:rPr>
              <a:t>اتارة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dirty="0" smtClean="0"/>
              <a:t>a </a:t>
            </a:r>
            <a:r>
              <a:rPr lang="en-US" sz="2800" dirty="0" smtClean="0">
                <a:solidFill>
                  <a:srgbClr val="FF0000"/>
                </a:solidFill>
              </a:rPr>
              <a:t>fluttering </a:t>
            </a:r>
            <a:r>
              <a:rPr lang="ar-SA" sz="2800" dirty="0" smtClean="0">
                <a:solidFill>
                  <a:srgbClr val="FF0000"/>
                </a:solidFill>
              </a:rPr>
              <a:t>تصفيق</a:t>
            </a:r>
            <a:r>
              <a:rPr lang="en-US" sz="2800" dirty="0" smtClean="0"/>
              <a:t> </a:t>
            </a:r>
            <a:r>
              <a:rPr lang="en-US" sz="2800" dirty="0"/>
              <a:t>all through the farm buildings. Word had gone round during </a:t>
            </a:r>
            <a:r>
              <a:rPr lang="en-US" sz="2800" dirty="0" smtClean="0"/>
              <a:t>the day </a:t>
            </a:r>
            <a:r>
              <a:rPr lang="en-US" sz="2800" dirty="0"/>
              <a:t>that old Major, the prize Middle </a:t>
            </a:r>
            <a:r>
              <a:rPr lang="en-US" sz="2800" dirty="0">
                <a:solidFill>
                  <a:srgbClr val="FF0000"/>
                </a:solidFill>
              </a:rPr>
              <a:t>White </a:t>
            </a:r>
            <a:r>
              <a:rPr lang="en-US" sz="2800" dirty="0" smtClean="0">
                <a:solidFill>
                  <a:srgbClr val="FF0000"/>
                </a:solidFill>
              </a:rPr>
              <a:t>boar</a:t>
            </a:r>
            <a:r>
              <a:rPr lang="ar-SA" sz="2800" dirty="0" smtClean="0">
                <a:solidFill>
                  <a:srgbClr val="FF0000"/>
                </a:solidFill>
              </a:rPr>
              <a:t>الخنزير الابيض</a:t>
            </a:r>
            <a:r>
              <a:rPr lang="en-US" sz="2800" dirty="0" smtClean="0"/>
              <a:t>, </a:t>
            </a:r>
            <a:r>
              <a:rPr lang="en-US" sz="2800" dirty="0"/>
              <a:t>had had a strange </a:t>
            </a:r>
            <a:r>
              <a:rPr lang="en-US" sz="2800" dirty="0" smtClean="0"/>
              <a:t>dream on </a:t>
            </a:r>
            <a:r>
              <a:rPr lang="en-US" sz="2800" dirty="0"/>
              <a:t>the previous night and wished to communicate it to the other animals</a:t>
            </a:r>
            <a:r>
              <a:rPr lang="en-US" sz="2800" dirty="0" smtClean="0"/>
              <a:t>. It </a:t>
            </a:r>
            <a:r>
              <a:rPr lang="en-US" sz="2800" dirty="0"/>
              <a:t>had been agreed that they should all meet in the big barn as soon </a:t>
            </a:r>
            <a:r>
              <a:rPr lang="en-US" sz="2800" dirty="0" smtClean="0"/>
              <a:t>as Mr</a:t>
            </a:r>
            <a:r>
              <a:rPr lang="en-US" sz="2800" dirty="0"/>
              <a:t>. Jones was safely out of the way. Old Major (so he was always called</a:t>
            </a:r>
            <a:r>
              <a:rPr lang="en-US" sz="2800" dirty="0" smtClean="0"/>
              <a:t>, though </a:t>
            </a:r>
            <a:r>
              <a:rPr lang="en-US" sz="2800" dirty="0"/>
              <a:t>the name under which he had been exhibited was </a:t>
            </a:r>
            <a:r>
              <a:rPr lang="en-US" sz="2800" dirty="0" err="1"/>
              <a:t>Willingdon</a:t>
            </a:r>
            <a:r>
              <a:rPr lang="en-US" sz="2800" dirty="0"/>
              <a:t> Beauty</a:t>
            </a:r>
            <a:r>
              <a:rPr lang="en-US" sz="2800" dirty="0" smtClean="0"/>
              <a:t>) was </a:t>
            </a:r>
            <a:r>
              <a:rPr lang="en-US" sz="2800" dirty="0"/>
              <a:t>so highly regarded on the farm that everyone was quite ready to </a:t>
            </a:r>
            <a:r>
              <a:rPr lang="en-US" sz="2800" dirty="0" smtClean="0"/>
              <a:t>lose an </a:t>
            </a:r>
            <a:r>
              <a:rPr lang="en-US" sz="2800" dirty="0"/>
              <a:t>hour's sleep in order to hear what he had to say.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371925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9525000" cy="60198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09904" y="1295400"/>
            <a:ext cx="90678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800" dirty="0"/>
              <a:t>At one end of the big barn, on a sort of raised platform, Major </a:t>
            </a:r>
            <a:r>
              <a:rPr lang="en-US" sz="2800" dirty="0" smtClean="0"/>
              <a:t>was already </a:t>
            </a:r>
            <a:r>
              <a:rPr lang="en-US" sz="2800" dirty="0" smtClean="0">
                <a:solidFill>
                  <a:srgbClr val="FF0000"/>
                </a:solidFill>
              </a:rPr>
              <a:t>ensconced</a:t>
            </a:r>
            <a:r>
              <a:rPr lang="ar-SA" sz="2800" dirty="0" smtClean="0">
                <a:solidFill>
                  <a:srgbClr val="FF0000"/>
                </a:solidFill>
              </a:rPr>
              <a:t>متخفين</a:t>
            </a:r>
            <a:r>
              <a:rPr lang="en-US" sz="2800" dirty="0" smtClean="0"/>
              <a:t> on </a:t>
            </a:r>
            <a:r>
              <a:rPr lang="en-US" sz="2800" dirty="0"/>
              <a:t>his bed of straw, under a lantern which </a:t>
            </a:r>
            <a:r>
              <a:rPr lang="en-US" sz="2800" dirty="0" smtClean="0">
                <a:solidFill>
                  <a:srgbClr val="FF0000"/>
                </a:solidFill>
              </a:rPr>
              <a:t>hung</a:t>
            </a:r>
            <a:r>
              <a:rPr lang="ar-SA" sz="2800" dirty="0" smtClean="0">
                <a:solidFill>
                  <a:srgbClr val="FF0000"/>
                </a:solidFill>
              </a:rPr>
              <a:t>علق</a:t>
            </a:r>
            <a:r>
              <a:rPr lang="en-US" sz="2800" dirty="0" smtClean="0"/>
              <a:t> </a:t>
            </a:r>
            <a:r>
              <a:rPr lang="en-US" sz="2800" dirty="0"/>
              <a:t>from </a:t>
            </a:r>
            <a:r>
              <a:rPr lang="en-US" sz="2800" dirty="0" smtClean="0"/>
              <a:t>a beam</a:t>
            </a:r>
            <a:r>
              <a:rPr lang="en-US" sz="2800" dirty="0"/>
              <a:t>. He was twelve years old and had lately grown rather </a:t>
            </a:r>
            <a:r>
              <a:rPr lang="en-US" sz="2800" dirty="0" smtClean="0">
                <a:solidFill>
                  <a:srgbClr val="FF0000"/>
                </a:solidFill>
              </a:rPr>
              <a:t>stout</a:t>
            </a:r>
            <a:r>
              <a:rPr lang="ar-SA" sz="2800" dirty="0" smtClean="0">
                <a:solidFill>
                  <a:srgbClr val="FF0000"/>
                </a:solidFill>
              </a:rPr>
              <a:t>شجاع</a:t>
            </a:r>
            <a:r>
              <a:rPr lang="en-US" sz="2800" dirty="0" smtClean="0"/>
              <a:t>, </a:t>
            </a:r>
            <a:r>
              <a:rPr lang="en-US" sz="2800" dirty="0"/>
              <a:t>but </a:t>
            </a:r>
            <a:r>
              <a:rPr lang="en-US" sz="2800" dirty="0" smtClean="0"/>
              <a:t>he was </a:t>
            </a:r>
            <a:r>
              <a:rPr lang="en-US" sz="2800" dirty="0"/>
              <a:t>still a majestic-looking pig, with a wise and </a:t>
            </a:r>
            <a:r>
              <a:rPr lang="en-US" sz="2800" dirty="0">
                <a:solidFill>
                  <a:srgbClr val="FF0000"/>
                </a:solidFill>
              </a:rPr>
              <a:t>benevolent </a:t>
            </a:r>
            <a:r>
              <a:rPr lang="en-US" sz="2800" dirty="0" smtClean="0">
                <a:solidFill>
                  <a:srgbClr val="FF0000"/>
                </a:solidFill>
              </a:rPr>
              <a:t>appearance</a:t>
            </a:r>
            <a:r>
              <a:rPr lang="ar-SA" sz="2800" dirty="0" smtClean="0">
                <a:solidFill>
                  <a:srgbClr val="FF0000"/>
                </a:solidFill>
              </a:rPr>
              <a:t>مظهر طيب 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in spite </a:t>
            </a:r>
            <a:r>
              <a:rPr lang="en-US" sz="2800" dirty="0"/>
              <a:t>of the fact that his </a:t>
            </a:r>
            <a:r>
              <a:rPr lang="en-US" sz="2800" dirty="0" err="1"/>
              <a:t>tushes</a:t>
            </a:r>
            <a:r>
              <a:rPr lang="en-US" sz="2800" dirty="0"/>
              <a:t> had never been cut. Before long </a:t>
            </a:r>
            <a:r>
              <a:rPr lang="en-US" sz="2800" dirty="0" smtClean="0"/>
              <a:t>the other </a:t>
            </a:r>
            <a:r>
              <a:rPr lang="en-US" sz="2800" dirty="0"/>
              <a:t>animals began to arrive and make themselves comfortable after </a:t>
            </a:r>
            <a:r>
              <a:rPr lang="en-US" sz="2800" dirty="0" smtClean="0"/>
              <a:t>their different </a:t>
            </a:r>
            <a:r>
              <a:rPr lang="en-US" sz="2800" dirty="0"/>
              <a:t>fashions</a:t>
            </a:r>
            <a:r>
              <a:rPr lang="en-US" sz="2800" dirty="0" smtClean="0"/>
              <a:t>.</a:t>
            </a:r>
          </a:p>
          <a:p>
            <a:pPr algn="just" rtl="0"/>
            <a:r>
              <a:rPr lang="en-US" sz="3200" i="1" dirty="0" smtClean="0"/>
              <a:t>Question: Old Major </a:t>
            </a:r>
            <a:r>
              <a:rPr lang="en-US" sz="3200" i="1" dirty="0" smtClean="0"/>
              <a:t>represents…carl </a:t>
            </a:r>
            <a:r>
              <a:rPr lang="en-US" sz="3200" i="1" smtClean="0"/>
              <a:t>marx.. </a:t>
            </a:r>
            <a:r>
              <a:rPr lang="en-US" sz="3200" i="1" dirty="0" smtClean="0"/>
              <a:t>In real life.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20993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2365</TotalTime>
  <Words>1273</Words>
  <Application>Microsoft Office PowerPoint</Application>
  <PresentationFormat>A4 Paper (210x297 mm)</PresentationFormat>
  <Paragraphs>96</Paragraphs>
  <Slides>20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عرض تقديمي في PowerPoint</vt:lpstr>
      <vt:lpstr>Fourth Lecture</vt:lpstr>
      <vt:lpstr> Quick Revision </vt:lpstr>
      <vt:lpstr>Quick Revision Animal Farm is a Fable: </vt:lpstr>
      <vt:lpstr>The Wolf and the Lamb</vt:lpstr>
      <vt:lpstr>Some Thoughts on The Wolf and the Lamb</vt:lpstr>
      <vt:lpstr>Some Thoughts on The Wolf and the Lamb</vt:lpstr>
      <vt:lpstr>Some Thoughts on The Wolf and the Lamb</vt:lpstr>
      <vt:lpstr>Some Thoughts on The Wolf and the Lamb</vt:lpstr>
      <vt:lpstr>Some Thoughts on The Wolf and the Lamb</vt:lpstr>
      <vt:lpstr>Some Thoughts on The Wolf and the Lamb</vt:lpstr>
      <vt:lpstr>Connections between “The Wolf and the Lamb” and Animal Farm</vt:lpstr>
      <vt:lpstr>Further Thoughts on the Connections between both works </vt:lpstr>
      <vt:lpstr>What Animal Farm Talks About </vt:lpstr>
      <vt:lpstr>What Animal Farm Talks About </vt:lpstr>
      <vt:lpstr> </vt:lpstr>
      <vt:lpstr> </vt:lpstr>
      <vt:lpstr> </vt:lpstr>
      <vt:lpstr>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areej</cp:lastModifiedBy>
  <cp:revision>210</cp:revision>
  <dcterms:created xsi:type="dcterms:W3CDTF">2009-10-14T19:14:34Z</dcterms:created>
  <dcterms:modified xsi:type="dcterms:W3CDTF">2012-11-11T16:49:43Z</dcterms:modified>
</cp:coreProperties>
</file>