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الاولى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المحاضرة التعريفية التمهيدية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مدة </a:t>
            </a:r>
            <a:r>
              <a:rPr lang="ar-SA" sz="2800" b="1" dirty="0" err="1" smtClean="0"/>
              <a:t>الدراسة </a:t>
            </a:r>
            <a:r>
              <a:rPr lang="ar-SA" sz="2800" b="1" dirty="0" smtClean="0"/>
              <a:t>(فصل دراسي </a:t>
            </a:r>
            <a:r>
              <a:rPr lang="ar-SA" sz="2800" b="1" dirty="0" err="1" smtClean="0"/>
              <a:t>كامل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التوزيع الدراسي في </a:t>
            </a:r>
            <a:r>
              <a:rPr lang="ar-SA" sz="2800" b="1" dirty="0" err="1" smtClean="0"/>
              <a:t>الفصل </a:t>
            </a:r>
            <a:r>
              <a:rPr lang="ar-SA" sz="2800" b="1" dirty="0" smtClean="0"/>
              <a:t>(وحدة تدريسية لكل اسبوع</a:t>
            </a:r>
            <a:r>
              <a:rPr lang="ar-SA" sz="2800" b="1" dirty="0" err="1" smtClean="0"/>
              <a:t>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طريقة </a:t>
            </a:r>
            <a:r>
              <a:rPr lang="ar-SA" sz="2800" b="1" dirty="0" err="1" smtClean="0"/>
              <a:t>التدريس (نظري </a:t>
            </a:r>
            <a:r>
              <a:rPr lang="ar-SA" sz="2800" b="1" dirty="0" smtClean="0"/>
              <a:t>/ </a:t>
            </a:r>
            <a:r>
              <a:rPr lang="ar-SA" sz="2800" b="1" dirty="0" err="1" smtClean="0"/>
              <a:t>تفاعلي </a:t>
            </a:r>
            <a:r>
              <a:rPr lang="ar-SA" sz="2800" b="1" dirty="0" smtClean="0"/>
              <a:t>/ تحاوري</a:t>
            </a:r>
            <a:r>
              <a:rPr lang="ar-SA" sz="2800" b="1" dirty="0" err="1" smtClean="0"/>
              <a:t>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طريقة </a:t>
            </a:r>
            <a:r>
              <a:rPr lang="ar-SA" sz="2800" b="1" dirty="0" err="1" smtClean="0"/>
              <a:t>التحاور </a:t>
            </a:r>
            <a:r>
              <a:rPr lang="ar-SA" sz="2800" b="1" dirty="0" smtClean="0"/>
              <a:t>( سؤال مناقشة كل اسبوع في منتديات </a:t>
            </a:r>
            <a:r>
              <a:rPr lang="ar-SA" sz="2800" b="1" dirty="0" err="1" smtClean="0"/>
              <a:t>الجامعة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err="1" smtClean="0"/>
              <a:t>الواجبات </a:t>
            </a:r>
            <a:r>
              <a:rPr lang="ar-SA" sz="2800" b="1" dirty="0" smtClean="0"/>
              <a:t>( 3 </a:t>
            </a:r>
            <a:r>
              <a:rPr lang="ar-SA" sz="2800" b="1" dirty="0" err="1" smtClean="0"/>
              <a:t>واجيات</a:t>
            </a:r>
            <a:r>
              <a:rPr lang="ar-SA" sz="2800" b="1" dirty="0" smtClean="0"/>
              <a:t> عليها 10 درجات من مجموع الدرجة </a:t>
            </a:r>
            <a:r>
              <a:rPr lang="ar-SA" sz="2800" b="1" dirty="0" err="1" smtClean="0"/>
              <a:t>100%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طريقة </a:t>
            </a:r>
            <a:r>
              <a:rPr lang="ar-SA" sz="2800" b="1" dirty="0" err="1" smtClean="0"/>
              <a:t>التصحيح </a:t>
            </a:r>
            <a:r>
              <a:rPr lang="ar-SA" sz="2800" b="1" dirty="0" smtClean="0"/>
              <a:t>( </a:t>
            </a:r>
            <a:r>
              <a:rPr lang="ar-SA" sz="2800" b="1" dirty="0" err="1" smtClean="0"/>
              <a:t>الكتروني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أعمال </a:t>
            </a:r>
            <a:r>
              <a:rPr lang="ar-SA" sz="2800" b="1" dirty="0" err="1" smtClean="0"/>
              <a:t>السنة (  %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مجموع المحاضرات في </a:t>
            </a:r>
            <a:r>
              <a:rPr lang="ar-SA" sz="2800" b="1" dirty="0" err="1" smtClean="0"/>
              <a:t>الفصل </a:t>
            </a:r>
            <a:r>
              <a:rPr lang="ar-SA" sz="2800" b="1" dirty="0" smtClean="0"/>
              <a:t>( 15 </a:t>
            </a:r>
            <a:r>
              <a:rPr lang="ar-SA" sz="2800" b="1" dirty="0" err="1" smtClean="0"/>
              <a:t>محاضرة )</a:t>
            </a:r>
            <a:endParaRPr lang="ar-SA" sz="2800" b="1" dirty="0" smtClean="0"/>
          </a:p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زمن </a:t>
            </a:r>
            <a:r>
              <a:rPr lang="ar-SA" sz="2800" b="1" dirty="0" err="1" smtClean="0"/>
              <a:t>المحاضرة </a:t>
            </a:r>
            <a:r>
              <a:rPr lang="ar-SA" sz="2800" b="1" dirty="0" smtClean="0"/>
              <a:t>( تتراوح من 40 دقيقة فما </a:t>
            </a:r>
            <a:r>
              <a:rPr lang="ar-SA" sz="2800" b="1" dirty="0" err="1" smtClean="0"/>
              <a:t>فوق )</a:t>
            </a:r>
            <a:endParaRPr lang="ar-SA" sz="28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609600"/>
            <a:ext cx="8915400" cy="5334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اسم </a:t>
            </a:r>
            <a:r>
              <a:rPr lang="ar-SA" dirty="0" err="1" smtClean="0">
                <a:solidFill>
                  <a:srgbClr val="C00000"/>
                </a:solidFill>
              </a:rPr>
              <a:t>المشارك </a:t>
            </a:r>
            <a:r>
              <a:rPr lang="ar-SA" dirty="0" smtClean="0">
                <a:solidFill>
                  <a:srgbClr val="C00000"/>
                </a:solidFill>
              </a:rPr>
              <a:t>: </a:t>
            </a:r>
            <a:r>
              <a:rPr lang="ar-SA" dirty="0" err="1" smtClean="0">
                <a:solidFill>
                  <a:srgbClr val="C00000"/>
                </a:solidFill>
              </a:rPr>
              <a:t>الدكتور </a:t>
            </a:r>
            <a:r>
              <a:rPr lang="ar-SA" dirty="0" smtClean="0">
                <a:solidFill>
                  <a:srgbClr val="C00000"/>
                </a:solidFill>
              </a:rPr>
              <a:t>/ حمد ين سالم المري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 smtClean="0"/>
              <a:t>نبذة تعريفية عن المشارك في </a:t>
            </a:r>
            <a:r>
              <a:rPr lang="ar-SA" b="1" u="sng" dirty="0" err="1" smtClean="0"/>
              <a:t>المادة </a:t>
            </a:r>
            <a:r>
              <a:rPr lang="ar-SA" u="sng" dirty="0" err="1" smtClean="0"/>
              <a:t>:</a:t>
            </a:r>
            <a:endParaRPr lang="ar-SA" u="sng" dirty="0" smtClean="0"/>
          </a:p>
          <a:p>
            <a:r>
              <a:rPr lang="ar-SA" b="1" dirty="0" err="1" smtClean="0"/>
              <a:t>الدكتور </a:t>
            </a:r>
            <a:r>
              <a:rPr lang="ar-SA" b="1" dirty="0" smtClean="0"/>
              <a:t>/ حمد بن سالم المري</a:t>
            </a:r>
          </a:p>
          <a:p>
            <a:r>
              <a:rPr lang="ar-SA" b="1" dirty="0" smtClean="0"/>
              <a:t> استاذ مساعد في قسم الدراسات الإسلامية </a:t>
            </a:r>
          </a:p>
          <a:p>
            <a:r>
              <a:rPr lang="ar-SA" b="1" dirty="0" smtClean="0"/>
              <a:t> في كلية الآداب بجامعة الملك </a:t>
            </a:r>
            <a:r>
              <a:rPr lang="ar-SA" b="1" dirty="0" err="1" smtClean="0"/>
              <a:t>فيصل .</a:t>
            </a:r>
            <a:endParaRPr lang="ar-SA" b="1" dirty="0" smtClean="0"/>
          </a:p>
          <a:p>
            <a:r>
              <a:rPr lang="ar-SA" b="1" dirty="0" smtClean="0"/>
              <a:t>درجة </a:t>
            </a:r>
            <a:r>
              <a:rPr lang="ar-SA" b="1" dirty="0" err="1" smtClean="0"/>
              <a:t>الدكتوراة</a:t>
            </a:r>
            <a:r>
              <a:rPr lang="ar-SA" b="1" dirty="0" smtClean="0"/>
              <a:t> في السياسة الشرعية مع مرتبة </a:t>
            </a:r>
          </a:p>
          <a:p>
            <a:r>
              <a:rPr lang="ar-SA" b="1" dirty="0" smtClean="0"/>
              <a:t>الشرف من المعهد العالي للقضاء </a:t>
            </a:r>
            <a:r>
              <a:rPr lang="ar-SA" b="1" dirty="0" err="1" smtClean="0"/>
              <a:t>بالرياض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درجة الماجستير في الأنظمة السعودية </a:t>
            </a:r>
          </a:p>
          <a:p>
            <a:r>
              <a:rPr lang="ar-SA" b="1" dirty="0" smtClean="0"/>
              <a:t>من المعهد العالي للقضاء </a:t>
            </a:r>
            <a:r>
              <a:rPr lang="ar-SA" b="1" dirty="0" err="1" smtClean="0"/>
              <a:t>بالرياض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بكالوريوس في الشريعة من كلية الشريعة </a:t>
            </a:r>
          </a:p>
          <a:p>
            <a:r>
              <a:rPr lang="ar-SA" b="1" dirty="0" smtClean="0"/>
              <a:t>والدراسات الإسلامية </a:t>
            </a:r>
            <a:r>
              <a:rPr lang="ar-SA" b="1" dirty="0" err="1" smtClean="0"/>
              <a:t>بالإحساء .</a:t>
            </a:r>
            <a:endParaRPr lang="ar-SA" b="1" dirty="0" smtClean="0"/>
          </a:p>
          <a:p>
            <a:r>
              <a:rPr lang="ar-SA" b="1" dirty="0" err="1" smtClean="0"/>
              <a:t>العضويات</a:t>
            </a:r>
            <a:r>
              <a:rPr lang="ar-SA" b="1" dirty="0" smtClean="0"/>
              <a:t> </a:t>
            </a:r>
            <a:r>
              <a:rPr lang="ar-SA" b="1" dirty="0" err="1" smtClean="0"/>
              <a:t>:</a:t>
            </a:r>
            <a:endParaRPr lang="ar-SA" b="1" dirty="0" smtClean="0"/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عضو هيئة تدريس بجامعة الملك </a:t>
            </a:r>
            <a:r>
              <a:rPr lang="ar-SA" b="1" dirty="0" err="1" smtClean="0"/>
              <a:t>فيصل .</a:t>
            </a:r>
            <a:endParaRPr lang="ar-SA" b="1" dirty="0" smtClean="0"/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عضو الجنة العليا لإصلاح ذات البين </a:t>
            </a:r>
            <a:r>
              <a:rPr lang="ar-SA" b="1" dirty="0" err="1" smtClean="0"/>
              <a:t>بالإحساء .</a:t>
            </a:r>
            <a:endParaRPr lang="ar-SA" b="1" dirty="0" smtClean="0"/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عضو النادي الأدبي </a:t>
            </a:r>
            <a:r>
              <a:rPr lang="ar-SA" b="1" dirty="0" err="1" smtClean="0"/>
              <a:t>بالإحساء .</a:t>
            </a:r>
            <a:endParaRPr lang="ar-SA" b="1" dirty="0" smtClean="0"/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عضو اللجنة </a:t>
            </a:r>
            <a:r>
              <a:rPr lang="ar-SA" b="1" dirty="0" err="1" smtClean="0"/>
              <a:t>الإستشارية</a:t>
            </a:r>
            <a:r>
              <a:rPr lang="ar-SA" b="1" dirty="0" smtClean="0"/>
              <a:t> بمجلة </a:t>
            </a:r>
            <a:r>
              <a:rPr lang="ar-SA" b="1" dirty="0" err="1" smtClean="0"/>
              <a:t>الشراع 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/>
          </a:p>
        </p:txBody>
      </p:sp>
      <p:pic>
        <p:nvPicPr>
          <p:cNvPr id="9217" name="Picture 1" descr="C:\Users\i5\Pictures\الدكتور حمد المري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43434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 مصادر المقرر ومراجعه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المرجع الرئيس: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الإسلام وبناء المجتمع، حسن أبوغدة </a:t>
            </a:r>
            <a:r>
              <a:rPr lang="ar-SA" sz="2800" dirty="0" err="1" smtClean="0"/>
              <a:t>وآخرون.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حقوق المرأة وواجباتها، فاطمة نصيف.</a:t>
            </a:r>
            <a:endParaRPr lang="en-US" sz="2800" dirty="0" smtClean="0"/>
          </a:p>
          <a:p>
            <a:r>
              <a:rPr lang="ar-SA" sz="2800" b="1" dirty="0" smtClean="0"/>
              <a:t>المراجع المساعدة: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أحكام الأسرة في الإسلام، محمد مصطفى شلبي.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أحكام المعاشرة الزوجية، زينب حسن الشرقاوي.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الأسرة المسلمة، وهبه </a:t>
            </a:r>
            <a:r>
              <a:rPr lang="ar-SA" sz="2800" dirty="0" err="1" smtClean="0"/>
              <a:t>الزحيلي.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شبهات حول المرأة، محمد سعيد </a:t>
            </a:r>
            <a:r>
              <a:rPr lang="ar-SA" sz="2800" dirty="0" err="1" smtClean="0"/>
              <a:t>البوطي.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التكافل الاجتماعي في الشريعة، محمد أحمد الصالح.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 أهداف المقرر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4431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 </a:t>
            </a:r>
            <a:r>
              <a:rPr lang="ar-SA" sz="4400" b="1" dirty="0" smtClean="0"/>
              <a:t>يتوقع في نهاية تدريس المقرر أن يكون الطالب قادرا على أن:</a:t>
            </a:r>
            <a:endParaRPr lang="en-US" sz="4400" b="1" dirty="0" smtClean="0"/>
          </a:p>
          <a:p>
            <a:pPr>
              <a:buFont typeface="Arial" pitchFamily="34" charset="0"/>
              <a:buChar char="•"/>
            </a:pPr>
            <a:r>
              <a:rPr lang="ar-SA" sz="4400" dirty="0" smtClean="0"/>
              <a:t> يعرف المجتمع والنظام الاجتماعي.</a:t>
            </a:r>
            <a:endParaRPr lang="en-US" sz="4400" dirty="0" smtClean="0"/>
          </a:p>
          <a:p>
            <a:pPr>
              <a:buFont typeface="Arial" pitchFamily="34" charset="0"/>
              <a:buChar char="•"/>
            </a:pPr>
            <a:r>
              <a:rPr lang="ar-SA" sz="4400" dirty="0" smtClean="0"/>
              <a:t> يذكر مكانة الأسرة في الإسلام وأسس بنائها.</a:t>
            </a:r>
            <a:endParaRPr lang="en-US" sz="4400" dirty="0" smtClean="0"/>
          </a:p>
          <a:p>
            <a:pPr>
              <a:buFont typeface="Arial" pitchFamily="34" charset="0"/>
              <a:buChar char="•"/>
            </a:pPr>
            <a:r>
              <a:rPr lang="ar-SA" sz="4400" dirty="0" smtClean="0"/>
              <a:t> يوضح مكانة المرأة وحقوقها في الإسلام.</a:t>
            </a:r>
          </a:p>
          <a:p>
            <a:pPr>
              <a:buFont typeface="Arial" pitchFamily="34" charset="0"/>
              <a:buChar char="•"/>
            </a:pPr>
            <a:r>
              <a:rPr lang="ar-SA" sz="4400" dirty="0" smtClean="0"/>
              <a:t> يذكر أهم المشكلات الأسرية وطريقة علاجها.</a:t>
            </a:r>
            <a:endParaRPr lang="en-US" sz="4400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مسوغات المقرر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17235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حاجة الطالب إلى دراسة أسس بناء المجتمع الإسلامي ومكانة الاسرة في الإسلام 0</a:t>
            </a:r>
            <a:endParaRPr lang="en-US" sz="44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طرائق التدريس والأنشطة المصاحبة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4800" dirty="0" smtClean="0"/>
              <a:t>استخدام طريقة الإلقاء والمحاورة عند عرض المادة العلمية، ثم التحول نحو الطريقة الحوارية عند استخدام السبورة أو الكمبيوتر في عرض تقسيمات </a:t>
            </a:r>
            <a:r>
              <a:rPr lang="ar-SA" sz="4800" dirty="0" err="1" smtClean="0"/>
              <a:t>الموضوع.</a:t>
            </a:r>
            <a:r>
              <a:rPr lang="ar-SA" sz="4800" dirty="0" smtClean="0"/>
              <a:t> </a:t>
            </a:r>
            <a:endParaRPr lang="en-US" sz="4800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التقويم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6000" dirty="0" smtClean="0">
                <a:latin typeface="AL-Hotham"/>
                <a:ea typeface="Times New Roman" pitchFamily="18" charset="0"/>
              </a:rPr>
              <a:t>اختبار فصليّ 30 </a:t>
            </a:r>
          </a:p>
          <a:p>
            <a:pPr lvl="0"/>
            <a:r>
              <a:rPr lang="ar-SA" sz="6000" dirty="0" smtClean="0">
                <a:latin typeface="AL-Hotham"/>
                <a:ea typeface="Times New Roman" pitchFamily="18" charset="0"/>
              </a:rPr>
              <a:t>مشاركة 10 </a:t>
            </a:r>
          </a:p>
          <a:p>
            <a:pPr lvl="0"/>
            <a:r>
              <a:rPr lang="ar-SA" sz="6000" dirty="0" smtClean="0">
                <a:latin typeface="AL-Hotham"/>
                <a:ea typeface="Times New Roman" pitchFamily="18" charset="0"/>
              </a:rPr>
              <a:t>بحث 10 </a:t>
            </a:r>
          </a:p>
          <a:p>
            <a:pPr lvl="0"/>
            <a:r>
              <a:rPr lang="ar-SA" sz="6000" dirty="0" smtClean="0">
                <a:latin typeface="AL-Hotham"/>
                <a:ea typeface="Times New Roman" pitchFamily="18" charset="0"/>
              </a:rPr>
              <a:t>اختبار نهائي 50</a:t>
            </a:r>
            <a:endParaRPr lang="ar-SA" sz="6000" dirty="0" smtClean="0"/>
          </a:p>
          <a:p>
            <a:endParaRPr lang="ar-SA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60634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</a:t>
            </a:r>
            <a:r>
              <a:rPr lang="ar-SA" dirty="0" err="1" smtClean="0">
                <a:solidFill>
                  <a:srgbClr val="C00000"/>
                </a:solidFill>
              </a:rPr>
              <a:t>المقرر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1447800"/>
            <a:ext cx="89916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المجتمع: تعريفه،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سمات المجتمع الإسلامي، تقوية الروابط </a:t>
            </a:r>
            <a:r>
              <a:rPr lang="ar-SA" b="1" dirty="0" err="1" smtClean="0"/>
              <a:t>الاجتماعية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الأسرة في الإسلام: تعريفها، مكانتها، أهميتها، أسس بناء </a:t>
            </a:r>
            <a:r>
              <a:rPr lang="ar-SA" b="1" dirty="0" err="1" smtClean="0"/>
              <a:t>الأسرة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حقوق الآباء والأولاد </a:t>
            </a:r>
            <a:r>
              <a:rPr lang="ar-SA" b="1" dirty="0" err="1" smtClean="0"/>
              <a:t>والأقارب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مكانة المرأة وحقوقها في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تعدد </a:t>
            </a:r>
            <a:r>
              <a:rPr lang="ar-SA" b="1" dirty="0" err="1" smtClean="0"/>
              <a:t>الزوجات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ميراث </a:t>
            </a:r>
            <a:r>
              <a:rPr lang="ar-SA" b="1" dirty="0" err="1" smtClean="0"/>
              <a:t>المرأة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دية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SA" b="1" dirty="0" err="1" smtClean="0"/>
              <a:t>الحجاب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err="1" smtClean="0"/>
              <a:t>الطلاق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تحديد </a:t>
            </a:r>
            <a:r>
              <a:rPr lang="ar-SA" b="1" dirty="0" err="1" smtClean="0"/>
              <a:t>النسل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المشكلات الأسرية </a:t>
            </a:r>
            <a:r>
              <a:rPr lang="ar-SA" b="1" dirty="0" err="1" smtClean="0"/>
              <a:t>وعلاجها  :  </a:t>
            </a:r>
            <a:r>
              <a:rPr lang="ar-SA" b="1" dirty="0" smtClean="0"/>
              <a:t>( عمل المرأة، القوامة، النفقة، </a:t>
            </a:r>
            <a:r>
              <a:rPr lang="ar-SA" b="1" dirty="0" err="1" smtClean="0"/>
              <a:t>النشوز ) .</a:t>
            </a:r>
            <a:endParaRPr lang="en-US" b="1" dirty="0" smtClean="0"/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 rot="261879">
            <a:off x="4163351" y="3423199"/>
            <a:ext cx="12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smtClean="0"/>
              <a:t> </a:t>
            </a:r>
            <a:r>
              <a:rPr lang="ar-SA" sz="6000" dirty="0" smtClean="0"/>
              <a:t>تكليف </a:t>
            </a:r>
            <a:r>
              <a:rPr lang="ar-SA" sz="6000" smtClean="0"/>
              <a:t>الطلاب </a:t>
            </a:r>
          </a:p>
          <a:p>
            <a:r>
              <a:rPr lang="ar-SA" sz="6000" smtClean="0"/>
              <a:t>بحفظ </a:t>
            </a:r>
            <a:r>
              <a:rPr lang="ar-SA" sz="6000" dirty="0" smtClean="0"/>
              <a:t>سورة الأحزاب</a:t>
            </a:r>
            <a:r>
              <a:rPr lang="ar-SA" dirty="0" smtClean="0"/>
              <a:t>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</TotalTime>
  <Words>490</Words>
  <Application>Microsoft Office PowerPoint</Application>
  <PresentationFormat>A4 Paper (210x297 mm)‎</PresentationFormat>
  <Paragraphs>93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الاولى المحاضرة التعريفية التمهيدية</vt:lpstr>
      <vt:lpstr> المادة : النظام الإجتماعي في الإسلام </vt:lpstr>
      <vt:lpstr> اسم المشارك : الدكتور / حمد ين سالم المري </vt:lpstr>
      <vt:lpstr> مصادر المقرر ومراجعه </vt:lpstr>
      <vt:lpstr> أهداف المقرر</vt:lpstr>
      <vt:lpstr>مسوغات المقرر </vt:lpstr>
      <vt:lpstr>طرائق التدريس والأنشطة المصاحبة </vt:lpstr>
      <vt:lpstr>التقويم</vt:lpstr>
      <vt:lpstr>محتوى المقرر :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134</cp:revision>
  <dcterms:created xsi:type="dcterms:W3CDTF">2009-10-14T19:14:34Z</dcterms:created>
  <dcterms:modified xsi:type="dcterms:W3CDTF">2012-09-17T13:56:18Z</dcterms:modified>
</cp:coreProperties>
</file>