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76" r:id="rId3"/>
    <p:sldId id="257" r:id="rId4"/>
    <p:sldId id="267" r:id="rId5"/>
    <p:sldId id="269" r:id="rId6"/>
    <p:sldId id="270" r:id="rId7"/>
    <p:sldId id="271" r:id="rId8"/>
    <p:sldId id="272" r:id="rId9"/>
    <p:sldId id="273" r:id="rId10"/>
    <p:sldId id="277" r:id="rId11"/>
    <p:sldId id="266" r:id="rId1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>
        <p:scale>
          <a:sx n="60" d="100"/>
          <a:sy n="60" d="100"/>
        </p:scale>
        <p:origin x="-648" y="-30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D8A12E9-8E4B-4E5D-BF7F-6795CC673890}" type="datetimeFigureOut">
              <a:rPr lang="en-US"/>
              <a:pPr>
                <a:defRPr/>
              </a:pPr>
              <a:t>9/27/2012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62B8BAD-30A2-4184-9AA2-111A23B8E5B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1B308-A706-4882-85C8-4AC66D834DF5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2D8B5-1BC0-4E9B-8D4C-D26A182F31B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5AF3C-69A6-42BB-A57F-334D5D8057C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869B4-932D-4760-9194-E38E1A9ECB6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AB523-93E0-4FD6-8A5C-9B31125F85C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863"/>
            <a:ext cx="1928813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7050088" y="6291263"/>
            <a:ext cx="140811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 userDrawn="1"/>
        </p:nvSpPr>
        <p:spPr>
          <a:xfrm>
            <a:off x="914400" y="6581775"/>
            <a:ext cx="3116263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182688" y="6291263"/>
            <a:ext cx="2795587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3320" name="Group 7"/>
          <p:cNvGrpSpPr>
            <a:grpSpLocks/>
          </p:cNvGrpSpPr>
          <p:nvPr/>
        </p:nvGrpSpPr>
        <p:grpSpPr bwMode="auto">
          <a:xfrm>
            <a:off x="6019800" y="1524000"/>
            <a:ext cx="3657599" cy="2981325"/>
            <a:chOff x="4667347" y="1066800"/>
            <a:chExt cx="4187287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667347" y="1066800"/>
              <a:ext cx="4187287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152400" y="2667000"/>
            <a:ext cx="5791200" cy="19050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667000"/>
            <a:ext cx="509905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SA" sz="2800" b="1" dirty="0" smtClean="0">
                <a:latin typeface="Calibri" pitchFamily="34" charset="0"/>
                <a:cs typeface="Simple Indust Shaded" pitchFamily="2" charset="-78"/>
              </a:rPr>
              <a:t>النظام الاجتماعي في الاسلام</a:t>
            </a:r>
            <a:endParaRPr lang="en-US" sz="2800" b="1" dirty="0">
              <a:latin typeface="Calibri" pitchFamily="34" charset="0"/>
              <a:cs typeface="Simple Indust Shaded" pitchFamily="2" charset="-78"/>
            </a:endParaRPr>
          </a:p>
          <a:p>
            <a:pPr algn="ctr">
              <a:defRPr/>
            </a:pPr>
            <a:r>
              <a:rPr lang="en-US" sz="2800" dirty="0" smtClean="0">
                <a:latin typeface="Elephant" pitchFamily="18" charset="0"/>
              </a:rPr>
              <a:t>Social System in Islam</a:t>
            </a:r>
            <a:endParaRPr lang="ar-SA" sz="2800" b="1" dirty="0" smtClean="0">
              <a:latin typeface="Elephant" pitchFamily="18" charset="0"/>
              <a:cs typeface="PT Bold Heading" pitchFamily="2" charset="-78"/>
            </a:endParaRPr>
          </a:p>
          <a:p>
            <a:pPr algn="ctr">
              <a:defRPr/>
            </a:pPr>
            <a:r>
              <a:rPr lang="ar-SA" sz="2800" b="1" dirty="0" smtClean="0">
                <a:latin typeface="Calibri" pitchFamily="34" charset="0"/>
                <a:cs typeface="PT Bold Heading" pitchFamily="2" charset="-78"/>
              </a:rPr>
              <a:t>الدكتور/حمد بن سالم المري</a:t>
            </a:r>
            <a:endParaRPr lang="en-US" sz="2800" b="1" dirty="0">
              <a:latin typeface="Calibri" pitchFamily="34" charset="0"/>
              <a:cs typeface="PT Bold Heading" pitchFamily="2" charset="-78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محتوى </a:t>
            </a:r>
            <a:r>
              <a:rPr lang="ar-SA" dirty="0" err="1" smtClean="0">
                <a:solidFill>
                  <a:srgbClr val="C00000"/>
                </a:solidFill>
              </a:rPr>
              <a:t>المقرر :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381000" y="1447800"/>
            <a:ext cx="8991600" cy="424731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ar-SA" b="1" dirty="0" smtClean="0"/>
              <a:t>المجتمع: تعريفه، الإنسان في الإسلام، أسس بناء المجتمع وعناية الإسلام </a:t>
            </a:r>
            <a:r>
              <a:rPr lang="ar-SA" b="1" dirty="0" err="1" smtClean="0"/>
              <a:t>به</a:t>
            </a:r>
            <a:r>
              <a:rPr lang="ar-SA" b="1" dirty="0" smtClean="0"/>
              <a:t> </a:t>
            </a:r>
            <a:r>
              <a:rPr lang="ar-SA" b="1" dirty="0" err="1" smtClean="0"/>
              <a:t>.</a:t>
            </a:r>
            <a:r>
              <a:rPr lang="ar-SA" b="1" dirty="0" smtClean="0"/>
              <a:t>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ar-SA" b="1" dirty="0" smtClean="0"/>
              <a:t>سمات المجتمع الإسلامي، تقوية الروابط </a:t>
            </a:r>
            <a:r>
              <a:rPr lang="ar-SA" b="1" dirty="0" err="1" smtClean="0"/>
              <a:t>الاجتماعية .</a:t>
            </a:r>
            <a:endParaRPr lang="ar-SA" b="1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ar-SA" b="1" dirty="0" smtClean="0"/>
              <a:t> الأسرة في الإسلام: تعريفها، مكانتها، أهميتها، أسس بناء </a:t>
            </a:r>
            <a:r>
              <a:rPr lang="ar-SA" b="1" dirty="0" err="1" smtClean="0"/>
              <a:t>الأسرة .</a:t>
            </a:r>
            <a:endParaRPr lang="ar-SA" b="1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ar-SA" b="1" dirty="0" smtClean="0"/>
              <a:t> الزواج ومقاصده، حقوق </a:t>
            </a:r>
            <a:r>
              <a:rPr lang="ar-SA" b="1" dirty="0" err="1" smtClean="0"/>
              <a:t>الزوجين .</a:t>
            </a:r>
            <a:r>
              <a:rPr lang="ar-SA" b="1" dirty="0" smtClean="0"/>
              <a:t>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ar-SA" b="1" dirty="0" smtClean="0"/>
              <a:t>حقوق الآباء والأولاد </a:t>
            </a:r>
            <a:r>
              <a:rPr lang="ar-SA" b="1" dirty="0" err="1" smtClean="0"/>
              <a:t>والأقارب .</a:t>
            </a:r>
            <a:r>
              <a:rPr lang="ar-SA" b="1" dirty="0" smtClean="0"/>
              <a:t>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ar-SA" b="1" dirty="0" smtClean="0"/>
              <a:t>مكانة المرأة وحقوقها في </a:t>
            </a:r>
            <a:r>
              <a:rPr lang="ar-SA" b="1" dirty="0" err="1" smtClean="0"/>
              <a:t>الإسلام .</a:t>
            </a:r>
            <a:endParaRPr lang="ar-SA" b="1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ar-SA" b="1" dirty="0" smtClean="0"/>
              <a:t> الشبهات حول النظام الأسري في الإسلام والرد </a:t>
            </a:r>
            <a:r>
              <a:rPr lang="ar-SA" b="1" dirty="0" err="1" smtClean="0"/>
              <a:t>عليها:</a:t>
            </a:r>
            <a:r>
              <a:rPr lang="ar-SA" b="1" dirty="0" smtClean="0"/>
              <a:t>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ar-SA" b="1" dirty="0" smtClean="0"/>
              <a:t> تعدد </a:t>
            </a:r>
            <a:r>
              <a:rPr lang="ar-SA" b="1" dirty="0" err="1" smtClean="0"/>
              <a:t>الزوجات .</a:t>
            </a:r>
            <a:r>
              <a:rPr lang="ar-SA" b="1" dirty="0" smtClean="0"/>
              <a:t>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ar-SA" b="1" dirty="0" smtClean="0"/>
              <a:t>ميراث </a:t>
            </a:r>
            <a:r>
              <a:rPr lang="ar-SA" b="1" dirty="0" err="1" smtClean="0"/>
              <a:t>المرأة .</a:t>
            </a:r>
            <a:r>
              <a:rPr lang="ar-SA" b="1" dirty="0" smtClean="0"/>
              <a:t>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ar-SA" b="1" dirty="0" smtClean="0"/>
              <a:t>دية </a:t>
            </a:r>
            <a:r>
              <a:rPr lang="ar-SA" b="1" dirty="0" err="1" smtClean="0"/>
              <a:t>المرأة .</a:t>
            </a:r>
            <a:endParaRPr lang="ar-SA" b="1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ar-SA" b="1" dirty="0" smtClean="0"/>
              <a:t> </a:t>
            </a:r>
            <a:r>
              <a:rPr lang="ar-SA" b="1" dirty="0" err="1" smtClean="0"/>
              <a:t>الحجاب .</a:t>
            </a:r>
            <a:endParaRPr lang="ar-SA" b="1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ar-SA" b="1" dirty="0" err="1" smtClean="0"/>
              <a:t>الطلاق .</a:t>
            </a:r>
            <a:r>
              <a:rPr lang="ar-SA" b="1" dirty="0" smtClean="0"/>
              <a:t>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ar-SA" b="1" dirty="0" smtClean="0"/>
              <a:t>تحديد </a:t>
            </a:r>
            <a:r>
              <a:rPr lang="ar-SA" b="1" dirty="0" err="1" smtClean="0"/>
              <a:t>النسل .</a:t>
            </a:r>
            <a:endParaRPr lang="ar-SA" b="1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ar-SA" b="1" dirty="0" smtClean="0"/>
              <a:t> المشكلات الأسرية </a:t>
            </a:r>
            <a:r>
              <a:rPr lang="ar-SA" b="1" dirty="0" err="1" smtClean="0"/>
              <a:t>وعلاجها  :  </a:t>
            </a:r>
            <a:r>
              <a:rPr lang="ar-SA" b="1" dirty="0" smtClean="0"/>
              <a:t>( عمل المرأة، القوامة، النفقة، </a:t>
            </a:r>
            <a:r>
              <a:rPr lang="ar-SA" b="1" dirty="0" err="1" smtClean="0"/>
              <a:t>النشوز ) .</a:t>
            </a:r>
            <a:endParaRPr lang="en-US" b="1" dirty="0" smtClean="0"/>
          </a:p>
          <a:p>
            <a:endParaRPr lang="ar-SA" dirty="0"/>
          </a:p>
        </p:txBody>
      </p:sp>
      <p:sp>
        <p:nvSpPr>
          <p:cNvPr id="6" name="مستطيل 5"/>
          <p:cNvSpPr/>
          <p:nvPr/>
        </p:nvSpPr>
        <p:spPr>
          <a:xfrm rot="261879">
            <a:off x="4163351" y="3423199"/>
            <a:ext cx="12554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944C7FA-FAE0-4956-BFC5-28CA2F4D8C1B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533400" y="609600"/>
            <a:ext cx="8991600" cy="5410200"/>
          </a:xfrm>
        </p:spPr>
        <p:txBody>
          <a:bodyPr/>
          <a:lstStyle/>
          <a:p>
            <a:pPr eaLnBrk="1" hangingPunct="1">
              <a:defRPr/>
            </a:pPr>
            <a:r>
              <a:rPr lang="ar-SA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ar-SA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z="96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>1</a:t>
            </a:r>
            <a: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ar-SA" b="1" dirty="0" err="1" smtClean="0"/>
              <a:t>المجتمع </a:t>
            </a:r>
            <a:r>
              <a:rPr lang="ar-SA" b="1" dirty="0" smtClean="0"/>
              <a:t>, </a:t>
            </a:r>
            <a:r>
              <a:rPr lang="ar-SA" b="1" dirty="0" err="1" smtClean="0"/>
              <a:t>الجماعة </a:t>
            </a:r>
            <a:r>
              <a:rPr lang="ar-SA" b="1" dirty="0" smtClean="0"/>
              <a:t>, </a:t>
            </a:r>
            <a:r>
              <a:rPr lang="ar-SA" b="1" dirty="0" err="1" smtClean="0"/>
              <a:t>الامة .</a:t>
            </a:r>
            <a:r>
              <a:rPr lang="ar-SA" b="1" dirty="0" smtClean="0"/>
              <a:t> </a:t>
            </a:r>
            <a:br>
              <a:rPr lang="ar-SA" b="1" dirty="0" smtClean="0"/>
            </a:br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ar-SA" b="1" dirty="0" smtClean="0"/>
              <a:t> </a:t>
            </a:r>
            <a:br>
              <a:rPr lang="ar-SA" b="1" dirty="0" smtClean="0"/>
            </a:br>
            <a:endParaRPr lang="en-US" b="1" spc="-150" dirty="0" smtClean="0">
              <a:solidFill>
                <a:srgbClr val="376092"/>
              </a:solidFill>
              <a:latin typeface="Andalus" pitchFamily="18" charset="-78"/>
              <a:cs typeface="Diwani Letter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sz="4800" dirty="0" smtClean="0">
                <a:solidFill>
                  <a:srgbClr val="009900"/>
                </a:solidFill>
              </a:rPr>
              <a:t>الفصل </a:t>
            </a:r>
            <a:r>
              <a:rPr lang="ar-SA" sz="4800" dirty="0" err="1" smtClean="0">
                <a:solidFill>
                  <a:srgbClr val="009900"/>
                </a:solidFill>
              </a:rPr>
              <a:t>الأول </a:t>
            </a:r>
            <a:r>
              <a:rPr lang="ar-SA" sz="4800" dirty="0" smtClean="0">
                <a:solidFill>
                  <a:srgbClr val="009900"/>
                </a:solidFill>
              </a:rPr>
              <a:t>: مفهوم المجتمع </a:t>
            </a:r>
            <a:r>
              <a:rPr lang="ar-SA" sz="4800" dirty="0" err="1" smtClean="0">
                <a:solidFill>
                  <a:srgbClr val="009900"/>
                </a:solidFill>
              </a:rPr>
              <a:t>المسلم .</a:t>
            </a:r>
            <a:endParaRPr lang="en-US" sz="4800" dirty="0">
              <a:solidFill>
                <a:srgbClr val="0099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457200" y="1676400"/>
            <a:ext cx="8991600" cy="698652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SA" sz="3200" b="1" dirty="0" smtClean="0"/>
              <a:t>ــ توطئة لما يتصل بمفهوم المجتمع من </a:t>
            </a:r>
            <a:r>
              <a:rPr lang="ar-SA" sz="3200" b="1" dirty="0" err="1" smtClean="0"/>
              <a:t>لفظ </a:t>
            </a:r>
            <a:r>
              <a:rPr lang="ar-SA" sz="3200" b="1" dirty="0" smtClean="0"/>
              <a:t>( </a:t>
            </a:r>
            <a:r>
              <a:rPr lang="ar-SA" sz="3200" b="1" dirty="0" err="1" smtClean="0"/>
              <a:t>الجماعة </a:t>
            </a:r>
            <a:r>
              <a:rPr lang="ar-SA" sz="3200" b="1" dirty="0" smtClean="0"/>
              <a:t>, و </a:t>
            </a:r>
            <a:r>
              <a:rPr lang="ar-SA" sz="3200" b="1" dirty="0" err="1" smtClean="0"/>
              <a:t>الاُمة ) .</a:t>
            </a:r>
            <a:endParaRPr lang="ar-SA" sz="3200" b="1" dirty="0" smtClean="0"/>
          </a:p>
          <a:p>
            <a:r>
              <a:rPr lang="ar-SA" sz="3200" b="1" dirty="0" smtClean="0">
                <a:solidFill>
                  <a:srgbClr val="00B050"/>
                </a:solidFill>
              </a:rPr>
              <a:t>تعريف </a:t>
            </a:r>
            <a:r>
              <a:rPr lang="ar-SA" sz="3200" b="1" dirty="0" err="1" smtClean="0">
                <a:solidFill>
                  <a:srgbClr val="00B050"/>
                </a:solidFill>
              </a:rPr>
              <a:t>المجتمع :</a:t>
            </a:r>
            <a:endParaRPr lang="ar-SA" sz="3200" b="1" dirty="0" smtClean="0">
              <a:solidFill>
                <a:srgbClr val="00B050"/>
              </a:solidFill>
            </a:endParaRPr>
          </a:p>
          <a:p>
            <a:r>
              <a:rPr lang="ar-SA" sz="3200" b="1" dirty="0" smtClean="0">
                <a:solidFill>
                  <a:srgbClr val="00B050"/>
                </a:solidFill>
              </a:rPr>
              <a:t>في </a:t>
            </a:r>
            <a:r>
              <a:rPr lang="ar-SA" sz="3200" b="1" dirty="0" err="1" smtClean="0">
                <a:solidFill>
                  <a:srgbClr val="00B050"/>
                </a:solidFill>
              </a:rPr>
              <a:t>اللغة </a:t>
            </a:r>
            <a:r>
              <a:rPr lang="ar-SA" sz="3200" b="1" dirty="0" smtClean="0">
                <a:solidFill>
                  <a:srgbClr val="00B050"/>
                </a:solidFill>
              </a:rPr>
              <a:t>: لفظ </a:t>
            </a:r>
            <a:r>
              <a:rPr lang="ar-SA" sz="3200" b="1" dirty="0" err="1" smtClean="0">
                <a:solidFill>
                  <a:srgbClr val="00B050"/>
                </a:solidFill>
              </a:rPr>
              <a:t>المجتمع </a:t>
            </a:r>
            <a:r>
              <a:rPr lang="ar-SA" sz="3200" b="1" dirty="0" smtClean="0">
                <a:solidFill>
                  <a:srgbClr val="00B050"/>
                </a:solidFill>
              </a:rPr>
              <a:t>, مشتق من </a:t>
            </a:r>
            <a:r>
              <a:rPr lang="ar-SA" sz="3200" b="1" dirty="0" err="1" smtClean="0">
                <a:solidFill>
                  <a:srgbClr val="002060"/>
                </a:solidFill>
              </a:rPr>
              <a:t>جَمَعَ </a:t>
            </a:r>
            <a:r>
              <a:rPr lang="ar-SA" sz="3200" b="1" dirty="0" smtClean="0">
                <a:solidFill>
                  <a:srgbClr val="00B050"/>
                </a:solidFill>
              </a:rPr>
              <a:t>؛ فالجمع ضم الأشياء </a:t>
            </a:r>
            <a:r>
              <a:rPr lang="ar-SA" sz="3200" b="1" dirty="0" err="1" smtClean="0">
                <a:solidFill>
                  <a:srgbClr val="00B050"/>
                </a:solidFill>
              </a:rPr>
              <a:t>المتفقة </a:t>
            </a:r>
            <a:r>
              <a:rPr lang="ar-SA" sz="3200" b="1" dirty="0" smtClean="0">
                <a:solidFill>
                  <a:srgbClr val="00B050"/>
                </a:solidFill>
              </a:rPr>
              <a:t>, و ضده التفريق و </a:t>
            </a:r>
            <a:r>
              <a:rPr lang="ar-SA" sz="3200" b="1" dirty="0" err="1" smtClean="0">
                <a:solidFill>
                  <a:srgbClr val="00B050"/>
                </a:solidFill>
              </a:rPr>
              <a:t>الإفراد </a:t>
            </a:r>
            <a:r>
              <a:rPr lang="ar-SA" sz="3200" b="1" dirty="0" smtClean="0">
                <a:solidFill>
                  <a:srgbClr val="00B050"/>
                </a:solidFill>
              </a:rPr>
              <a:t>, و قد أحسن صاحب لسان </a:t>
            </a:r>
            <a:r>
              <a:rPr lang="ar-SA" sz="3200" b="1" dirty="0" err="1" smtClean="0">
                <a:solidFill>
                  <a:srgbClr val="00B050"/>
                </a:solidFill>
              </a:rPr>
              <a:t>العرب </a:t>
            </a:r>
            <a:r>
              <a:rPr lang="ar-SA" sz="3200" b="1" dirty="0" smtClean="0">
                <a:solidFill>
                  <a:srgbClr val="00B050"/>
                </a:solidFill>
              </a:rPr>
              <a:t>, تجمع </a:t>
            </a:r>
            <a:r>
              <a:rPr lang="ar-SA" sz="3200" b="1" dirty="0" err="1" smtClean="0">
                <a:solidFill>
                  <a:srgbClr val="00B050"/>
                </a:solidFill>
              </a:rPr>
              <a:t>القوم </a:t>
            </a:r>
            <a:r>
              <a:rPr lang="ar-SA" sz="3200" b="1" dirty="0" smtClean="0">
                <a:solidFill>
                  <a:srgbClr val="00B050"/>
                </a:solidFill>
              </a:rPr>
              <a:t>: اجتمعوا من هاهنا و ها </a:t>
            </a:r>
            <a:r>
              <a:rPr lang="ar-SA" sz="3200" b="1" dirty="0" err="1" smtClean="0">
                <a:solidFill>
                  <a:srgbClr val="00B050"/>
                </a:solidFill>
              </a:rPr>
              <a:t>هنا .</a:t>
            </a:r>
            <a:r>
              <a:rPr lang="ar-SA" sz="3200" b="1" dirty="0" smtClean="0">
                <a:solidFill>
                  <a:srgbClr val="00B050"/>
                </a:solidFill>
              </a:rPr>
              <a:t> </a:t>
            </a:r>
          </a:p>
          <a:p>
            <a:r>
              <a:rPr lang="ar-SA" sz="3200" b="1" dirty="0" smtClean="0"/>
              <a:t>ــ اختلاف دلالة لفظ المجتمع من تباين النظريات تبعاً </a:t>
            </a:r>
            <a:r>
              <a:rPr lang="ar-SA" sz="3200" b="1" dirty="0" err="1" smtClean="0"/>
              <a:t>للتخصصات :</a:t>
            </a:r>
            <a:endParaRPr lang="ar-SA" sz="3200" b="1" dirty="0" smtClean="0"/>
          </a:p>
          <a:p>
            <a:pPr lvl="2">
              <a:buFont typeface="Arial" pitchFamily="34" charset="0"/>
              <a:buChar char="•"/>
            </a:pPr>
            <a:r>
              <a:rPr lang="ar-SA" sz="3200" b="1" dirty="0" smtClean="0">
                <a:solidFill>
                  <a:srgbClr val="00B050"/>
                </a:solidFill>
              </a:rPr>
              <a:t>المجتمع من منظور </a:t>
            </a:r>
            <a:r>
              <a:rPr lang="ar-SA" sz="3200" b="1" dirty="0" err="1" smtClean="0">
                <a:solidFill>
                  <a:srgbClr val="00B050"/>
                </a:solidFill>
              </a:rPr>
              <a:t>سياسي .</a:t>
            </a:r>
            <a:endParaRPr lang="ar-SA" sz="3200" b="1" dirty="0" smtClean="0">
              <a:solidFill>
                <a:srgbClr val="00B050"/>
              </a:solidFill>
            </a:endParaRPr>
          </a:p>
          <a:p>
            <a:pPr lvl="2">
              <a:buFont typeface="Arial" pitchFamily="34" charset="0"/>
              <a:buChar char="•"/>
            </a:pPr>
            <a:r>
              <a:rPr lang="ar-SA" sz="3200" b="1" dirty="0" smtClean="0">
                <a:solidFill>
                  <a:srgbClr val="00B050"/>
                </a:solidFill>
              </a:rPr>
              <a:t>المجتمع من منظور </a:t>
            </a:r>
            <a:r>
              <a:rPr lang="ar-SA" sz="3200" b="1" dirty="0" err="1" smtClean="0">
                <a:solidFill>
                  <a:srgbClr val="00B050"/>
                </a:solidFill>
              </a:rPr>
              <a:t>اجتماعي .</a:t>
            </a:r>
            <a:endParaRPr lang="ar-SA" sz="3200" b="1" dirty="0" smtClean="0">
              <a:solidFill>
                <a:srgbClr val="00B050"/>
              </a:solidFill>
            </a:endParaRPr>
          </a:p>
          <a:p>
            <a:pPr lvl="2">
              <a:buFont typeface="Arial" pitchFamily="34" charset="0"/>
              <a:buChar char="•"/>
            </a:pPr>
            <a:r>
              <a:rPr lang="ar-SA" sz="3200" b="1" dirty="0" smtClean="0">
                <a:solidFill>
                  <a:srgbClr val="00B050"/>
                </a:solidFill>
              </a:rPr>
              <a:t>المجتمع من منظور </a:t>
            </a:r>
            <a:r>
              <a:rPr lang="ar-SA" sz="3200" b="1" dirty="0" err="1" smtClean="0">
                <a:solidFill>
                  <a:srgbClr val="00B050"/>
                </a:solidFill>
              </a:rPr>
              <a:t>نفسي .</a:t>
            </a:r>
            <a:endParaRPr lang="ar-SA" sz="3200" b="1" dirty="0" smtClean="0">
              <a:solidFill>
                <a:srgbClr val="00B050"/>
              </a:solidFill>
            </a:endParaRPr>
          </a:p>
          <a:p>
            <a:endParaRPr lang="ar-SA" sz="3200" dirty="0" smtClean="0"/>
          </a:p>
          <a:p>
            <a:endParaRPr lang="ar-SA" sz="3200" dirty="0" smtClean="0"/>
          </a:p>
          <a:p>
            <a:endParaRPr lang="ar-SA" sz="3200" dirty="0" smtClean="0"/>
          </a:p>
          <a:p>
            <a:endParaRPr lang="ar-SA" sz="3200" dirty="0" smtClean="0"/>
          </a:p>
          <a:p>
            <a:r>
              <a:rPr lang="ar-SA" sz="3200" dirty="0" smtClean="0"/>
              <a:t> </a:t>
            </a:r>
            <a:endParaRPr lang="ar-S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smtClean="0">
                <a:solidFill>
                  <a:srgbClr val="C00000"/>
                </a:solidFill>
              </a:rPr>
              <a:t>تعريف المجتمع : 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9" name="عنصر نائب للمحتوى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و الأقرب من خلال الباحث </a:t>
            </a:r>
            <a:r>
              <a:rPr lang="ar-SA" dirty="0" err="1" smtClean="0"/>
              <a:t>المعروضة :</a:t>
            </a:r>
            <a:endParaRPr lang="ar-SA" b="1" dirty="0" smtClean="0"/>
          </a:p>
          <a:p>
            <a:r>
              <a:rPr lang="ar-SA" b="1" dirty="0" smtClean="0"/>
              <a:t>( عدد كبير من الأفراد </a:t>
            </a:r>
            <a:r>
              <a:rPr lang="ar-SA" b="1" dirty="0" err="1" smtClean="0"/>
              <a:t>المستقرين </a:t>
            </a:r>
            <a:r>
              <a:rPr lang="ar-SA" b="1" dirty="0" smtClean="0"/>
              <a:t>, تجمعهم روابط اجتماعية و مصالح </a:t>
            </a:r>
            <a:r>
              <a:rPr lang="ar-SA" b="1" dirty="0" err="1" smtClean="0"/>
              <a:t>مشتركة </a:t>
            </a:r>
            <a:r>
              <a:rPr lang="ar-SA" b="1" dirty="0" smtClean="0"/>
              <a:t>’ تصحبها أنظمة تضبط </a:t>
            </a:r>
            <a:r>
              <a:rPr lang="ar-SA" b="1" dirty="0" err="1" smtClean="0"/>
              <a:t>السلوك </a:t>
            </a:r>
            <a:r>
              <a:rPr lang="ar-SA" b="1" dirty="0" smtClean="0"/>
              <a:t>, و سلطة  </a:t>
            </a:r>
            <a:r>
              <a:rPr lang="ar-SA" b="1" dirty="0" err="1" smtClean="0"/>
              <a:t>ترعاها ) .</a:t>
            </a:r>
            <a:endParaRPr lang="ar-SA" b="1" dirty="0" smtClean="0"/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94234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b="1" dirty="0" smtClean="0"/>
              <a:t>تعريف المجتمع الإسلامي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6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762000" y="1524000"/>
            <a:ext cx="86106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4400" b="1" dirty="0" smtClean="0"/>
              <a:t>و يختلف تعريف المجتمع </a:t>
            </a:r>
            <a:r>
              <a:rPr lang="ar-SA" sz="4400" b="1" dirty="0" err="1" smtClean="0"/>
              <a:t>الإسلامي  </a:t>
            </a:r>
            <a:r>
              <a:rPr lang="ar-SA" sz="4400" b="1" dirty="0" smtClean="0"/>
              <a:t>؛ بما فيه من خصائص و </a:t>
            </a:r>
            <a:r>
              <a:rPr lang="ar-SA" sz="4400" b="1" dirty="0" err="1" smtClean="0"/>
              <a:t>سمات  :</a:t>
            </a:r>
            <a:r>
              <a:rPr lang="ar-SA" sz="4400" b="1" dirty="0" smtClean="0"/>
              <a:t> </a:t>
            </a:r>
          </a:p>
          <a:p>
            <a:r>
              <a:rPr lang="ar-SA" sz="4400" b="1" dirty="0" smtClean="0"/>
              <a:t>(خلائق مستقرون على أرضهم </a:t>
            </a:r>
            <a:r>
              <a:rPr lang="ar-SA" sz="4400" b="1" dirty="0" err="1" smtClean="0"/>
              <a:t>مستقرون </a:t>
            </a:r>
            <a:r>
              <a:rPr lang="ar-SA" sz="4400" b="1" dirty="0" smtClean="0"/>
              <a:t>, تجمعهم رابطة </a:t>
            </a:r>
            <a:r>
              <a:rPr lang="ar-SA" sz="4400" b="1" dirty="0" err="1" smtClean="0"/>
              <a:t>الإسلام </a:t>
            </a:r>
            <a:r>
              <a:rPr lang="ar-SA" sz="4400" b="1" dirty="0" smtClean="0"/>
              <a:t>, وتُدار أمورهم في ضوء تشريعات و أحكام </a:t>
            </a:r>
            <a:r>
              <a:rPr lang="ar-SA" sz="4400" b="1" dirty="0" err="1" smtClean="0"/>
              <a:t>إسلامية </a:t>
            </a:r>
            <a:r>
              <a:rPr lang="ar-SA" sz="4400" b="1" dirty="0" smtClean="0"/>
              <a:t>, و يرعى شؤونهم ولاة </a:t>
            </a:r>
            <a:r>
              <a:rPr lang="ar-SA" sz="4400" b="1" dirty="0" err="1" smtClean="0"/>
              <a:t>أمرو</a:t>
            </a:r>
            <a:r>
              <a:rPr lang="ar-SA" sz="4400" b="1" dirty="0" smtClean="0"/>
              <a:t> حكام </a:t>
            </a:r>
            <a:r>
              <a:rPr lang="ar-SA" sz="4400" b="1" dirty="0" err="1" smtClean="0"/>
              <a:t>منهم .</a:t>
            </a:r>
            <a:r>
              <a:rPr lang="ar-SA" sz="4400" b="1" dirty="0" smtClean="0"/>
              <a:t> </a:t>
            </a:r>
            <a:r>
              <a:rPr lang="ar-SA" sz="4400" b="1" dirty="0" err="1" smtClean="0"/>
              <a:t>)</a:t>
            </a:r>
            <a:endParaRPr lang="ar-SA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تعريف </a:t>
            </a:r>
            <a:r>
              <a:rPr lang="ar-SA" dirty="0" err="1" smtClean="0">
                <a:solidFill>
                  <a:srgbClr val="C00000"/>
                </a:solidFill>
              </a:rPr>
              <a:t>الجماعة :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4800" b="1" dirty="0" smtClean="0"/>
              <a:t>هي الطائفة من الناس يجمعها رابط </a:t>
            </a:r>
            <a:r>
              <a:rPr lang="ar-SA" sz="4800" b="1" dirty="0" err="1" smtClean="0"/>
              <a:t>فأكثر </a:t>
            </a:r>
            <a:r>
              <a:rPr lang="ar-SA" sz="4800" b="1" dirty="0" smtClean="0"/>
              <a:t>, كالقرابة أو </a:t>
            </a:r>
            <a:r>
              <a:rPr lang="ar-SA" sz="4800" b="1" dirty="0" err="1" smtClean="0"/>
              <a:t>الجنس .</a:t>
            </a:r>
            <a:endParaRPr lang="ar-SA" sz="4800" b="1" dirty="0" smtClean="0"/>
          </a:p>
          <a:p>
            <a:r>
              <a:rPr lang="ar-SA" sz="3600" b="1" dirty="0" smtClean="0"/>
              <a:t>ــ مفهوم الاُمة أوسع و أشمل من المنظور </a:t>
            </a:r>
            <a:r>
              <a:rPr lang="ar-SA" sz="3600" b="1" dirty="0" err="1" smtClean="0"/>
              <a:t>الإسلامي .</a:t>
            </a:r>
            <a:r>
              <a:rPr lang="ar-SA" sz="3600" b="1" dirty="0" smtClean="0"/>
              <a:t> </a:t>
            </a:r>
          </a:p>
          <a:p>
            <a:r>
              <a:rPr lang="ar-SA" sz="3600" b="1" dirty="0" smtClean="0"/>
              <a:t>ــ في المفهوم </a:t>
            </a:r>
            <a:r>
              <a:rPr lang="ar-SA" sz="3600" b="1" dirty="0" err="1" smtClean="0"/>
              <a:t>الإجتماع</a:t>
            </a:r>
            <a:r>
              <a:rPr lang="ar-SA" sz="3600" b="1" dirty="0" smtClean="0"/>
              <a:t> جزء من مكونات </a:t>
            </a:r>
            <a:r>
              <a:rPr lang="ar-SA" sz="3600" b="1" dirty="0" err="1" smtClean="0"/>
              <a:t>المجتمع .</a:t>
            </a:r>
            <a:endParaRPr lang="ar-SA" sz="3600" b="1" dirty="0"/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94234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7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تعريف </a:t>
            </a:r>
            <a:r>
              <a:rPr lang="ar-SA" dirty="0" err="1" smtClean="0">
                <a:solidFill>
                  <a:srgbClr val="C00000"/>
                </a:solidFill>
              </a:rPr>
              <a:t>الاُمة :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4000" b="1" dirty="0" smtClean="0"/>
              <a:t>كل جماعة يجمعهم أمر </a:t>
            </a:r>
            <a:r>
              <a:rPr lang="ar-SA" sz="4000" b="1" dirty="0" err="1" smtClean="0"/>
              <a:t>ما ,</a:t>
            </a:r>
            <a:r>
              <a:rPr lang="ar-SA" sz="4000" b="1" dirty="0" smtClean="0"/>
              <a:t> </a:t>
            </a:r>
          </a:p>
          <a:p>
            <a:r>
              <a:rPr lang="ar-SA" sz="4000" b="1" dirty="0" smtClean="0"/>
              <a:t>أما دين </a:t>
            </a:r>
            <a:r>
              <a:rPr lang="ar-SA" sz="4000" b="1" dirty="0" err="1" smtClean="0"/>
              <a:t>واحد ,</a:t>
            </a:r>
            <a:r>
              <a:rPr lang="ar-SA" sz="4000" b="1" dirty="0" smtClean="0"/>
              <a:t> </a:t>
            </a:r>
          </a:p>
          <a:p>
            <a:r>
              <a:rPr lang="ar-SA" sz="4000" b="1" dirty="0" smtClean="0"/>
              <a:t>أو زمان </a:t>
            </a:r>
            <a:r>
              <a:rPr lang="ar-SA" sz="4000" b="1" dirty="0" err="1" smtClean="0"/>
              <a:t>واحد ,</a:t>
            </a:r>
            <a:r>
              <a:rPr lang="ar-SA" sz="4000" b="1" dirty="0" smtClean="0"/>
              <a:t> </a:t>
            </a:r>
          </a:p>
          <a:p>
            <a:r>
              <a:rPr lang="ar-SA" sz="4000" b="1" dirty="0" smtClean="0"/>
              <a:t>أو مكان </a:t>
            </a:r>
            <a:r>
              <a:rPr lang="ar-SA" sz="4000" b="1" dirty="0" err="1" smtClean="0"/>
              <a:t>واحد .</a:t>
            </a:r>
            <a:r>
              <a:rPr lang="ar-SA" sz="4000" b="1" dirty="0" smtClean="0"/>
              <a:t>   سواء هذا </a:t>
            </a:r>
            <a:r>
              <a:rPr lang="ar-SA" sz="4000" b="1" dirty="0" err="1" smtClean="0"/>
              <a:t>الأمر :</a:t>
            </a:r>
            <a:endParaRPr lang="ar-SA" sz="4000" b="1" dirty="0" smtClean="0"/>
          </a:p>
          <a:p>
            <a:pPr lvl="1"/>
            <a:r>
              <a:rPr lang="ar-SA" sz="3600" b="1" dirty="0" smtClean="0"/>
              <a:t> تسخيراً كالجنس أو </a:t>
            </a:r>
            <a:r>
              <a:rPr lang="ar-SA" sz="3600" b="1" dirty="0" err="1" smtClean="0"/>
              <a:t>اللون ,</a:t>
            </a:r>
            <a:r>
              <a:rPr lang="ar-SA" sz="3600" b="1" dirty="0" smtClean="0"/>
              <a:t> </a:t>
            </a:r>
          </a:p>
          <a:p>
            <a:pPr lvl="1"/>
            <a:r>
              <a:rPr lang="ar-SA" sz="3600" b="1" dirty="0" smtClean="0"/>
              <a:t>أم اختياراً كالمعتقد و </a:t>
            </a:r>
            <a:r>
              <a:rPr lang="ar-SA" sz="3600" b="1" dirty="0" err="1" smtClean="0"/>
              <a:t>الأرض .</a:t>
            </a:r>
            <a:endParaRPr lang="ar-SA" sz="3600" b="1" dirty="0"/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94234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8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مناقشة </a:t>
            </a:r>
            <a:r>
              <a:rPr lang="ar-SA" dirty="0" err="1" smtClean="0"/>
              <a:t>التعاريف</a:t>
            </a:r>
            <a:r>
              <a:rPr lang="ar-SA" dirty="0" smtClean="0"/>
              <a:t> </a:t>
            </a:r>
            <a:r>
              <a:rPr lang="ar-SA" dirty="0" err="1" smtClean="0"/>
              <a:t>:</a:t>
            </a:r>
            <a:endParaRPr lang="ar-SA" dirty="0"/>
          </a:p>
        </p:txBody>
      </p:sp>
      <p:sp>
        <p:nvSpPr>
          <p:cNvPr id="8" name="عنصر نائب للمحتوى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   </a:t>
            </a:r>
            <a:r>
              <a:rPr lang="ar-SA" b="1" dirty="0" smtClean="0"/>
              <a:t> و يتعذر قبول التعريف على </a:t>
            </a:r>
            <a:r>
              <a:rPr lang="ar-SA" b="1" dirty="0" err="1" smtClean="0"/>
              <a:t>اطلاقه </a:t>
            </a:r>
            <a:r>
              <a:rPr lang="ar-SA" b="1" dirty="0" smtClean="0"/>
              <a:t>, و تجنباً </a:t>
            </a:r>
            <a:r>
              <a:rPr lang="ar-SA" b="1" dirty="0" err="1" smtClean="0"/>
              <a:t>للإطالة :</a:t>
            </a:r>
            <a:endParaRPr lang="ar-SA" b="1" dirty="0" smtClean="0"/>
          </a:p>
          <a:p>
            <a:r>
              <a:rPr lang="ar-SA" b="1" dirty="0" smtClean="0"/>
              <a:t>يمكن </a:t>
            </a:r>
            <a:r>
              <a:rPr lang="ar-SA" b="1" dirty="0" err="1" smtClean="0"/>
              <a:t>القول </a:t>
            </a:r>
            <a:r>
              <a:rPr lang="ar-SA" b="1" dirty="0" smtClean="0"/>
              <a:t>(جماعات من الناس تجمعهم عقيدة الإسلام بغض النظر عن أي </a:t>
            </a:r>
            <a:r>
              <a:rPr lang="ar-SA" b="1" dirty="0" err="1" smtClean="0"/>
              <a:t>اعتبار )  .</a:t>
            </a:r>
            <a:endParaRPr lang="ar-SA" b="1" dirty="0" smtClean="0"/>
          </a:p>
          <a:p>
            <a:r>
              <a:rPr lang="ar-SA" sz="5400" b="1" dirty="0" smtClean="0"/>
              <a:t>(كنتم خير امة اُخرجت </a:t>
            </a:r>
            <a:r>
              <a:rPr lang="ar-SA" sz="5400" b="1" dirty="0" err="1" smtClean="0"/>
              <a:t>للناس )</a:t>
            </a:r>
            <a:endParaRPr lang="ar-SA" sz="5400" b="1" dirty="0" smtClean="0"/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94234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9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4860634" y="43934"/>
            <a:ext cx="184731" cy="36933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كلمة اخرى في </a:t>
            </a:r>
            <a:r>
              <a:rPr lang="ar-SA" dirty="0" err="1" smtClean="0"/>
              <a:t>الدرس 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الامة </a:t>
            </a:r>
            <a:r>
              <a:rPr lang="ar-SA" b="1" dirty="0" err="1" smtClean="0"/>
              <a:t>الإسلامية </a:t>
            </a:r>
            <a:r>
              <a:rPr lang="ar-SA" b="1" dirty="0" smtClean="0"/>
              <a:t>, و ليست الأمم </a:t>
            </a:r>
            <a:r>
              <a:rPr lang="ar-SA" b="1" dirty="0" err="1" smtClean="0"/>
              <a:t>الإسلامية :</a:t>
            </a:r>
            <a:endParaRPr lang="ar-SA" b="1" dirty="0" smtClean="0"/>
          </a:p>
          <a:p>
            <a:r>
              <a:rPr lang="ar-SA" b="1" dirty="0" smtClean="0"/>
              <a:t>كالدول </a:t>
            </a:r>
            <a:r>
              <a:rPr lang="ar-SA" b="1" dirty="0" err="1" smtClean="0"/>
              <a:t>الأفريقية </a:t>
            </a:r>
            <a:r>
              <a:rPr lang="ar-SA" b="1" dirty="0" smtClean="0"/>
              <a:t>, و الأمم </a:t>
            </a:r>
            <a:r>
              <a:rPr lang="ar-SA" b="1" dirty="0" err="1" smtClean="0"/>
              <a:t>الأوربية .</a:t>
            </a:r>
            <a:endParaRPr lang="ar-SA" b="1" dirty="0" smtClean="0"/>
          </a:p>
          <a:p>
            <a:r>
              <a:rPr lang="ar-SA" b="1" dirty="0" smtClean="0"/>
              <a:t>امة واحدة على الرغم من اختلاف اللغة و الجنس و </a:t>
            </a:r>
            <a:r>
              <a:rPr lang="ar-SA" b="1" dirty="0" err="1" smtClean="0"/>
              <a:t>الدين .</a:t>
            </a:r>
            <a:endParaRPr lang="ar-SA" b="1" dirty="0" smtClean="0"/>
          </a:p>
          <a:p>
            <a:r>
              <a:rPr lang="ar-SA" b="1" dirty="0" smtClean="0"/>
              <a:t>الامة تتكون من مجتمعات </a:t>
            </a:r>
            <a:r>
              <a:rPr lang="ar-SA" b="1" dirty="0" err="1" smtClean="0"/>
              <a:t>لإعتبارات</a:t>
            </a:r>
            <a:r>
              <a:rPr lang="ar-SA" b="1" dirty="0" smtClean="0"/>
              <a:t> تفرض </a:t>
            </a:r>
            <a:r>
              <a:rPr lang="ar-SA" b="1" dirty="0" err="1" smtClean="0"/>
              <a:t>نفسها </a:t>
            </a:r>
            <a:r>
              <a:rPr lang="ar-SA" b="1" dirty="0" smtClean="0"/>
              <a:t>, و لكن يتفقون على كلمة </a:t>
            </a:r>
            <a:r>
              <a:rPr lang="ar-SA" b="1" dirty="0" err="1" smtClean="0"/>
              <a:t>الإسلام .</a:t>
            </a:r>
            <a:endParaRPr lang="ar-SA" b="1" dirty="0" smtClean="0"/>
          </a:p>
          <a:p>
            <a:r>
              <a:rPr lang="ar-SA" sz="4800" b="1" dirty="0" smtClean="0"/>
              <a:t>( و لو أنفقت ما في الأرض جميعاً ما ألفت        بين قلوبهم</a:t>
            </a:r>
            <a:r>
              <a:rPr lang="ar-SA" sz="4800" b="1" dirty="0" err="1" smtClean="0"/>
              <a:t>)</a:t>
            </a:r>
            <a:endParaRPr lang="ar-SA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1849</TotalTime>
  <Words>474</Words>
  <Application>Microsoft Office PowerPoint</Application>
  <PresentationFormat>A4 Paper (210x297 mm)‎</PresentationFormat>
  <Paragraphs>73</Paragraphs>
  <Slides>11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2" baseType="lpstr">
      <vt:lpstr>Office Theme</vt:lpstr>
      <vt:lpstr>الشريحة 1</vt:lpstr>
      <vt:lpstr>محتوى المقرر :</vt:lpstr>
      <vt:lpstr>    1  المجتمع , الجماعة , الامة .      </vt:lpstr>
      <vt:lpstr>الفصل الأول : مفهوم المجتمع المسلم .</vt:lpstr>
      <vt:lpstr>تعريف المجتمع : </vt:lpstr>
      <vt:lpstr>تعريف المجتمع الإسلامي</vt:lpstr>
      <vt:lpstr>تعريف الجماعة :</vt:lpstr>
      <vt:lpstr>تعريف الاُمة :</vt:lpstr>
      <vt:lpstr>مناقشة التعاريف :</vt:lpstr>
      <vt:lpstr>كلمة اخرى في الدرس :</vt:lpstr>
      <vt:lpstr>الشريحة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kfu</cp:lastModifiedBy>
  <cp:revision>163</cp:revision>
  <dcterms:created xsi:type="dcterms:W3CDTF">2009-10-14T19:14:34Z</dcterms:created>
  <dcterms:modified xsi:type="dcterms:W3CDTF">2012-09-27T16:25:27Z</dcterms:modified>
</cp:coreProperties>
</file>