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8" r:id="rId4"/>
    <p:sldId id="269" r:id="rId5"/>
    <p:sldId id="270" r:id="rId6"/>
    <p:sldId id="271" r:id="rId7"/>
    <p:sldId id="272" r:id="rId8"/>
    <p:sldId id="273" r:id="rId9"/>
    <p:sldId id="274" r:id="rId10"/>
    <p:sldId id="275"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1524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defRPr/>
            </a:pPr>
            <a:r>
              <a:rPr lang="ar-SA" sz="2800" b="1" dirty="0" smtClean="0">
                <a:latin typeface="Calibri" pitchFamily="34" charset="0"/>
                <a:cs typeface="Simple Indust Shaded" pitchFamily="2" charset="-78"/>
              </a:rPr>
              <a:t>النظام الاجتماعي في الاسلام</a:t>
            </a:r>
            <a:endParaRPr lang="en-US" sz="2800" b="1" dirty="0">
              <a:latin typeface="Calibri" pitchFamily="34" charset="0"/>
              <a:cs typeface="Simple Indust Shaded" pitchFamily="2" charset="-78"/>
            </a:endParaRPr>
          </a:p>
          <a:p>
            <a:pPr algn="ctr">
              <a:defRPr/>
            </a:pPr>
            <a:r>
              <a:rPr lang="en-US" sz="2800" dirty="0" smtClean="0">
                <a:latin typeface="Elephant" pitchFamily="18" charset="0"/>
              </a:rPr>
              <a:t>Social System in Islam</a:t>
            </a:r>
            <a:endParaRPr lang="ar-SA" sz="2800" b="1" dirty="0" smtClean="0">
              <a:latin typeface="Elephant" pitchFamily="18" charset="0"/>
              <a:cs typeface="PT Bold Heading" pitchFamily="2" charset="-78"/>
            </a:endParaRPr>
          </a:p>
          <a:p>
            <a:pPr algn="ctr">
              <a:defRPr/>
            </a:pPr>
            <a:r>
              <a:rPr lang="ar-SA" sz="2800" b="1" dirty="0" smtClean="0">
                <a:latin typeface="Calibri" pitchFamily="34" charset="0"/>
                <a:cs typeface="PT Bold Heading" pitchFamily="2" charset="-78"/>
              </a:rPr>
              <a:t>الدكتور/حمد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marL="1257300" lvl="2" indent="-342900" algn="ct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ar-SA" sz="6000" b="1" spc="-150" dirty="0" smtClean="0">
                <a:solidFill>
                  <a:srgbClr val="009900"/>
                </a:solidFill>
                <a:latin typeface="ae_AlMateen" pitchFamily="2" charset="-78"/>
                <a:cs typeface="ae_AlMateen" pitchFamily="2" charset="-78"/>
              </a:rPr>
              <a:t>       المحاضرة </a:t>
            </a:r>
            <a:r>
              <a:rPr lang="ar-SA" sz="6000" b="1" spc="-150" dirty="0" smtClean="0">
                <a:solidFill>
                  <a:srgbClr val="009900"/>
                </a:solidFill>
                <a:latin typeface="ae_AlMateen" pitchFamily="2" charset="-78"/>
                <a:cs typeface="ae_AlMateen" pitchFamily="2" charset="-78"/>
              </a:rPr>
              <a:t>الثانية عشر</a:t>
            </a: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t>
            </a:r>
            <a:r>
              <a:rPr lang="ar-SA" b="1" spc="-150" dirty="0" smtClean="0">
                <a:solidFill>
                  <a:srgbClr val="376092"/>
                </a:solidFill>
                <a:latin typeface="Andalus" pitchFamily="18" charset="-78"/>
                <a:cs typeface="Diwani Letter" pitchFamily="2" charset="-78"/>
              </a:rPr>
              <a:t>  </a:t>
            </a:r>
            <a:br>
              <a:rPr lang="ar-SA" b="1" spc="-150" dirty="0" smtClean="0">
                <a:solidFill>
                  <a:srgbClr val="376092"/>
                </a:solidFill>
                <a:latin typeface="Andalus" pitchFamily="18" charset="-78"/>
                <a:cs typeface="Diwani Letter" pitchFamily="2" charset="-78"/>
              </a:rPr>
            </a:br>
            <a:r>
              <a:rPr lang="ar-SA" sz="6000" b="1" dirty="0" smtClean="0"/>
              <a:t>  </a:t>
            </a:r>
            <a:r>
              <a:rPr lang="ar-SA" sz="6000" b="1" dirty="0" err="1" smtClean="0"/>
              <a:t>الحجاب </a:t>
            </a:r>
            <a:r>
              <a:rPr lang="ar-SA" sz="2000" b="1" dirty="0" err="1" smtClean="0"/>
              <a:t>.</a:t>
            </a:r>
            <a:endParaRPr lang="ar-SA" sz="2000" b="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err="1" smtClean="0"/>
              <a:t>الحجاب :</a:t>
            </a:r>
            <a:r>
              <a:rPr lang="ar-SA" b="1" dirty="0" smtClean="0"/>
              <a:t> </a:t>
            </a:r>
            <a:endParaRPr lang="en-US" b="1" dirty="0" smtClean="0"/>
          </a:p>
          <a:p>
            <a:pPr rtl="1"/>
            <a:r>
              <a:rPr lang="ar-SA" dirty="0" smtClean="0"/>
              <a:t>هو لباس شرعي سابغ تستتر </a:t>
            </a:r>
            <a:r>
              <a:rPr lang="ar-SA" dirty="0" err="1" smtClean="0"/>
              <a:t>به</a:t>
            </a:r>
            <a:r>
              <a:rPr lang="ar-SA" dirty="0" smtClean="0"/>
              <a:t> المرأة المسلمة ليمنع الرجال الأجانب من رؤية </a:t>
            </a:r>
            <a:r>
              <a:rPr lang="ar-SA" dirty="0" err="1" smtClean="0"/>
              <a:t>شىء</a:t>
            </a:r>
            <a:r>
              <a:rPr lang="ar-SA" dirty="0" smtClean="0"/>
              <a:t> من </a:t>
            </a:r>
            <a:r>
              <a:rPr lang="ar-SA" dirty="0" err="1" smtClean="0"/>
              <a:t>جسدها</a:t>
            </a:r>
            <a:r>
              <a:rPr lang="ar-SA" baseline="30000" dirty="0" err="1" smtClean="0"/>
              <a:t> </a:t>
            </a:r>
            <a:r>
              <a:rPr lang="ar-SA" dirty="0" smtClean="0"/>
              <a:t>، ويقابله التبرج </a:t>
            </a:r>
            <a:r>
              <a:rPr lang="ar-SA" dirty="0" err="1" smtClean="0"/>
              <a:t>والسفور.</a:t>
            </a:r>
            <a:r>
              <a:rPr lang="ar-SA" dirty="0" smtClean="0"/>
              <a:t> </a:t>
            </a:r>
            <a:endParaRPr lang="en-US" dirty="0" smtClean="0"/>
          </a:p>
          <a:p>
            <a:pPr rtl="1"/>
            <a:r>
              <a:rPr lang="ar-SA" dirty="0" smtClean="0"/>
              <a:t> </a:t>
            </a:r>
            <a:r>
              <a:rPr lang="ar-SA" b="1" dirty="0" smtClean="0"/>
              <a:t>حكم </a:t>
            </a:r>
            <a:r>
              <a:rPr lang="ar-SA" b="1" dirty="0" err="1" smtClean="0"/>
              <a:t>الحجاب :</a:t>
            </a:r>
            <a:r>
              <a:rPr lang="ar-SA" dirty="0" smtClean="0"/>
              <a:t> </a:t>
            </a:r>
          </a:p>
          <a:p>
            <a:pPr rtl="1"/>
            <a:r>
              <a:rPr lang="ar-SA" dirty="0" smtClean="0"/>
              <a:t>الحجاب واجب على المرأة المسلمة بالقرآن </a:t>
            </a:r>
            <a:r>
              <a:rPr lang="ar-SA" dirty="0" err="1" smtClean="0"/>
              <a:t>والسنة.</a:t>
            </a:r>
            <a:r>
              <a:rPr lang="ar-SA" dirty="0" smtClean="0"/>
              <a:t>  </a:t>
            </a:r>
            <a:endParaRPr lang="en-US" dirty="0" smtClean="0"/>
          </a:p>
          <a:p>
            <a:pPr rtl="1"/>
            <a:r>
              <a:rPr lang="ar-SA" b="1" dirty="0" smtClean="0"/>
              <a:t>حدود </a:t>
            </a:r>
            <a:r>
              <a:rPr lang="ar-SA" b="1" dirty="0" err="1" smtClean="0"/>
              <a:t>الحجاب :</a:t>
            </a:r>
            <a:endParaRPr lang="en-US" b="1" dirty="0" smtClean="0"/>
          </a:p>
          <a:p>
            <a:pPr rtl="1"/>
            <a:r>
              <a:rPr lang="ar-SA" dirty="0" smtClean="0"/>
              <a:t>تقدم أن الحجاب واجب، ويظهر من عموم الأدلة أنه يشمل جميع       البدن، وأن المرأة كلها عورة.</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smtClean="0"/>
              <a:t> وقد أثير حول الحجاب شبه، </a:t>
            </a:r>
            <a:r>
              <a:rPr lang="ar-SA" b="1" dirty="0" err="1" smtClean="0"/>
              <a:t>منها:</a:t>
            </a:r>
            <a:r>
              <a:rPr lang="ar-SA" b="1" dirty="0" smtClean="0"/>
              <a:t>  </a:t>
            </a:r>
            <a:endParaRPr lang="en-US" dirty="0" smtClean="0"/>
          </a:p>
          <a:p>
            <a:pPr rtl="1"/>
            <a:r>
              <a:rPr lang="ar-SA" dirty="0" smtClean="0"/>
              <a:t>الشبهة الأولى: إن الحجـاب فيه اعتداء علـى حقوق </a:t>
            </a:r>
            <a:r>
              <a:rPr lang="ar-SA" dirty="0" err="1" smtClean="0"/>
              <a:t>المرأة </a:t>
            </a:r>
            <a:r>
              <a:rPr lang="ar-SA" dirty="0" smtClean="0"/>
              <a:t>، وتقييد لحريتها وازدرائها</a:t>
            </a:r>
            <a:r>
              <a:rPr lang="ar-SA" baseline="30000" dirty="0" err="1" smtClean="0"/>
              <a:t>() </a:t>
            </a:r>
            <a:r>
              <a:rPr lang="ar-SA" dirty="0" err="1" smtClean="0"/>
              <a:t>.</a:t>
            </a:r>
            <a:r>
              <a:rPr lang="ar-SA" dirty="0" smtClean="0"/>
              <a:t> </a:t>
            </a:r>
            <a:endParaRPr lang="en-US" dirty="0" smtClean="0"/>
          </a:p>
          <a:p>
            <a:pPr rtl="1"/>
            <a:r>
              <a:rPr lang="ar-SA" dirty="0" smtClean="0"/>
              <a:t> </a:t>
            </a:r>
            <a:endParaRPr lang="en-US" dirty="0" smtClean="0"/>
          </a:p>
          <a:p>
            <a:pPr rtl="1"/>
            <a:r>
              <a:rPr lang="ar-SA" b="1" dirty="0" smtClean="0"/>
              <a:t> </a:t>
            </a:r>
            <a:endParaRPr lang="en-US" dirty="0" smtClean="0"/>
          </a:p>
          <a:p>
            <a:pPr rtl="1"/>
            <a:r>
              <a:rPr lang="ar-SA" dirty="0" smtClean="0"/>
              <a:t>	 </a:t>
            </a:r>
            <a:endParaRPr lang="en-US" dirty="0" smtClean="0"/>
          </a:p>
          <a:p>
            <a:pPr rtl="1"/>
            <a:r>
              <a:rPr lang="ar-SA" dirty="0" smtClean="0"/>
              <a:t> </a:t>
            </a:r>
            <a:endParaRPr lang="en-US" dirty="0" smtClean="0"/>
          </a:p>
          <a:p>
            <a:pPr rtl="1"/>
            <a:r>
              <a:rPr lang="ar-SA" dirty="0" smtClean="0"/>
              <a:t>	</a:t>
            </a:r>
            <a:endParaRPr lang="en-US" dirty="0" smtClean="0"/>
          </a:p>
          <a:p>
            <a:pPr rtl="1"/>
            <a:r>
              <a:rPr lang="en-US" dirty="0" smtClean="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b="1" dirty="0" smtClean="0"/>
              <a:t>الرد على الشبهة:</a:t>
            </a:r>
            <a:r>
              <a:rPr lang="ar-SA" dirty="0" smtClean="0"/>
              <a:t> ليس هـذه الدعوى صحيحـة، وقد سبق البيان بأن المرأة موضع تكريم واحترام في المجتمع </a:t>
            </a:r>
            <a:r>
              <a:rPr lang="ar-SA" dirty="0" err="1" smtClean="0"/>
              <a:t>المسلم </a:t>
            </a:r>
            <a:r>
              <a:rPr lang="ar-SA" dirty="0" smtClean="0"/>
              <a:t>، ومن مقاصد </a:t>
            </a:r>
            <a:r>
              <a:rPr lang="ar-SA" dirty="0" err="1" smtClean="0"/>
              <a:t>الشرع</a:t>
            </a:r>
            <a:r>
              <a:rPr lang="ar-SA" dirty="0" smtClean="0"/>
              <a:t> في إيجابه الحجاب، هو أن تبقى المرأة درة مصونة، متلألئة غالية، ما دامت محافظة على سترها وحيائها، وبهذا يكون تعاملها مع الرجل على أساس الطهر والعفاف، فتكبر في عين الرجل ويسمو دورها في الحياة </a:t>
            </a:r>
            <a:r>
              <a:rPr lang="ar-SA" dirty="0" err="1" smtClean="0"/>
              <a:t>والمجتمع </a:t>
            </a:r>
            <a:r>
              <a:rPr lang="ar-SA" dirty="0" smtClean="0"/>
              <a:t>، فالحجاب إذن لسعادتها وحفظ حقوقها، لا </a:t>
            </a:r>
            <a:r>
              <a:rPr lang="ar-SA" dirty="0" err="1" smtClean="0"/>
              <a:t>العكس.</a:t>
            </a:r>
            <a:r>
              <a:rPr lang="ar-SA" dirty="0" smtClean="0"/>
              <a:t> </a:t>
            </a:r>
            <a:endParaRPr lang="en-US"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dirty="0" smtClean="0"/>
              <a:t>الشبهة الثانية: قالوا: الحجاب فيه تكبيل للمرأة، وسبب في تخلفها، وتقدمها إنما يكون مرهوناً بتحررها </a:t>
            </a:r>
            <a:r>
              <a:rPr lang="ar-SA" dirty="0" err="1" smtClean="0"/>
              <a:t>منه.</a:t>
            </a:r>
            <a:r>
              <a:rPr lang="ar-SA" baseline="30000" dirty="0" smtClean="0"/>
              <a:t> </a:t>
            </a:r>
            <a:r>
              <a:rPr lang="ar-SA" baseline="30000" dirty="0" smtClean="0"/>
              <a:t> </a:t>
            </a:r>
            <a:endParaRPr lang="en-US"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b="1" dirty="0" smtClean="0"/>
              <a:t>الرد على الشبهة:</a:t>
            </a:r>
            <a:r>
              <a:rPr lang="ar-SA" dirty="0" smtClean="0"/>
              <a:t> ليس هنـاك علاقة أو ملازمة بين التقدم أو التخلف بشكل عام وبين الحجاب،  فهناك نساء بلغن الذروة في المجالات العلمية والخدمات الاجتماعية، والفكرية من لدن الصحابة وإلى اليوم، فهل هؤلاء يوصفن بأنهن </a:t>
            </a:r>
            <a:r>
              <a:rPr lang="ar-SA" dirty="0" err="1" smtClean="0"/>
              <a:t>متخلفات؟</a:t>
            </a:r>
            <a:r>
              <a:rPr lang="ar-SA" dirty="0" smtClean="0"/>
              <a:t> وهل حال الحجاب بينهن وبين </a:t>
            </a:r>
            <a:r>
              <a:rPr lang="ar-SA" dirty="0" err="1" smtClean="0"/>
              <a:t>التميز؟</a:t>
            </a:r>
            <a:r>
              <a:rPr lang="ar-SA" dirty="0" smtClean="0"/>
              <a:t> وهل يستطيع عاقل أن يسم الصحابيات الفضليات ومن بعدهن بالتخلف وعدم </a:t>
            </a:r>
            <a:r>
              <a:rPr lang="ar-SA" dirty="0" err="1" smtClean="0"/>
              <a:t>التقدم؟</a:t>
            </a:r>
            <a:r>
              <a:rPr lang="ar-SA" dirty="0" smtClean="0"/>
              <a:t> اللهمَّ إلا إذا أرادوا بالتقدم الانسلاخ من الكرامة والحياء، وغالباً ما يريدون هذا.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dirty="0" smtClean="0"/>
              <a:t>الشبهة الثالثة: قالوا: الحجاب دليل على إساءة الظن بالمرأة، وعدم وثوق الزوج </a:t>
            </a:r>
            <a:r>
              <a:rPr lang="ar-SA" dirty="0" err="1" smtClean="0"/>
              <a:t>بها.</a:t>
            </a:r>
            <a:r>
              <a:rPr lang="ar-SA" dirty="0" smtClean="0"/>
              <a:t> </a:t>
            </a: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dirty="0" err="1" smtClean="0"/>
              <a:t>الرد:</a:t>
            </a:r>
            <a:r>
              <a:rPr lang="ar-SA" dirty="0" smtClean="0"/>
              <a:t> </a:t>
            </a:r>
            <a:endParaRPr lang="en-US" dirty="0" smtClean="0"/>
          </a:p>
          <a:p>
            <a:pPr rtl="1"/>
            <a:r>
              <a:rPr lang="ar-SA" dirty="0" smtClean="0"/>
              <a:t>الحجاب شرع لصون المرأة وسترها، وهي مأمورة بالحجاب متزوجة كانت أم </a:t>
            </a:r>
            <a:r>
              <a:rPr lang="ar-SA" dirty="0" err="1" smtClean="0"/>
              <a:t>عزباء</a:t>
            </a:r>
            <a:r>
              <a:rPr lang="ar-SA" dirty="0" smtClean="0"/>
              <a:t>، والتزامها بالحجاب فيه إرضاء لخالقها، ثم إرضاء لزوجها وذويها، وهذا من شأنه أن يبعث الثقة </a:t>
            </a:r>
            <a:r>
              <a:rPr lang="ar-SA" dirty="0" err="1" smtClean="0"/>
              <a:t>بها</a:t>
            </a:r>
            <a:r>
              <a:rPr lang="ar-SA" dirty="0" smtClean="0"/>
              <a:t>، والاطمئنان إليها وإلى سلوكياتها، فالحقيقة هي عكس ما يقوله هؤلاء </a:t>
            </a:r>
            <a:r>
              <a:rPr lang="ar-SA" dirty="0" err="1" smtClean="0"/>
              <a:t>تماماً.</a:t>
            </a:r>
            <a:r>
              <a:rPr lang="ar-SA" dirty="0" smtClean="0"/>
              <a:t> </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dirty="0" smtClean="0"/>
              <a:t>وخلاصة القول: فإن هذه الشبه وأمثالها، لا يراد </a:t>
            </a:r>
            <a:r>
              <a:rPr lang="ar-SA" dirty="0" err="1" smtClean="0"/>
              <a:t>بها</a:t>
            </a:r>
            <a:r>
              <a:rPr lang="ar-SA" dirty="0" smtClean="0"/>
              <a:t> مصلحة المرأة والغيرة على حقوقها أو سعادتها، وإنما يراد </a:t>
            </a:r>
            <a:r>
              <a:rPr lang="ar-SA" dirty="0" err="1" smtClean="0"/>
              <a:t>بها</a:t>
            </a:r>
            <a:r>
              <a:rPr lang="ar-SA" dirty="0" smtClean="0"/>
              <a:t> إشباع غرائز أصحابها، وتحقيق أنانيتهم التي تملي عليهم ايجاد صيد سمين دائماً، وآخر ما يفكر </a:t>
            </a:r>
            <a:r>
              <a:rPr lang="ar-SA" dirty="0" err="1" smtClean="0"/>
              <a:t>به</a:t>
            </a:r>
            <a:r>
              <a:rPr lang="ar-SA" dirty="0" smtClean="0"/>
              <a:t> </a:t>
            </a:r>
            <a:r>
              <a:rPr lang="ar-SA" dirty="0" err="1" smtClean="0"/>
              <a:t>هؤلاء </a:t>
            </a:r>
            <a:r>
              <a:rPr lang="ar-SA" dirty="0" smtClean="0"/>
              <a:t>- إن </a:t>
            </a:r>
            <a:r>
              <a:rPr lang="ar-SA" dirty="0" err="1" smtClean="0"/>
              <a:t>فكروا </a:t>
            </a:r>
            <a:r>
              <a:rPr lang="ar-SA" dirty="0" smtClean="0"/>
              <a:t>- هو مصلحة المرأة </a:t>
            </a:r>
            <a:r>
              <a:rPr lang="ar-SA" dirty="0" err="1" smtClean="0"/>
              <a:t>وسعادتها </a:t>
            </a:r>
            <a:r>
              <a:rPr lang="ar-SA" dirty="0" smtClean="0"/>
              <a:t>، فلتحذر الفتاة المسلمة هذه النداءات الكاذبة، والشعارات الزائفة، والتجارة الخاسرة، ولتعتصم بالله عز </a:t>
            </a:r>
            <a:r>
              <a:rPr lang="ar-SA" dirty="0" smtClean="0"/>
              <a:t>وجل </a:t>
            </a:r>
            <a:r>
              <a:rPr lang="ar-SA" dirty="0" err="1" smtClean="0"/>
              <a:t>القائل :</a:t>
            </a:r>
            <a:r>
              <a:rPr lang="ar-SA" dirty="0" smtClean="0"/>
              <a:t> </a:t>
            </a:r>
          </a:p>
          <a:p>
            <a:r>
              <a:rPr lang="en-US" b="1" dirty="0" smtClean="0">
                <a:sym typeface="AGA Arabesque"/>
              </a:rPr>
              <a:t>(</a:t>
            </a:r>
            <a:r>
              <a:rPr lang="ar-SA" b="1" dirty="0" smtClean="0"/>
              <a:t>وَمَن </a:t>
            </a:r>
            <a:r>
              <a:rPr lang="ar-SA" b="1" dirty="0" smtClean="0"/>
              <a:t>يَعْتَصِم بِاللَّهِ </a:t>
            </a:r>
            <a:r>
              <a:rPr lang="ar-SA" b="1" dirty="0" smtClean="0"/>
              <a:t>فَقَدْ هُدِيَ إِلَى صِرَاطٍ مّسْتَقِيمٍ</a:t>
            </a:r>
            <a:r>
              <a:rPr lang="ar-SA" dirty="0" smtClean="0"/>
              <a:t> </a:t>
            </a:r>
            <a:r>
              <a:rPr lang="en-US" dirty="0" smtClean="0">
                <a:sym typeface="AGA Arabesque"/>
              </a:rPr>
              <a:t>)</a:t>
            </a:r>
          </a:p>
          <a:p>
            <a:r>
              <a:rPr lang="ar-SA" dirty="0" smtClean="0"/>
              <a:t> </a:t>
            </a:r>
            <a:r>
              <a:rPr lang="ar-SA" dirty="0" smtClean="0"/>
              <a:t>[</a:t>
            </a:r>
            <a:r>
              <a:rPr lang="ar-SA" dirty="0" smtClean="0"/>
              <a:t>آل عمران: 101</a:t>
            </a:r>
            <a:r>
              <a:rPr lang="ar-SA" dirty="0" err="1" smtClean="0"/>
              <a:t>]</a:t>
            </a:r>
            <a:endParaRPr lang="en-US"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1806</TotalTime>
  <Words>462</Words>
  <Application>Microsoft Office PowerPoint</Application>
  <PresentationFormat>A4 Paper (210x297 mm)‎</PresentationFormat>
  <Paragraphs>42</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        المحاضرة الثانية عشر       الحجاب .</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147</cp:revision>
  <dcterms:created xsi:type="dcterms:W3CDTF">2009-10-14T19:14:34Z</dcterms:created>
  <dcterms:modified xsi:type="dcterms:W3CDTF">2012-11-20T12:32:11Z</dcterms:modified>
</cp:coreProperties>
</file>