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73" r:id="rId5"/>
    <p:sldId id="274" r:id="rId6"/>
    <p:sldId id="275" r:id="rId7"/>
    <p:sldId id="276" r:id="rId8"/>
    <p:sldId id="277" r:id="rId9"/>
    <p:sldId id="278" r:id="rId10"/>
    <p:sldId id="279" r:id="rId11"/>
    <p:sldId id="268" r:id="rId12"/>
    <p:sldId id="269" r:id="rId13"/>
    <p:sldId id="270" r:id="rId14"/>
    <p:sldId id="280" r:id="rId15"/>
    <p:sldId id="271" r:id="rId16"/>
    <p:sldId id="272"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11/20/2012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1524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1524000"/>
          </a:xfrm>
          <a:prstGeom prst="rect">
            <a:avLst/>
          </a:prstGeom>
          <a:noFill/>
          <a:ln w="9525">
            <a:noFill/>
            <a:miter lim="800000"/>
            <a:headEnd/>
            <a:tailEnd/>
          </a:ln>
        </p:spPr>
        <p:txBody>
          <a:bodyPr anchor="ctr"/>
          <a:lstStyle/>
          <a:p>
            <a:pPr algn="ctr">
              <a:defRPr/>
            </a:pPr>
            <a:r>
              <a:rPr lang="ar-SA" sz="2800" b="1" dirty="0" smtClean="0">
                <a:latin typeface="Calibri" pitchFamily="34" charset="0"/>
                <a:cs typeface="Simple Indust Shaded" pitchFamily="2" charset="-78"/>
              </a:rPr>
              <a:t>النظام الاجتماعي في الاسلام</a:t>
            </a:r>
            <a:endParaRPr lang="en-US" sz="2800" b="1" dirty="0">
              <a:latin typeface="Calibri" pitchFamily="34" charset="0"/>
              <a:cs typeface="Simple Indust Shaded" pitchFamily="2" charset="-78"/>
            </a:endParaRPr>
          </a:p>
          <a:p>
            <a:pPr algn="ctr">
              <a:defRPr/>
            </a:pPr>
            <a:r>
              <a:rPr lang="en-US" sz="2800" dirty="0" smtClean="0">
                <a:latin typeface="Elephant" pitchFamily="18" charset="0"/>
              </a:rPr>
              <a:t>Social System in Islam</a:t>
            </a:r>
            <a:endParaRPr lang="ar-SA" sz="2800" b="1" dirty="0" smtClean="0">
              <a:latin typeface="Elephant" pitchFamily="18" charset="0"/>
              <a:cs typeface="PT Bold Heading" pitchFamily="2" charset="-78"/>
            </a:endParaRPr>
          </a:p>
          <a:p>
            <a:pPr algn="ctr">
              <a:defRPr/>
            </a:pPr>
            <a:r>
              <a:rPr lang="ar-SA" sz="2800" b="1" dirty="0" smtClean="0">
                <a:latin typeface="Calibri" pitchFamily="34" charset="0"/>
                <a:cs typeface="PT Bold Heading" pitchFamily="2" charset="-78"/>
              </a:rPr>
              <a:t>الدكتور/حمد 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lvl="2" algn="ctr" eaLnBrk="1" hangingPunct="1">
              <a:defRPr/>
            </a:pP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ar-SA" sz="6000" b="1" spc="-150" dirty="0" smtClean="0">
                <a:solidFill>
                  <a:srgbClr val="009900"/>
                </a:solidFill>
                <a:latin typeface="ae_AlMateen" pitchFamily="2" charset="-78"/>
                <a:cs typeface="ae_AlMateen" pitchFamily="2" charset="-78"/>
              </a:rPr>
              <a:t>المحاضرة الرابعة عشر</a:t>
            </a: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t>
            </a:r>
            <a:r>
              <a:rPr lang="en-US" b="1" spc="-150" dirty="0" smtClean="0">
                <a:solidFill>
                  <a:srgbClr val="376092"/>
                </a:solidFill>
                <a:latin typeface="Andalus" pitchFamily="18" charset="-78"/>
                <a:cs typeface="Diwani Letter" pitchFamily="2" charset="-78"/>
              </a:rPr>
              <a:t> </a:t>
            </a:r>
            <a:r>
              <a:rPr lang="ar-SA" sz="5400" b="1" dirty="0" smtClean="0"/>
              <a:t/>
            </a:r>
            <a:br>
              <a:rPr lang="ar-SA" sz="5400" b="1" dirty="0" smtClean="0"/>
            </a:br>
            <a:r>
              <a:rPr lang="ar-SA" sz="4800" b="1" dirty="0" smtClean="0"/>
              <a:t>المشكلات الأسرية </a:t>
            </a:r>
            <a:r>
              <a:rPr lang="ar-SA" sz="4800" b="1" dirty="0" err="1" smtClean="0"/>
              <a:t>وعلاجها  :  </a:t>
            </a:r>
            <a:r>
              <a:rPr lang="ar-SA" sz="4800" b="1" dirty="0" smtClean="0"/>
              <a:t>( عمل المرأة، القوامة، النفقة، </a:t>
            </a:r>
            <a:r>
              <a:rPr lang="ar-SA" sz="4800" b="1" dirty="0" err="1" smtClean="0"/>
              <a:t>النشوز ) .</a:t>
            </a:r>
            <a:r>
              <a:rPr lang="ar-SA" sz="4800" b="1" dirty="0" smtClean="0"/>
              <a:t> </a:t>
            </a:r>
            <a:br>
              <a:rPr lang="ar-SA" sz="4800" b="1" dirty="0" smtClean="0"/>
            </a:br>
            <a:endParaRPr lang="en-US" sz="4800" b="1" spc="-150" dirty="0" smtClean="0">
              <a:solidFill>
                <a:srgbClr val="376092"/>
              </a:solidFill>
              <a:latin typeface="Andalus" pitchFamily="18" charset="-78"/>
              <a:cs typeface="Diwani Letter"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r>
              <a:rPr lang="ar-SA" sz="4400" b="1" dirty="0" smtClean="0"/>
              <a:t>المشكلات الأسرية </a:t>
            </a:r>
            <a:r>
              <a:rPr lang="ar-SA" sz="4400" b="1" dirty="0" err="1" smtClean="0"/>
              <a:t>وعلاجها  :</a:t>
            </a:r>
            <a:r>
              <a:rPr lang="ar-SA" sz="4400" b="1" dirty="0" smtClean="0"/>
              <a:t> </a:t>
            </a:r>
          </a:p>
          <a:p>
            <a:r>
              <a:rPr lang="ar-SA" sz="4400" b="1" dirty="0" smtClean="0"/>
              <a:t>  عمل المرأة، القوامة، النفقة، النشوز  </a:t>
            </a:r>
          </a:p>
          <a:p>
            <a:r>
              <a:rPr lang="ar-SA" b="1" dirty="0" smtClean="0"/>
              <a:t/>
            </a:r>
            <a:br>
              <a:rPr lang="ar-SA" b="1" dirty="0" smtClean="0"/>
            </a:b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a:xfrm>
            <a:off x="457200" y="1676400"/>
            <a:ext cx="8915400" cy="4525963"/>
          </a:xfrm>
        </p:spPr>
        <p:txBody>
          <a:bodyPr/>
          <a:lstStyle/>
          <a:p>
            <a:r>
              <a:rPr lang="ar-SA" b="1" dirty="0" smtClean="0"/>
              <a:t>عمل المرأة</a:t>
            </a:r>
          </a:p>
          <a:p>
            <a:pPr lvl="0" rtl="1"/>
            <a:r>
              <a:rPr lang="ar-SA" b="1" dirty="0" smtClean="0"/>
              <a:t>عمل المرأة: قالوا: إن المرأة في الإسلام لم تمارس ما يمارسه الرجل من الأعمال والوظائف، وبهذا يصبح نصف المجتمع عاطلاً عن العمل، وتحل البطالة </a:t>
            </a:r>
            <a:r>
              <a:rPr lang="ar-SA" b="1" dirty="0" err="1" smtClean="0"/>
              <a:t>بالأمة.</a:t>
            </a:r>
            <a:r>
              <a:rPr lang="ar-SA" b="1" dirty="0" smtClean="0"/>
              <a:t> </a:t>
            </a:r>
            <a:endParaRPr lang="en-US" dirty="0" smtClean="0"/>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b="1" dirty="0" err="1" smtClean="0"/>
              <a:t>الرد:</a:t>
            </a:r>
            <a:r>
              <a:rPr lang="ar-SA" b="1" dirty="0" smtClean="0"/>
              <a:t> </a:t>
            </a:r>
            <a:endParaRPr lang="en-US" dirty="0" smtClean="0"/>
          </a:p>
          <a:p>
            <a:pPr rtl="1"/>
            <a:r>
              <a:rPr lang="ar-SA" b="1" dirty="0" smtClean="0"/>
              <a:t>	والرد على هذه الشبهة يكون بذكر الحقائق </a:t>
            </a:r>
            <a:r>
              <a:rPr lang="ar-SA" b="1" dirty="0" err="1" smtClean="0"/>
              <a:t>الآتية:</a:t>
            </a:r>
            <a:r>
              <a:rPr lang="ar-SA" b="1" dirty="0" smtClean="0"/>
              <a:t> </a:t>
            </a:r>
            <a:endParaRPr lang="en-US" dirty="0" smtClean="0"/>
          </a:p>
          <a:p>
            <a:pPr rtl="1"/>
            <a:r>
              <a:rPr lang="ar-SA" b="1" dirty="0" err="1" smtClean="0"/>
              <a:t>أ </a:t>
            </a:r>
            <a:r>
              <a:rPr lang="ar-SA" b="1" dirty="0" smtClean="0"/>
              <a:t>- 	إن الإسلام لا يمنع عمل المرأة من حيث المبدأ في المجالات التي تدعو الحاجة إليها، كالتدريس والتطبيب بشروط منها: الالتزام بالحجاب الشرعي، وموافقة الزوج أو ولي الأمر، وتجنب الاختلاط والخلوة، وأن لا يستغرق العمل جهدها </a:t>
            </a:r>
            <a:r>
              <a:rPr lang="ar-SA" b="1" dirty="0" err="1" smtClean="0"/>
              <a:t>ووقتها</a:t>
            </a:r>
            <a:r>
              <a:rPr lang="ar-SA" b="1" baseline="30000" dirty="0" err="1" smtClean="0"/>
              <a:t> </a:t>
            </a:r>
            <a:r>
              <a:rPr lang="ar-SA" b="1" dirty="0" err="1" smtClean="0"/>
              <a:t>.</a:t>
            </a:r>
            <a:r>
              <a:rPr lang="ar-SA" b="1" dirty="0" smtClean="0"/>
              <a:t> </a:t>
            </a:r>
            <a:endParaRPr lang="en-US" dirty="0" smtClean="0"/>
          </a:p>
          <a:p>
            <a:pPr rtl="1"/>
            <a:r>
              <a:rPr lang="ar-SA" b="1" dirty="0" smtClean="0"/>
              <a:t> </a:t>
            </a: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b="1" dirty="0" err="1" smtClean="0"/>
              <a:t>ب </a:t>
            </a:r>
            <a:r>
              <a:rPr lang="ar-SA" b="1" dirty="0" smtClean="0"/>
              <a:t>-	إن دعوى منع المرأة من العمل وتعطيل نصف المجتمع، مغالطة ومكابرة، بل المرأة تعمل في بيتها، تربى أطفالها وتخدم زوجها، وهذه مسؤولية عظيمة، وما قالوه إنما ينطبق على مجتمع لا تحظى فيه المرأة بالرعاية، ولا يتحمل مسؤولية الإنفاق عليها الأب أو الزوج أو </a:t>
            </a:r>
            <a:r>
              <a:rPr lang="ar-SA" b="1" dirty="0" err="1" smtClean="0"/>
              <a:t>الإبن</a:t>
            </a:r>
            <a:r>
              <a:rPr lang="ar-SA" b="1" dirty="0" smtClean="0"/>
              <a:t>، ولا ينطبق على المجتمع </a:t>
            </a:r>
            <a:r>
              <a:rPr lang="ar-SA" b="1" dirty="0" err="1" smtClean="0"/>
              <a:t>المسلم.</a:t>
            </a:r>
            <a:r>
              <a:rPr lang="ar-SA" b="1" dirty="0" smtClean="0"/>
              <a:t> </a:t>
            </a:r>
            <a:endParaRPr lang="en-US" dirty="0" smtClean="0"/>
          </a:p>
          <a:p>
            <a:pPr rtl="1"/>
            <a:r>
              <a:rPr lang="ar-SA" b="1" dirty="0" smtClean="0"/>
              <a:t> </a:t>
            </a: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b="1" dirty="0" smtClean="0"/>
              <a:t>ج-    إن المطالبة بعمل المرأة في الأعمال التي لا تناسب طبيعتها، كالقضاء والولاية العامة، غير جائز شرعاً ولا يجر نفعاً، بل الضرر فيه محقق، أما عدم شرعيته فلقوله </a:t>
            </a:r>
            <a:r>
              <a:rPr lang="en-US" b="1" dirty="0" smtClean="0"/>
              <a:t>e</a:t>
            </a:r>
            <a:r>
              <a:rPr lang="ar-SA" b="1" dirty="0" smtClean="0"/>
              <a:t> </a:t>
            </a:r>
            <a:r>
              <a:rPr lang="ar-SA" b="1" dirty="0" err="1" smtClean="0"/>
              <a:t>، : </a:t>
            </a:r>
            <a:r>
              <a:rPr lang="ar-SA" b="1" dirty="0" smtClean="0"/>
              <a:t>"لن يفلح قوم ولَّوا أمرهم </a:t>
            </a:r>
            <a:r>
              <a:rPr lang="ar-SA" b="1" dirty="0" err="1" smtClean="0"/>
              <a:t>إمرأة" </a:t>
            </a:r>
            <a:r>
              <a:rPr lang="ar-SA" b="1" baseline="30000" dirty="0" err="1" smtClean="0"/>
              <a:t>()  </a:t>
            </a:r>
            <a:r>
              <a:rPr lang="ar-SA" b="1" dirty="0" smtClean="0"/>
              <a:t>، وأما عدم نفعه، فلأن فيه شقاء المرأة وتعاستها، فقد خرجت من بيتها وتحملت أعمالاً تضاف إلى أعمالها،  وفيه فساد تربية الأولاد، وتأثرهم صحيّاً وعقلياً وخلقياً، وظهور الشذوذ بينهم، وفيه مزاحمة الرجال، وتعطيلهم عن العمل، فتعمل النساء، ويتعطل الرجال، وفيه أيضاً تفكك الأسرة وكثرة الطلاق.</a:t>
            </a:r>
            <a:endParaRPr lang="en-US" dirty="0" smtClean="0"/>
          </a:p>
          <a:p>
            <a:pPr rtl="1"/>
            <a:r>
              <a:rPr lang="ar-SA" b="1" dirty="0" smtClean="0"/>
              <a:t> </a:t>
            </a:r>
            <a:endParaRPr lang="en-US"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b="1" dirty="0" smtClean="0"/>
              <a:t>د-   كيان المرأة النفسي والجسدي يخالف تكوين الرجل، فالمرأة يعتريها حيض وحمل ونفاس، ورضاع، وما يرافق ذلك من آلام وحالات نفسية، كل ذلك يعيقها عن العمل خارج المنـزل، فمن الطبيعي أن يكون لكل من الرجل والمرأة عمل يناسب طبيعته، سوى الأعمال المشتركة، قال </a:t>
            </a:r>
            <a:r>
              <a:rPr lang="ar-SA" b="1" dirty="0" err="1" smtClean="0"/>
              <a:t>تعالى:</a:t>
            </a:r>
            <a:r>
              <a:rPr lang="ar-SA" b="1" dirty="0" smtClean="0"/>
              <a:t> </a:t>
            </a:r>
            <a:r>
              <a:rPr lang="en-US" b="1" dirty="0" smtClean="0">
                <a:sym typeface="AGA Arabesque"/>
              </a:rPr>
              <a:t></a:t>
            </a:r>
            <a:r>
              <a:rPr lang="en-US" b="1" dirty="0" smtClean="0"/>
              <a:t> </a:t>
            </a:r>
            <a:r>
              <a:rPr lang="ar-SA" b="1" dirty="0" smtClean="0"/>
              <a:t>وَلَيْسَ الذَّكَرُ كَالأُنْثَى </a:t>
            </a:r>
            <a:r>
              <a:rPr lang="en-US" b="1" dirty="0" smtClean="0">
                <a:sym typeface="AGA Arabesque"/>
              </a:rPr>
              <a:t></a:t>
            </a:r>
            <a:r>
              <a:rPr lang="ar-SA" b="1" dirty="0" smtClean="0"/>
              <a:t> [آل عمران: 36</a:t>
            </a:r>
            <a:r>
              <a:rPr lang="ar-SA" b="1" dirty="0" err="1" smtClean="0"/>
              <a:t>]</a:t>
            </a:r>
            <a:r>
              <a:rPr lang="ar-SA" b="1" baseline="30000" dirty="0" err="1" smtClean="0"/>
              <a:t> ()</a:t>
            </a:r>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b="1" dirty="0" smtClean="0"/>
              <a:t> وأخيراً ننظر إلى نتائج تجربة عمل المرأة خارج بيتها عند بعض الدول:</a:t>
            </a:r>
            <a:endParaRPr lang="en-US" dirty="0" smtClean="0"/>
          </a:p>
          <a:p>
            <a:pPr rtl="1"/>
            <a:r>
              <a:rPr lang="ar-SA" b="1" dirty="0" smtClean="0"/>
              <a:t> 	يقول </a:t>
            </a:r>
            <a:r>
              <a:rPr lang="ar-SA" b="1" dirty="0" err="1" smtClean="0"/>
              <a:t>الفيلسوف </a:t>
            </a:r>
            <a:r>
              <a:rPr lang="ar-SA" b="1" dirty="0" smtClean="0"/>
              <a:t>"</a:t>
            </a:r>
            <a:r>
              <a:rPr lang="ar-SA" b="1" dirty="0" err="1" smtClean="0"/>
              <a:t>برانزاندرسل" : </a:t>
            </a:r>
            <a:r>
              <a:rPr lang="ar-SA" b="1" dirty="0" smtClean="0"/>
              <a:t>"إن الأسرة انحلت باستخدام المرأة في الأعمال العامة، وأظهر الاختبار أن المرأة تتمرد على تقاليد الأخلاق المألوفة، وتأبى أن تظل أمينة لرجل واحد إذا تحررت </a:t>
            </a:r>
            <a:r>
              <a:rPr lang="ar-SA" b="1" dirty="0" err="1" smtClean="0"/>
              <a:t>اقتصادياً"</a:t>
            </a:r>
            <a:r>
              <a:rPr lang="ar-SA" b="1" baseline="30000" dirty="0" err="1" smtClean="0"/>
              <a:t>() .</a:t>
            </a:r>
            <a:r>
              <a:rPr lang="ar-SA" b="1" baseline="30000" dirty="0" smtClean="0"/>
              <a:t> </a:t>
            </a:r>
            <a:r>
              <a:rPr lang="ar-SA" b="1" dirty="0" smtClean="0"/>
              <a:t>وقد أجري استفتاء عام في جميع الأوساط في الولايات المتحدة لمعرفة رأي النساء العاملات في العمل، وكانت النتيجة </a:t>
            </a:r>
            <a:r>
              <a:rPr lang="ar-SA" b="1" dirty="0" err="1" smtClean="0"/>
              <a:t>كالآتي:</a:t>
            </a:r>
            <a:r>
              <a:rPr lang="ar-SA" b="1" dirty="0" smtClean="0"/>
              <a:t> </a:t>
            </a:r>
            <a:endParaRPr lang="en-US" dirty="0" smtClean="0"/>
          </a:p>
          <a:p>
            <a:pPr rtl="1"/>
            <a:r>
              <a:rPr lang="ar-SA" b="1" dirty="0" smtClean="0"/>
              <a:t> </a:t>
            </a:r>
            <a:endParaRPr lang="en-US" dirty="0" smtClean="0"/>
          </a:p>
          <a:p>
            <a:pPr rtl="1"/>
            <a:r>
              <a:rPr lang="ar-SA" dirty="0" smtClean="0"/>
              <a:t>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a:xfrm>
            <a:off x="495300" y="1600200"/>
            <a:ext cx="8953500" cy="4525963"/>
          </a:xfrm>
        </p:spPr>
        <p:txBody>
          <a:bodyPr/>
          <a:lstStyle/>
          <a:p>
            <a:pPr rtl="1"/>
            <a:r>
              <a:rPr lang="ar-SA" b="1" dirty="0" smtClean="0"/>
              <a:t>إن المرأة متعبة الآن، ويفضل 65% من نساء أمريكا العودة إلى منازلهن، كانت المرأة تتوهم أنها بلغت أمنية العمل، أما </a:t>
            </a:r>
            <a:r>
              <a:rPr lang="ar-SA" b="1" dirty="0" err="1" smtClean="0"/>
              <a:t>اليوم </a:t>
            </a:r>
            <a:r>
              <a:rPr lang="ar-SA" b="1" dirty="0" smtClean="0"/>
              <a:t>- وقد أدمت عثرات الطريق قدمها واستنزفت الجهود </a:t>
            </a:r>
            <a:r>
              <a:rPr lang="ar-SA" b="1" dirty="0" err="1" smtClean="0"/>
              <a:t>قواها </a:t>
            </a:r>
            <a:r>
              <a:rPr lang="ar-SA" b="1" dirty="0" smtClean="0"/>
              <a:t>- فإنها تود الرجوع إلى عشها، والتفرغ لأحضان </a:t>
            </a:r>
            <a:r>
              <a:rPr lang="ar-SA" b="1" dirty="0" err="1" smtClean="0"/>
              <a:t>فراخها" </a:t>
            </a:r>
            <a:r>
              <a:rPr lang="ar-SA" b="1" baseline="30000" dirty="0" err="1" smtClean="0"/>
              <a:t>() .</a:t>
            </a:r>
            <a:r>
              <a:rPr lang="en-US" b="1" dirty="0" smtClean="0"/>
              <a:t> </a:t>
            </a:r>
            <a:r>
              <a:rPr lang="ar-SA" dirty="0" smtClean="0"/>
              <a:t> </a:t>
            </a:r>
            <a:endParaRPr lang="en-US" dirty="0" smtClean="0"/>
          </a:p>
          <a:p>
            <a:pPr rtl="1"/>
            <a:r>
              <a:rPr lang="ar-SA" sz="1400" dirty="0" err="1" smtClean="0"/>
              <a:t>(</a:t>
            </a:r>
            <a:r>
              <a:rPr lang="ar-SA" sz="1400" dirty="0" smtClean="0"/>
              <a:t>) 	ماذا عن المرأة للدكتور نور الدين </a:t>
            </a:r>
            <a:r>
              <a:rPr lang="ar-SA" sz="1400" dirty="0" err="1" smtClean="0"/>
              <a:t>عتر </a:t>
            </a:r>
            <a:r>
              <a:rPr lang="ar-SA" sz="1400" dirty="0" smtClean="0"/>
              <a:t>(ص 138) </a:t>
            </a:r>
            <a:r>
              <a:rPr lang="ar-SA" sz="1400" dirty="0" err="1" smtClean="0"/>
              <a:t>بتصرف.</a:t>
            </a:r>
            <a:r>
              <a:rPr lang="ar-SA" sz="1400" dirty="0" smtClean="0"/>
              <a:t> </a:t>
            </a:r>
            <a:endParaRPr lang="en-US" sz="1400" dirty="0" smtClean="0"/>
          </a:p>
          <a:p>
            <a:pPr rtl="1"/>
            <a:r>
              <a:rPr lang="ar-SA" sz="1400" dirty="0" err="1" smtClean="0"/>
              <a:t>(</a:t>
            </a:r>
            <a:r>
              <a:rPr lang="ar-SA" sz="1400" dirty="0" smtClean="0"/>
              <a:t>) 	صحيح البخاري، كتاب </a:t>
            </a:r>
            <a:r>
              <a:rPr lang="ar-SA" sz="1400" dirty="0" err="1" smtClean="0"/>
              <a:t>المغازي</a:t>
            </a:r>
            <a:r>
              <a:rPr lang="ar-SA" sz="1400" dirty="0" smtClean="0"/>
              <a:t>، باب كتاب النبي </a:t>
            </a:r>
            <a:r>
              <a:rPr lang="en-US" sz="1400" dirty="0" smtClean="0"/>
              <a:t>e</a:t>
            </a:r>
            <a:r>
              <a:rPr lang="ar-SA" sz="1400" dirty="0" smtClean="0"/>
              <a:t> إلى كسرى </a:t>
            </a:r>
            <a:r>
              <a:rPr lang="ar-SA" sz="1400" dirty="0" err="1" smtClean="0"/>
              <a:t>وقيصر </a:t>
            </a:r>
            <a:r>
              <a:rPr lang="ar-SA" sz="1400" dirty="0" smtClean="0"/>
              <a:t>، رقم 4425، وكتاب الفتن، باب  </a:t>
            </a:r>
            <a:r>
              <a:rPr lang="ar-SA" sz="1400" dirty="0" err="1" smtClean="0"/>
              <a:t>18 </a:t>
            </a:r>
            <a:r>
              <a:rPr lang="ar-SA" sz="1400" dirty="0" smtClean="0"/>
              <a:t>، رقم 7099  </a:t>
            </a:r>
            <a:endParaRPr lang="en-US" sz="1400" dirty="0" smtClean="0"/>
          </a:p>
          <a:p>
            <a:pPr rtl="1"/>
            <a:r>
              <a:rPr lang="ar-SA" sz="1400" dirty="0" err="1" smtClean="0"/>
              <a:t>(</a:t>
            </a:r>
            <a:r>
              <a:rPr lang="ar-SA" sz="1400" dirty="0" smtClean="0"/>
              <a:t>) 	عمل المرأة في الميزان للدكتور </a:t>
            </a:r>
            <a:r>
              <a:rPr lang="ar-SA" sz="1400" dirty="0" err="1" smtClean="0"/>
              <a:t>البار </a:t>
            </a:r>
            <a:r>
              <a:rPr lang="ar-SA" sz="1400" dirty="0" smtClean="0"/>
              <a:t>(ص 57) وما بعدها </a:t>
            </a:r>
            <a:r>
              <a:rPr lang="ar-SA" sz="1400" dirty="0" err="1" smtClean="0"/>
              <a:t>بتصرف.</a:t>
            </a:r>
            <a:r>
              <a:rPr lang="ar-SA" sz="1400" dirty="0" smtClean="0"/>
              <a:t> </a:t>
            </a:r>
            <a:endParaRPr lang="en-US" sz="1400" dirty="0" smtClean="0"/>
          </a:p>
          <a:p>
            <a:pPr rtl="1"/>
            <a:r>
              <a:rPr lang="ar-SA" sz="1400" dirty="0" err="1" smtClean="0"/>
              <a:t>(</a:t>
            </a:r>
            <a:r>
              <a:rPr lang="ar-SA" sz="1400" dirty="0" smtClean="0"/>
              <a:t>) 	المرأة بين الفقه والقانون نقلاًً عن الإسلام والحضارة العربية </a:t>
            </a:r>
            <a:r>
              <a:rPr lang="ar-SA" sz="1400" dirty="0" err="1" smtClean="0"/>
              <a:t>لكرد</a:t>
            </a:r>
            <a:r>
              <a:rPr lang="ar-SA" sz="1400" dirty="0" smtClean="0"/>
              <a:t> </a:t>
            </a:r>
            <a:r>
              <a:rPr lang="ar-SA" sz="1400" dirty="0" err="1" smtClean="0"/>
              <a:t>علي </a:t>
            </a:r>
            <a:r>
              <a:rPr lang="ar-SA" sz="1400" dirty="0" smtClean="0"/>
              <a:t>(2/92</a:t>
            </a:r>
            <a:r>
              <a:rPr lang="ar-SA" sz="1400" dirty="0" err="1" smtClean="0"/>
              <a:t>).</a:t>
            </a:r>
            <a:r>
              <a:rPr lang="ar-SA" sz="1400" dirty="0" smtClean="0"/>
              <a:t> </a:t>
            </a:r>
            <a:endParaRPr lang="en-US" sz="1400" dirty="0" smtClean="0"/>
          </a:p>
          <a:p>
            <a:pPr rtl="1"/>
            <a:r>
              <a:rPr lang="ar-SA" sz="1400" dirty="0" err="1" smtClean="0"/>
              <a:t>(</a:t>
            </a:r>
            <a:r>
              <a:rPr lang="ar-SA" sz="1400" dirty="0" smtClean="0"/>
              <a:t>) 	المرجع </a:t>
            </a:r>
            <a:r>
              <a:rPr lang="ar-SA" sz="1400" dirty="0" err="1" smtClean="0"/>
              <a:t>السابق </a:t>
            </a:r>
            <a:r>
              <a:rPr lang="ar-SA" sz="1400" dirty="0" smtClean="0"/>
              <a:t>(ص 259</a:t>
            </a:r>
            <a:r>
              <a:rPr lang="ar-SA" sz="1400" dirty="0" err="1" smtClean="0"/>
              <a:t>).</a:t>
            </a:r>
            <a:r>
              <a:rPr lang="ar-SA" sz="1400" dirty="0" smtClean="0"/>
              <a:t> </a:t>
            </a:r>
          </a:p>
          <a:p>
            <a:endParaRPr lang="ar-SA"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r>
              <a:rPr lang="ar-SA" b="1" dirty="0" smtClean="0"/>
              <a:t>القوامة</a:t>
            </a:r>
          </a:p>
          <a:p>
            <a:pPr rtl="1"/>
            <a:r>
              <a:rPr lang="ar-SA" sz="2800" b="1" dirty="0" smtClean="0"/>
              <a:t> من الضروري وجود رئيس </a:t>
            </a:r>
            <a:r>
              <a:rPr lang="ar-SA" sz="2800" b="1" dirty="0" err="1" smtClean="0"/>
              <a:t>مسؤول</a:t>
            </a:r>
            <a:r>
              <a:rPr lang="ar-SA" sz="2800" b="1" dirty="0" smtClean="0"/>
              <a:t> عن الأسرة؛ يرعاها ويتحمل مسؤوليتها، ولو حملناها المرأة لظلمناها، ولو جعلناها مشتركة لما استقامت أحوال الأسرة، لأن كلاً منهما يريد أن يستأثر برأيه، يقول </a:t>
            </a:r>
            <a:r>
              <a:rPr lang="ar-SA" sz="2800" b="1" dirty="0" err="1" smtClean="0"/>
              <a:t>تعالى:</a:t>
            </a:r>
            <a:r>
              <a:rPr lang="ar-SA" sz="2800" b="1" dirty="0" smtClean="0"/>
              <a:t> </a:t>
            </a:r>
            <a:r>
              <a:rPr lang="en-US" sz="2800" b="1" dirty="0" smtClean="0">
                <a:sym typeface="AGA Arabesque"/>
              </a:rPr>
              <a:t></a:t>
            </a:r>
            <a:r>
              <a:rPr lang="en-US" sz="2800" b="1" dirty="0" smtClean="0"/>
              <a:t> </a:t>
            </a:r>
            <a:r>
              <a:rPr lang="ar-SA" sz="2800" b="1" dirty="0" smtClean="0"/>
              <a:t>الرِّجَالُ قَوَّامُونَ عَلَى </a:t>
            </a:r>
            <a:r>
              <a:rPr lang="ar-SA" sz="2800" b="1" dirty="0" err="1" smtClean="0"/>
              <a:t>النِّسَآءِ</a:t>
            </a:r>
            <a:r>
              <a:rPr lang="ar-SA" sz="2800" b="1" dirty="0" smtClean="0"/>
              <a:t> بِمَا فَضَّلَ اللَّهُ بَعْضَهُمْ عَلَى بَعْضٍ </a:t>
            </a:r>
            <a:r>
              <a:rPr lang="ar-SA" sz="2800" b="1" dirty="0" err="1" smtClean="0"/>
              <a:t>وَبِمَآ</a:t>
            </a:r>
            <a:r>
              <a:rPr lang="ar-SA" sz="2800" b="1" dirty="0" smtClean="0"/>
              <a:t> أَنْفَقُواْ مِنْ أَمْوَالِهِمْ </a:t>
            </a:r>
            <a:r>
              <a:rPr lang="en-US" sz="2800" b="1" dirty="0" smtClean="0">
                <a:sym typeface="AGA Arabesque"/>
              </a:rPr>
              <a:t></a:t>
            </a:r>
            <a:r>
              <a:rPr lang="en-US" sz="2800" b="1" dirty="0" smtClean="0"/>
              <a:t> </a:t>
            </a:r>
            <a:r>
              <a:rPr lang="ar-SA" sz="2800" b="1" dirty="0" err="1" smtClean="0"/>
              <a:t>[النساء </a:t>
            </a:r>
            <a:r>
              <a:rPr lang="ar-SA" sz="2800" b="1" dirty="0" smtClean="0"/>
              <a:t>:34]، وقد حث النبي </a:t>
            </a:r>
            <a:r>
              <a:rPr lang="en-US" sz="2800" b="1" dirty="0" smtClean="0">
                <a:sym typeface="AGA Arabesque"/>
              </a:rPr>
              <a:t></a:t>
            </a:r>
            <a:r>
              <a:rPr lang="ar-SA" sz="2800" b="1" dirty="0" smtClean="0"/>
              <a:t> النساء على طاعة أزواجهن، لما في ذلك من المصلحة والخير، حيث جعل </a:t>
            </a:r>
            <a:r>
              <a:rPr lang="en-US" sz="2800" b="1" dirty="0" smtClean="0">
                <a:sym typeface="AGA Arabesque"/>
              </a:rPr>
              <a:t></a:t>
            </a:r>
            <a:r>
              <a:rPr lang="ar-SA" sz="2800" b="1" dirty="0" smtClean="0"/>
              <a:t> رضا الزوج على زوجته سبباً لدخولها الجنة، </a:t>
            </a:r>
            <a:r>
              <a:rPr lang="ar-SA" sz="2800" b="1" dirty="0" err="1" smtClean="0"/>
              <a:t>فقال:</a:t>
            </a:r>
            <a:r>
              <a:rPr lang="ar-SA" sz="2800" b="1" dirty="0" smtClean="0"/>
              <a:t>{أيما امرأة ماتت وزوجها راض عنها دخلت الجنة</a:t>
            </a:r>
            <a:r>
              <a:rPr lang="ar-SA" sz="2800" b="1" dirty="0" err="1" smtClean="0"/>
              <a:t>}.</a:t>
            </a:r>
            <a:endParaRPr lang="en-US" sz="2800" dirty="0" smtClean="0"/>
          </a:p>
          <a:p>
            <a:pPr rtl="1"/>
            <a:r>
              <a:rPr lang="ar-SA" dirty="0" smtClean="0"/>
              <a:t> </a:t>
            </a:r>
            <a:endParaRPr lang="en-US" dirty="0" smtClean="0"/>
          </a:p>
          <a:p>
            <a:endParaRPr lang="ar-SA" b="1"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r>
              <a:rPr lang="ar-SA" b="1" dirty="0" smtClean="0"/>
              <a:t>النفقة</a:t>
            </a:r>
          </a:p>
          <a:p>
            <a:pPr rtl="1"/>
            <a:r>
              <a:rPr lang="ar-SA" b="1" dirty="0" smtClean="0"/>
              <a:t>تجب للزوجة النفقة على زوجها بمجرد تمام العقد الصحيح وانتقال الزوجة إلى بيت زوجها وتمكينه من الاستمتاع </a:t>
            </a:r>
            <a:r>
              <a:rPr lang="ar-SA" b="1" dirty="0" err="1" smtClean="0"/>
              <a:t>بها</a:t>
            </a:r>
            <a:r>
              <a:rPr lang="ar-SA" b="1" dirty="0" smtClean="0"/>
              <a:t>، لقول الله </a:t>
            </a:r>
            <a:r>
              <a:rPr lang="ar-SA" b="1" dirty="0" err="1" smtClean="0"/>
              <a:t>تعالى:</a:t>
            </a:r>
            <a:r>
              <a:rPr lang="ar-SA" b="1" dirty="0" smtClean="0"/>
              <a:t> </a:t>
            </a:r>
            <a:r>
              <a:rPr lang="en-US" b="1" dirty="0" smtClean="0">
                <a:sym typeface="AGA Arabesque"/>
              </a:rPr>
              <a:t></a:t>
            </a:r>
            <a:r>
              <a:rPr lang="en-US" b="1" dirty="0" smtClean="0"/>
              <a:t> </a:t>
            </a:r>
            <a:r>
              <a:rPr lang="ar-SA" b="1" dirty="0" smtClean="0"/>
              <a:t>وَعلَى الْمَوْلُودِ لَهُ رِزْقُهُنَّ وَكِسْوَتُهُنَّ بِالْمَعْرُوفِ </a:t>
            </a:r>
            <a:r>
              <a:rPr lang="en-US" b="1" dirty="0" smtClean="0">
                <a:sym typeface="AGA Arabesque"/>
              </a:rPr>
              <a:t></a:t>
            </a:r>
            <a:r>
              <a:rPr lang="en-US" b="1" dirty="0" smtClean="0"/>
              <a:t> </a:t>
            </a:r>
            <a:r>
              <a:rPr lang="ar-SA" b="1" dirty="0" err="1" smtClean="0"/>
              <a:t>[البقرة </a:t>
            </a:r>
            <a:r>
              <a:rPr lang="ar-SA" b="1" dirty="0" smtClean="0"/>
              <a:t>: 233]، </a:t>
            </a:r>
            <a:r>
              <a:rPr lang="ar-SA" b="1" dirty="0" err="1" smtClean="0"/>
              <a:t>فكلمة </a:t>
            </a:r>
            <a:r>
              <a:rPr lang="ar-SA" b="1" dirty="0" smtClean="0"/>
              <a:t>(على) تفيد الإلزام، وذلك يقتضي الوجوب، وقول رسول الله </a:t>
            </a:r>
            <a:r>
              <a:rPr lang="en-US" b="1" dirty="0" smtClean="0">
                <a:sym typeface="AGA Arabesque"/>
              </a:rPr>
              <a:t></a:t>
            </a:r>
            <a:r>
              <a:rPr lang="ar-SA" b="1" dirty="0" smtClean="0"/>
              <a:t> </a:t>
            </a:r>
            <a:r>
              <a:rPr lang="ar-SA" b="1" dirty="0" err="1" smtClean="0"/>
              <a:t>:</a:t>
            </a:r>
            <a:r>
              <a:rPr lang="ar-SA" b="1" dirty="0" smtClean="0"/>
              <a:t>{اتقوا الله في النساء فإنكم أخذتموهن بأمان الله واستحللتم فروجهن بكلمة الله، ولهن عليكم رزقهن وكسوتهن بالمعروف</a:t>
            </a:r>
            <a:r>
              <a:rPr lang="ar-SA" b="1" dirty="0" err="1" smtClean="0"/>
              <a:t>}(</a:t>
            </a:r>
            <a:r>
              <a:rPr lang="ar-SA" b="1" dirty="0" smtClean="0"/>
              <a:t>)، وقد انعقد الإجماع على وجوب</a:t>
            </a:r>
          </a:p>
          <a:p>
            <a:pPr rtl="1"/>
            <a:r>
              <a:rPr lang="ar-SA" b="1" dirty="0" smtClean="0"/>
              <a:t>       الإنفاق على الزوجة ولم يخالف في ذلك أحد</a:t>
            </a:r>
            <a:r>
              <a:rPr lang="ar-SA" b="1" dirty="0" err="1" smtClean="0"/>
              <a:t>() .</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b="1" dirty="0" smtClean="0"/>
              <a:t>وتشمل النفقة المسكن والمأكل والملبس، وتقدر بحسب يسار الزوج وإعساره، لقوله </a:t>
            </a:r>
            <a:r>
              <a:rPr lang="ar-SA" b="1" dirty="0" err="1" smtClean="0"/>
              <a:t>تعالى:</a:t>
            </a:r>
            <a:r>
              <a:rPr lang="ar-SA" b="1" dirty="0" smtClean="0"/>
              <a:t> </a:t>
            </a:r>
            <a:r>
              <a:rPr lang="en-US" b="1" dirty="0" smtClean="0">
                <a:sym typeface="AGA Arabesque"/>
              </a:rPr>
              <a:t></a:t>
            </a:r>
            <a:r>
              <a:rPr lang="en-US" b="1" dirty="0" smtClean="0"/>
              <a:t> </a:t>
            </a:r>
            <a:r>
              <a:rPr lang="ar-SA" b="1" dirty="0" smtClean="0"/>
              <a:t>لِيُنفِقْ ذُو سَعَةٍ مِّن سَعَتِهِ وَمَن قُدِرَ عَلَيْهِ رِزْقُهُ فَلْيُنفِقْ </a:t>
            </a:r>
            <a:r>
              <a:rPr lang="ar-SA" b="1" dirty="0" err="1" smtClean="0"/>
              <a:t>مِمَّآ</a:t>
            </a:r>
            <a:r>
              <a:rPr lang="ar-SA" b="1" dirty="0" smtClean="0"/>
              <a:t> آتَاهُ اللَّهُ لاَ يُكَلِّفُ اللَّهُ نَفْساً إِلاَّ </a:t>
            </a:r>
            <a:r>
              <a:rPr lang="ar-SA" b="1" dirty="0" err="1" smtClean="0"/>
              <a:t>مَآ</a:t>
            </a:r>
            <a:r>
              <a:rPr lang="ar-SA" b="1" dirty="0" smtClean="0"/>
              <a:t> آتَاهَا سَيَجْعَلُ اللَّهُ بَعْدَ عُسْرٍ يُسْراً </a:t>
            </a:r>
            <a:r>
              <a:rPr lang="en-US" b="1" dirty="0" smtClean="0">
                <a:sym typeface="AGA Arabesque"/>
              </a:rPr>
              <a:t></a:t>
            </a:r>
            <a:r>
              <a:rPr lang="en-US" b="1" dirty="0" smtClean="0"/>
              <a:t> </a:t>
            </a:r>
            <a:r>
              <a:rPr lang="ar-SA" b="1" dirty="0" smtClean="0"/>
              <a:t>[الطلاق:7</a:t>
            </a:r>
            <a:r>
              <a:rPr lang="ar-SA" b="1" dirty="0" err="1" smtClean="0"/>
              <a:t>] .</a:t>
            </a:r>
            <a:endParaRPr lang="en-US" dirty="0" smtClean="0"/>
          </a:p>
          <a:p>
            <a:pPr rtl="1"/>
            <a:r>
              <a:rPr lang="ar-SA" b="1" dirty="0" smtClean="0"/>
              <a:t> </a:t>
            </a:r>
            <a:endParaRPr lang="en-US" dirty="0" smtClean="0"/>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pPr rtl="1"/>
            <a:r>
              <a:rPr lang="ar-SA" sz="2800" b="1" dirty="0" smtClean="0"/>
              <a:t>والنفقة على الزوجة: هي واجبة بالاحتباس لا بالفقر، قال الله </a:t>
            </a:r>
            <a:r>
              <a:rPr lang="ar-SA" sz="2800" b="1" dirty="0" err="1" smtClean="0"/>
              <a:t>تعالى:</a:t>
            </a:r>
            <a:r>
              <a:rPr lang="ar-SA" sz="2800" b="1" dirty="0" smtClean="0"/>
              <a:t> </a:t>
            </a:r>
            <a:r>
              <a:rPr lang="en-US" sz="2800" b="1" dirty="0" smtClean="0">
                <a:sym typeface="AGA Arabesque"/>
              </a:rPr>
              <a:t></a:t>
            </a:r>
            <a:r>
              <a:rPr lang="en-US" sz="2800" b="1" dirty="0" smtClean="0"/>
              <a:t> </a:t>
            </a:r>
            <a:r>
              <a:rPr lang="ar-SA" sz="2800" b="1" dirty="0" smtClean="0"/>
              <a:t>وَعلَى الْمَوْلُودِ لَهُ رِزْقُهُنَّ وَكِسْوَتُهُنَّ بِالْمَعْرُوفِ </a:t>
            </a:r>
            <a:r>
              <a:rPr lang="en-US" sz="2800" b="1" dirty="0" smtClean="0">
                <a:sym typeface="AGA Arabesque"/>
              </a:rPr>
              <a:t></a:t>
            </a:r>
            <a:r>
              <a:rPr lang="en-US" sz="2800" b="1" dirty="0" smtClean="0"/>
              <a:t> ]</a:t>
            </a:r>
            <a:r>
              <a:rPr lang="ar-SA" sz="2800" b="1" dirty="0" smtClean="0"/>
              <a:t> </a:t>
            </a:r>
            <a:r>
              <a:rPr lang="ar-SA" sz="2800" b="1" dirty="0" err="1" smtClean="0"/>
              <a:t>البقرة </a:t>
            </a:r>
            <a:r>
              <a:rPr lang="ar-SA" sz="2800" b="1" dirty="0" smtClean="0"/>
              <a:t>: 233</a:t>
            </a:r>
            <a:r>
              <a:rPr lang="en-US" sz="2800" b="1" dirty="0" smtClean="0"/>
              <a:t>[</a:t>
            </a:r>
            <a:r>
              <a:rPr lang="ar-SA" sz="2800" b="1" dirty="0" err="1" smtClean="0"/>
              <a:t>.</a:t>
            </a:r>
            <a:r>
              <a:rPr lang="ar-SA" sz="2800" b="1" dirty="0" smtClean="0"/>
              <a:t> لأن   الزوجة تفرِّغ أوقاتها، وتحتبس نفسها للقيام بشؤون الزوج والأولاد ورعاية البيت   والأسرة، وتهيئة المناخ المناسب لحياة سعيدة </a:t>
            </a:r>
            <a:r>
              <a:rPr lang="ar-SA" sz="2800" b="1" dirty="0" err="1" smtClean="0"/>
              <a:t>وهانئة </a:t>
            </a:r>
            <a:r>
              <a:rPr lang="ar-SA" sz="2800" b="1" dirty="0" err="1" smtClean="0"/>
              <a:t>.</a:t>
            </a:r>
            <a:r>
              <a:rPr lang="ar-SA" sz="2800" b="1" dirty="0" smtClean="0"/>
              <a:t> وكل هذا مما يقوي الروابط الاجتماعية ويحقق التكافل الأسري.</a:t>
            </a:r>
            <a:endParaRPr lang="en-US" sz="2800" dirty="0" smtClean="0"/>
          </a:p>
          <a:p>
            <a:pPr rtl="1"/>
            <a:r>
              <a:rPr lang="ar-SA" sz="2800" b="1" dirty="0" smtClean="0"/>
              <a:t>      وهذا الذي تقدم خلاف ما عليه العمل في المجتمعات غير الإسلامية، حيث امتنع الزوج من إعالة الزوجة بتأييد من القانون، وفرض عليها المجتمع أن تعمل وتختلط بالناس؛ لتعول نفسها وتبحث عن لقمة العيش ولو كانت في مقتبل العمر، فتهربت من الحمل والولادة، وتمزقت العلاقات الأسرية، وكثرت المشكلات الاجتماعية </a:t>
            </a:r>
            <a:r>
              <a:rPr lang="ar-SA" sz="2800" b="1" dirty="0" err="1" smtClean="0"/>
              <a:t>والأخلاقية...</a:t>
            </a:r>
            <a:endParaRPr lang="en-US" sz="2800" dirty="0" smtClean="0"/>
          </a:p>
          <a:p>
            <a:pPr rtl="1"/>
            <a:r>
              <a:rPr lang="ar-SA" dirty="0" smtClean="0"/>
              <a:t> </a:t>
            </a:r>
            <a:endParaRPr lang="en-US"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a:xfrm>
            <a:off x="457200" y="1600200"/>
            <a:ext cx="8915400" cy="4525963"/>
          </a:xfrm>
        </p:spPr>
        <p:txBody>
          <a:bodyPr/>
          <a:lstStyle/>
          <a:p>
            <a:pPr rtl="1"/>
            <a:r>
              <a:rPr lang="ar-SA" b="1" dirty="0" smtClean="0"/>
              <a:t>وهذا أدعى للاستقرار، لأن المرأة إذا لم </a:t>
            </a:r>
            <a:r>
              <a:rPr lang="ar-SA" b="1" dirty="0" err="1" smtClean="0"/>
              <a:t>يهيىء</a:t>
            </a:r>
            <a:r>
              <a:rPr lang="ar-SA" b="1" dirty="0" smtClean="0"/>
              <a:t> لها الزوج ذلك، فقد تضطر للخروج للعمل وجلب الرزق للإنفاق على نفسها، مما يجعلها تخل بواجباتها نحو زوجها وأسرتها، وهو ما يؤدي إلى اختلال نظام الأسرة، فكل من الزوج والزوجة له مهمة يؤديها تجاه الأسرة ينبغي أن يتفرغ لها وألا ينشغل </a:t>
            </a:r>
            <a:r>
              <a:rPr lang="ar-SA" b="1" dirty="0" err="1" smtClean="0"/>
              <a:t>بغيرها </a:t>
            </a:r>
            <a:r>
              <a:rPr lang="ar-SA" b="1" dirty="0" err="1" smtClean="0"/>
              <a:t>.</a:t>
            </a:r>
            <a:r>
              <a:rPr lang="ar-SA" b="1" dirty="0" smtClean="0"/>
              <a:t> </a:t>
            </a:r>
            <a:endParaRPr lang="en-US" dirty="0" smtClean="0"/>
          </a:p>
          <a:p>
            <a:pPr rtl="1"/>
            <a:r>
              <a:rPr lang="ar-SA" sz="2000" dirty="0" err="1" smtClean="0"/>
              <a:t>(</a:t>
            </a:r>
            <a:r>
              <a:rPr lang="ar-SA" sz="2000" dirty="0" smtClean="0"/>
              <a:t>) 	صحيح مسلم، كتاب الحج، باب حجة النبي  </a:t>
            </a:r>
            <a:r>
              <a:rPr lang="en-US" sz="2000" dirty="0" smtClean="0">
                <a:sym typeface="AGA Arabesque"/>
              </a:rPr>
              <a:t></a:t>
            </a:r>
            <a:r>
              <a:rPr lang="ar-SA" sz="2000" dirty="0" smtClean="0"/>
              <a:t> </a:t>
            </a:r>
            <a:r>
              <a:rPr lang="ar-SA" sz="2000" dirty="0" err="1" smtClean="0"/>
              <a:t>،حديث </a:t>
            </a:r>
            <a:r>
              <a:rPr lang="ar-SA" sz="2000" dirty="0" smtClean="0"/>
              <a:t>[1218</a:t>
            </a:r>
            <a:r>
              <a:rPr lang="ar-SA" sz="2000" dirty="0" err="1" smtClean="0"/>
              <a:t>].</a:t>
            </a:r>
            <a:endParaRPr lang="en-US" sz="2000" dirty="0" smtClean="0"/>
          </a:p>
          <a:p>
            <a:pPr rtl="1"/>
            <a:r>
              <a:rPr lang="ar-SA" sz="2000" dirty="0" err="1" smtClean="0"/>
              <a:t>(</a:t>
            </a:r>
            <a:r>
              <a:rPr lang="ar-SA" sz="2000" dirty="0" smtClean="0"/>
              <a:t>) 	انظر: المغني 11/348، والنفقة الزوجية في الشريعة الإسلامية </a:t>
            </a:r>
            <a:r>
              <a:rPr lang="ar-SA" sz="2000" dirty="0" err="1" smtClean="0"/>
              <a:t>د.</a:t>
            </a:r>
            <a:r>
              <a:rPr lang="ar-SA" sz="2000" dirty="0" smtClean="0"/>
              <a:t> محمد عبيدي ص 45 وما </a:t>
            </a:r>
            <a:r>
              <a:rPr lang="ar-SA" sz="2000" dirty="0" err="1" smtClean="0"/>
              <a:t>بعدها .</a:t>
            </a:r>
            <a:r>
              <a:rPr lang="ar-SA" sz="2000" dirty="0" smtClean="0"/>
              <a:t> </a:t>
            </a:r>
            <a:endParaRPr lang="en-US" sz="2000" dirty="0" smtClean="0"/>
          </a:p>
          <a:p>
            <a:pPr rtl="1"/>
            <a:r>
              <a:rPr lang="ar-SA" sz="2000" dirty="0" err="1" smtClean="0"/>
              <a:t>(</a:t>
            </a:r>
            <a:r>
              <a:rPr lang="ar-SA" sz="2000" dirty="0" smtClean="0"/>
              <a:t>) 	انظر: الزواج في الإسلام وحقوق الزوجين </a:t>
            </a:r>
            <a:r>
              <a:rPr lang="ar-SA" sz="2000" dirty="0" err="1" smtClean="0"/>
              <a:t>د.</a:t>
            </a:r>
            <a:r>
              <a:rPr lang="ar-SA" sz="2000" dirty="0" smtClean="0"/>
              <a:t> مصطفى عبد الواحد ص 59، وآثار عقد الزواج في الشريعة الإسلامية ص 154، والحقوق الزوجية ص 27 </a:t>
            </a:r>
            <a:endParaRPr lang="en-US" sz="20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9900"/>
                </a:solidFill>
              </a:rPr>
              <a:t>النظام </a:t>
            </a:r>
            <a:r>
              <a:rPr lang="ar-SA" dirty="0" err="1" smtClean="0">
                <a:solidFill>
                  <a:srgbClr val="009900"/>
                </a:solidFill>
              </a:rPr>
              <a:t>الإجتماعي</a:t>
            </a:r>
            <a:r>
              <a:rPr lang="ar-SA" dirty="0" smtClean="0">
                <a:solidFill>
                  <a:srgbClr val="009900"/>
                </a:solidFill>
              </a:rPr>
              <a:t> في الإسلام</a:t>
            </a:r>
            <a:endParaRPr lang="ar-SA" dirty="0"/>
          </a:p>
        </p:txBody>
      </p:sp>
      <p:sp>
        <p:nvSpPr>
          <p:cNvPr id="3" name="عنصر نائب للمحتوى 2"/>
          <p:cNvSpPr>
            <a:spLocks noGrp="1"/>
          </p:cNvSpPr>
          <p:nvPr>
            <p:ph idx="1"/>
          </p:nvPr>
        </p:nvSpPr>
        <p:spPr/>
        <p:txBody>
          <a:bodyPr/>
          <a:lstStyle/>
          <a:p>
            <a:r>
              <a:rPr lang="ar-SA" b="1" dirty="0" smtClean="0"/>
              <a:t>النشوز</a:t>
            </a:r>
          </a:p>
          <a:p>
            <a:r>
              <a:rPr lang="ar-SA" b="1" dirty="0" smtClean="0"/>
              <a:t> فيجب على المرأة أن تطيع زوجها طاعة مطلقة في غير معصية الله، سواء في منزلها أو في أسلوب حياتها، أو في فراشها، لأن وجوب الطاعة من تتمة التعاون بين الزوجين، فلا تستقيم حياة أي جماعة إلا إذا كان لها رئيس يدير شؤونها ويحافظ على كيانها، ولا تفلح هذه الرئاسة إلا إذا كان الرئيس مطاعاً، لأن في عدم طاعته مفسدة عظيمة تلحق الأسرة، وتجعل حياتها فوضى</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1896</TotalTime>
  <Words>779</Words>
  <Application>Microsoft Office PowerPoint</Application>
  <PresentationFormat>A4 Paper (210x297 mm)‎</PresentationFormat>
  <Paragraphs>66</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  المحاضرة الرابعة عشر    المشكلات الأسرية وعلاجها  :  ( عمل المرأة، القوامة، النفقة، النشوز ) .  </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النظام الإجتماعي في الإسلام</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149</cp:revision>
  <dcterms:created xsi:type="dcterms:W3CDTF">2009-10-14T19:14:34Z</dcterms:created>
  <dcterms:modified xsi:type="dcterms:W3CDTF">2012-11-20T12:40:33Z</dcterms:modified>
</cp:coreProperties>
</file>