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1200" y="-6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3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  <a:cs typeface="Arial" pitchFamily="34" charset="0"/>
              </a:rPr>
              <a:t>What is an Abstract?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What is an Abstract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latin typeface="Garamond" pitchFamily="18" charset="0"/>
                <a:ea typeface="Times New Roman"/>
              </a:rPr>
              <a:t>·        a summary of the whole </a:t>
            </a:r>
            <a:r>
              <a:rPr lang="en-US" sz="2400" b="1" dirty="0" smtClean="0">
                <a:latin typeface="Garamond" pitchFamily="18" charset="0"/>
                <a:ea typeface="Times New Roman"/>
              </a:rPr>
              <a:t>thing</a:t>
            </a:r>
            <a:endParaRPr lang="en-US" sz="2400" b="1" dirty="0" smtClean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latin typeface="Garamond" pitchFamily="18" charset="0"/>
                <a:ea typeface="Times New Roman"/>
              </a:rPr>
              <a:t>An </a:t>
            </a:r>
            <a:r>
              <a:rPr lang="en-US" sz="2400" b="1" dirty="0" smtClean="0">
                <a:latin typeface="Garamond" pitchFamily="18" charset="0"/>
                <a:ea typeface="Times New Roman"/>
              </a:rPr>
              <a:t>abstract is a short summary of your completed research. If done well, it makes the reader want to learn more about your research.</a:t>
            </a:r>
            <a:r>
              <a:rPr lang="en-US" sz="4000" b="1" dirty="0">
                <a:latin typeface="Garamond" pitchFamily="18" charset="0"/>
                <a:ea typeface="Times New Roman"/>
              </a:rPr>
              <a:t> </a:t>
            </a:r>
            <a:endParaRPr lang="en-US" sz="4000" b="1" dirty="0" smtClean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latin typeface="Garamond" pitchFamily="18" charset="0"/>
                <a:ea typeface="Times New Roman"/>
              </a:rPr>
              <a:t>It is important to note that the weight accorded to the different components can vary by discipline. For models, try to find abstracts of research that is similar to your research.</a:t>
            </a:r>
            <a:endParaRPr lang="en-US" sz="2400" b="1" dirty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Garamond" pitchFamily="18" charset="0"/>
                <a:ea typeface="Times New Roman"/>
              </a:rPr>
              <a:t>     </a:t>
            </a:r>
            <a:endParaRPr lang="en-US" sz="28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Components of an Abstract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Garamond" pitchFamily="18" charset="0"/>
                <a:ea typeface="Times New Roman"/>
              </a:rPr>
              <a:t>1) </a:t>
            </a:r>
            <a:r>
              <a:rPr lang="en-US" sz="2000" b="1" u="sng" dirty="0" smtClean="0">
                <a:latin typeface="Garamond" pitchFamily="18" charset="0"/>
                <a:ea typeface="Times New Roman"/>
              </a:rPr>
              <a:t>Motivation/problem statement: </a:t>
            </a:r>
            <a:r>
              <a:rPr lang="en-US" sz="2000" b="1" dirty="0" smtClean="0">
                <a:latin typeface="Garamond" pitchFamily="18" charset="0"/>
                <a:ea typeface="Times New Roman"/>
              </a:rPr>
              <a:t>Why do we care about the problem? What practical, scientific, theoretical or artistic gap is your research filling?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Garamond" pitchFamily="18" charset="0"/>
                <a:ea typeface="Times New Roman"/>
              </a:rPr>
              <a:t>2) </a:t>
            </a:r>
            <a:r>
              <a:rPr lang="en-US" sz="2000" b="1" u="sng" dirty="0" smtClean="0">
                <a:latin typeface="Garamond" pitchFamily="18" charset="0"/>
                <a:ea typeface="Times New Roman"/>
              </a:rPr>
              <a:t>Methods/procedure/approach: </a:t>
            </a:r>
            <a:r>
              <a:rPr lang="en-US" sz="2000" b="1" dirty="0" smtClean="0">
                <a:latin typeface="Garamond" pitchFamily="18" charset="0"/>
                <a:ea typeface="Times New Roman"/>
              </a:rPr>
              <a:t>What did you actually do to get your results? (e.g. analyzed 3 novels, completed a series of 5 oil paintings, interviewed 17 students)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Garamond" pitchFamily="18" charset="0"/>
                <a:ea typeface="Times New Roman"/>
              </a:rPr>
              <a:t>3) </a:t>
            </a:r>
            <a:r>
              <a:rPr lang="en-US" sz="2000" b="1" u="sng" dirty="0" smtClean="0">
                <a:latin typeface="Garamond" pitchFamily="18" charset="0"/>
                <a:ea typeface="Times New Roman"/>
              </a:rPr>
              <a:t>Results/findings/product: </a:t>
            </a:r>
            <a:r>
              <a:rPr lang="en-US" sz="2000" b="1" dirty="0" smtClean="0">
                <a:latin typeface="Garamond" pitchFamily="18" charset="0"/>
                <a:ea typeface="Times New Roman"/>
              </a:rPr>
              <a:t>As a result of completing the above procedure, what did you learn/invent/create?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Garamond" pitchFamily="18" charset="0"/>
                <a:ea typeface="Times New Roman"/>
              </a:rPr>
              <a:t>4) </a:t>
            </a:r>
            <a:r>
              <a:rPr lang="en-US" sz="2000" b="1" u="sng" dirty="0" smtClean="0">
                <a:latin typeface="Garamond" pitchFamily="18" charset="0"/>
                <a:ea typeface="Times New Roman"/>
              </a:rPr>
              <a:t>Conclusion/implications: </a:t>
            </a:r>
            <a:r>
              <a:rPr lang="en-US" sz="2000" b="1" dirty="0" smtClean="0">
                <a:latin typeface="Garamond" pitchFamily="18" charset="0"/>
                <a:ea typeface="Times New Roman"/>
              </a:rPr>
              <a:t>What are the larger implications of your findings, especially for the problem/gap identified in step 1?</a:t>
            </a:r>
            <a:r>
              <a:rPr lang="en-US" sz="2400" b="1" dirty="0" smtClean="0">
                <a:latin typeface="Garamond" pitchFamily="18" charset="0"/>
                <a:ea typeface="Times New Roman"/>
              </a:rPr>
              <a:t>     </a:t>
            </a:r>
            <a:endParaRPr lang="en-US" sz="24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Components of an Abstract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endParaRPr lang="en-US" sz="2000" b="1" dirty="0" smtClean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Garamond" pitchFamily="18" charset="0"/>
                <a:ea typeface="Times New Roman"/>
              </a:rPr>
              <a:t>! </a:t>
            </a:r>
            <a:r>
              <a:rPr lang="en-US" sz="2000" b="1" dirty="0" smtClean="0">
                <a:latin typeface="Garamond" pitchFamily="18" charset="0"/>
                <a:ea typeface="Times New Roman"/>
              </a:rPr>
              <a:t>You give what is really an introduction, missing out what the results were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endParaRPr lang="en-US" sz="2000" b="1" dirty="0" smtClean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Garamond" pitchFamily="18" charset="0"/>
                <a:ea typeface="Times New Roman"/>
              </a:rPr>
              <a:t>! You tell us what each section of the </a:t>
            </a:r>
            <a:r>
              <a:rPr lang="en-US" sz="2000" b="1" dirty="0" err="1" smtClean="0">
                <a:latin typeface="Garamond" pitchFamily="18" charset="0"/>
                <a:ea typeface="Times New Roman"/>
              </a:rPr>
              <a:t>writeup</a:t>
            </a:r>
            <a:r>
              <a:rPr lang="en-US" sz="2000" b="1" dirty="0" smtClean="0">
                <a:latin typeface="Garamond" pitchFamily="18" charset="0"/>
                <a:ea typeface="Times New Roman"/>
              </a:rPr>
              <a:t> is going to talk about (e.g. 'In the third section we will describe the method'), not briefly what you did (e.g. 'The method we used was...')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endParaRPr lang="en-US" sz="2000" b="1" dirty="0" smtClean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Garamond" pitchFamily="18" charset="0"/>
                <a:ea typeface="Times New Roman"/>
              </a:rPr>
              <a:t>! You include wording that refers forward  like ‘… as we shall see…’. Again it is not an introduction. It should read as referring back to the whole completed project</a:t>
            </a:r>
            <a:endParaRPr lang="en-US" sz="24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Example of an Abstract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The Factors Accounting for the Egyptian EFL University Students’ Negative Writing 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Affect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  </a:t>
            </a:r>
            <a:endParaRPr lang="en-US" sz="1600" b="1" dirty="0" smtClean="0">
              <a:latin typeface="Garamond" pitchFamily="18" charset="0"/>
              <a:ea typeface="Times New Roman"/>
            </a:endParaRP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This study attempts to identify the factors that account for the Egyptian English majors’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negative writing affect, i.e. their high English writing apprehension and low English writing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self-efficacy. The subjects were administered two scales measuring their writing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apprehension and writing self-efficacy, then those students with scores falling into the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extremes of the two scales were interviewed about their writing experience and background.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To supplement the qualitative data obtained from the interviews, the subjects’ scores on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three linguistic tests used for measuring their English grammar and vocabulary knowledge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were compared to their scores on the two scales. </a:t>
            </a:r>
            <a:r>
              <a:rPr lang="en-US" sz="1700" b="1" dirty="0" err="1" smtClean="0">
                <a:latin typeface="Garamond" pitchFamily="18" charset="0"/>
                <a:ea typeface="Times New Roman"/>
              </a:rPr>
              <a:t>Analysing</a:t>
            </a:r>
            <a:r>
              <a:rPr lang="en-US" sz="1700" b="1" dirty="0" smtClean="0">
                <a:latin typeface="Garamond" pitchFamily="18" charset="0"/>
                <a:ea typeface="Times New Roman"/>
              </a:rPr>
              <a:t> both types of data showed that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there are six causes of the subjects’ high English writing apprehension and four causes of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their low English writing self-efficacy. Based on the results reached, the study presents </a:t>
            </a:r>
          </a:p>
          <a:p>
            <a:pPr marL="0" algn="just">
              <a:spcBef>
                <a:spcPts val="0"/>
              </a:spcBef>
              <a:spcAft>
                <a:spcPts val="0"/>
              </a:spcAft>
            </a:pPr>
            <a:r>
              <a:rPr lang="en-US" sz="1700" b="1" dirty="0" smtClean="0">
                <a:latin typeface="Garamond" pitchFamily="18" charset="0"/>
                <a:ea typeface="Times New Roman"/>
              </a:rPr>
              <a:t>some recommendations for writing instruction and suggestions for further research.</a:t>
            </a:r>
            <a:endParaRPr lang="en-US" sz="17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Example of a Poor Abstract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Friends of Children helps underprivileged elementary school children.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There currently is a need for after-school programs in Anywhere Parish,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like the one Friends of Children would like to provide.  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Such a program will help at-risk children do better in school, learn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important interpersonal skills, and become better citizens.  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The after-school program will target kids in Anywhere Parish and will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operate after-school on Monday through Friday in the local community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center.  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Trained adults will provide homework assistance in all classroom topics,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as well as provide games and fun activities.  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The objectives of the program are to make students better learners and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improve their social skills and personal well-being.  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The impact of the after-school program will be evaluated by looking at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student grades and satisfaction with the program. </a:t>
            </a:r>
          </a:p>
          <a:p>
            <a:pPr marL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Friends of Children is requesting $137,790 for this project.</a:t>
            </a:r>
            <a:endParaRPr lang="en-US" sz="17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Example of a Poor Abstract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latin typeface="Garamond" pitchFamily="18" charset="0"/>
                <a:ea typeface="Times New Roman"/>
              </a:rPr>
              <a:t>The poor example is incomplete – it does not provide the same 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level of 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detail found in the good example. This (poor) example does 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not grab 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the attention of the reader. There is no good description of 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the need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, the </a:t>
            </a:r>
            <a:r>
              <a:rPr lang="en-US" sz="2800" b="1" dirty="0" err="1" smtClean="0">
                <a:latin typeface="Garamond" pitchFamily="18" charset="0"/>
                <a:ea typeface="Times New Roman"/>
              </a:rPr>
              <a:t>rganization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 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and its mission is not well defined, </a:t>
            </a:r>
            <a:r>
              <a:rPr lang="en-US" sz="2800" b="1" smtClean="0">
                <a:latin typeface="Garamond" pitchFamily="18" charset="0"/>
                <a:ea typeface="Times New Roman"/>
              </a:rPr>
              <a:t>and </a:t>
            </a:r>
            <a:r>
              <a:rPr lang="en-US" sz="2800" b="1" smtClean="0">
                <a:latin typeface="Garamond" pitchFamily="18" charset="0"/>
                <a:ea typeface="Times New Roman"/>
              </a:rPr>
              <a:t>no basic </a:t>
            </a:r>
            <a:r>
              <a:rPr lang="en-US" sz="2800" b="1" dirty="0" smtClean="0">
                <a:latin typeface="Garamond" pitchFamily="18" charset="0"/>
                <a:ea typeface="Times New Roman"/>
              </a:rPr>
              <a:t>details of the program are provided.</a:t>
            </a:r>
            <a:endParaRPr lang="en-US" sz="28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14649</TotalTime>
  <Words>665</Words>
  <Application>Microsoft Office PowerPoint</Application>
  <PresentationFormat>A4 Paper (210x297 mm)</PresentationFormat>
  <Paragraphs>67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Lecture 3</vt:lpstr>
      <vt:lpstr>What is an Abstract</vt:lpstr>
      <vt:lpstr>Components of an Abstract</vt:lpstr>
      <vt:lpstr>Components of an Abstract</vt:lpstr>
      <vt:lpstr>Example of an Abstract</vt:lpstr>
      <vt:lpstr>Example of a Poor Abstract</vt:lpstr>
      <vt:lpstr>Example of a Poor Abstract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Abdullah Al Fraidan</cp:lastModifiedBy>
  <cp:revision>237</cp:revision>
  <dcterms:created xsi:type="dcterms:W3CDTF">2009-10-14T19:14:34Z</dcterms:created>
  <dcterms:modified xsi:type="dcterms:W3CDTF">2012-09-30T05:28:10Z</dcterms:modified>
</cp:coreProperties>
</file>