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70" r:id="rId4"/>
    <p:sldId id="271" r:id="rId5"/>
    <p:sldId id="272" r:id="rId6"/>
    <p:sldId id="273"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50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latin typeface="Garamond" pitchFamily="18" charset="0"/>
                <a:cs typeface="Arial" pitchFamily="34" charset="0"/>
              </a:rPr>
              <a:t>Introduction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How to choose a topic?</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l">
              <a:spcBef>
                <a:spcPts val="600"/>
              </a:spcBef>
              <a:spcAft>
                <a:spcPts val="600"/>
              </a:spcAft>
            </a:pPr>
            <a:r>
              <a:rPr lang="en-US" sz="1200" b="1" dirty="0" smtClean="0">
                <a:latin typeface="Garamond" pitchFamily="18" charset="0"/>
                <a:ea typeface="Times New Roman"/>
              </a:rPr>
              <a:t>Research to </a:t>
            </a:r>
            <a:r>
              <a:rPr lang="en-US" sz="1200" b="1" dirty="0">
                <a:latin typeface="Garamond" pitchFamily="18" charset="0"/>
                <a:ea typeface="Times New Roman"/>
              </a:rPr>
              <a:t>demonstrate not only research expertise in the relevant field but an appropriate level of originality. One way to achieve this is  by a piece of work which applies existing ideas (e.g. previous findings, theories, research methods) to a new domain (e.g. provides a competent analysis of new data in terms of an existing theory or approach). Another way is by a piece of work which proposes a new and interesting account (maybe a new theory) of existing data. Clearly, the highest attainable level of originality would be to propose a novel theoretical account of novel data (a goal all academics strive for but few attain!).</a:t>
            </a:r>
          </a:p>
          <a:p>
            <a:pPr marL="0" algn="l">
              <a:spcBef>
                <a:spcPts val="600"/>
              </a:spcBef>
              <a:spcAft>
                <a:spcPts val="600"/>
              </a:spcAft>
            </a:pPr>
            <a:r>
              <a:rPr lang="en-US" sz="1200" b="1" dirty="0">
                <a:latin typeface="Garamond" pitchFamily="18" charset="0"/>
                <a:ea typeface="Times New Roman"/>
              </a:rPr>
              <a:t>Clearly, your chosen topic should be one which excites and stimulates your intellectual curiosity, and which is going to retain your interest throughout the period you work on it.</a:t>
            </a:r>
          </a:p>
          <a:p>
            <a:pPr marL="0" algn="l">
              <a:spcBef>
                <a:spcPts val="600"/>
              </a:spcBef>
              <a:spcAft>
                <a:spcPts val="600"/>
              </a:spcAft>
            </a:pPr>
            <a:r>
              <a:rPr lang="en-US" sz="1200" b="1" dirty="0">
                <a:latin typeface="Garamond" pitchFamily="18" charset="0"/>
                <a:ea typeface="Times New Roman"/>
              </a:rPr>
              <a:t>It may also be a topic which has some direct relevance to your future career aspirations, or special importance in the context where you normally work (esp. if you are a teacher)</a:t>
            </a:r>
          </a:p>
          <a:p>
            <a:pPr marL="0" algn="l">
              <a:spcBef>
                <a:spcPts val="600"/>
              </a:spcBef>
              <a:spcAft>
                <a:spcPts val="600"/>
              </a:spcAft>
            </a:pPr>
            <a:r>
              <a:rPr lang="en-US" sz="1200" b="1" dirty="0">
                <a:latin typeface="Garamond" pitchFamily="18" charset="0"/>
                <a:ea typeface="Times New Roman"/>
              </a:rPr>
              <a:t>It should be a topic which you personally feel confident that you are able to master within the time available for your research. For this reason, it is important not to be too wide-ranging in your choice of topic. On the contrary, there are a number of reasons for focusing your research as narrowly as possible on a topic which is highly circumscribed and specific. One reason for this is that the existing research literature is growing at such a rapid pace that it is no longer possible to keep up with the whole of the literature in a broad field, so that narrowing down your research topic reduces your background reading to much more manageable proportions. Secondly, the broader the topic you choose, the more open-ended your research becomes - and the less likely it is that you will complete it on time (so putting yourself under unnecessary financial, emotional and intellectual pressure). From this point of view, ‘Language Acquisition by Bilinguals' is far too broad to be viable as a research topic; by contrast ‘A case study of the development of personal pronouns in the grammar of a two-year old bilingual child' is a much more restricted, and hence more manageable research </a:t>
            </a:r>
            <a:r>
              <a:rPr lang="en-US" sz="1200" b="1" dirty="0" err="1">
                <a:latin typeface="Garamond" pitchFamily="18" charset="0"/>
                <a:ea typeface="Times New Roman"/>
              </a:rPr>
              <a:t>topic.o</a:t>
            </a:r>
            <a:r>
              <a:rPr lang="en-US" sz="1200" b="1" dirty="0">
                <a:latin typeface="Garamond" pitchFamily="18" charset="0"/>
                <a:ea typeface="Times New Roman"/>
              </a:rPr>
              <a:t> </a:t>
            </a:r>
            <a:r>
              <a:rPr lang="en-US" sz="1200" b="1" dirty="0" smtClean="0">
                <a:latin typeface="Garamond" pitchFamily="18" charset="0"/>
                <a:ea typeface="Times New Roman"/>
              </a:rPr>
              <a:t>note that the weight accorded to the different components can vary by discipline. For models, try to find abstracts of research that is similar to your research.</a:t>
            </a:r>
            <a:endParaRPr lang="en-US" sz="1200" b="1" dirty="0">
              <a:latin typeface="Garamond" pitchFamily="18" charset="0"/>
              <a:ea typeface="Times New Roman"/>
            </a:endParaRPr>
          </a:p>
          <a:p>
            <a:pPr marL="0" algn="l">
              <a:spcBef>
                <a:spcPts val="600"/>
              </a:spcBef>
              <a:spcAft>
                <a:spcPts val="600"/>
              </a:spcAft>
            </a:pPr>
            <a:r>
              <a:rPr lang="en-US" sz="1400" b="1" dirty="0">
                <a:latin typeface="Garamond" pitchFamily="18" charset="0"/>
                <a:ea typeface="Times New Roman"/>
              </a:rPr>
              <a:t>     </a:t>
            </a:r>
            <a:endParaRPr lang="en-US" sz="1400" b="1" dirty="0">
              <a:effectLst/>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blinds(horizontal)">
                                      <p:cBhvr>
                                        <p:cTn id="22"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Introduction chapter</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a:xfrm>
            <a:off x="457200" y="1447800"/>
            <a:ext cx="8915400" cy="4525963"/>
          </a:xfrm>
        </p:spPr>
        <p:txBody>
          <a:bodyPr/>
          <a:lstStyle/>
          <a:p>
            <a:pPr marL="0" algn="l">
              <a:spcBef>
                <a:spcPts val="600"/>
              </a:spcBef>
              <a:spcAft>
                <a:spcPts val="600"/>
              </a:spcAft>
            </a:pPr>
            <a:r>
              <a:rPr lang="en-US" sz="1200" b="1" dirty="0">
                <a:latin typeface="Garamond" pitchFamily="18" charset="0"/>
                <a:ea typeface="Times New Roman"/>
              </a:rPr>
              <a:t>·       what the topic is, in brief</a:t>
            </a:r>
          </a:p>
          <a:p>
            <a:pPr marL="0" algn="l">
              <a:spcBef>
                <a:spcPts val="600"/>
              </a:spcBef>
              <a:spcAft>
                <a:spcPts val="600"/>
              </a:spcAft>
            </a:pPr>
            <a:r>
              <a:rPr lang="en-US" sz="1200" b="1" dirty="0" smtClean="0">
                <a:solidFill>
                  <a:srgbClr val="FF0000"/>
                </a:solidFill>
                <a:latin typeface="Garamond" pitchFamily="18" charset="0"/>
                <a:ea typeface="Times New Roman"/>
              </a:rPr>
              <a:t>! You  start </a:t>
            </a:r>
            <a:r>
              <a:rPr lang="en-US" sz="1200" b="1" dirty="0">
                <a:solidFill>
                  <a:srgbClr val="FF0000"/>
                </a:solidFill>
                <a:latin typeface="Garamond" pitchFamily="18" charset="0"/>
                <a:ea typeface="Times New Roman"/>
              </a:rPr>
              <a:t>telling us a lot of detail about the method and your results at this point</a:t>
            </a:r>
          </a:p>
          <a:p>
            <a:pPr marL="0" algn="l">
              <a:spcBef>
                <a:spcPts val="600"/>
              </a:spcBef>
              <a:spcAft>
                <a:spcPts val="600"/>
              </a:spcAft>
            </a:pPr>
            <a:r>
              <a:rPr lang="en-US" sz="1200" b="1" dirty="0">
                <a:solidFill>
                  <a:srgbClr val="FF0000"/>
                </a:solidFill>
                <a:latin typeface="Garamond" pitchFamily="18" charset="0"/>
                <a:ea typeface="Times New Roman"/>
              </a:rPr>
              <a:t>! Detailed research questions and hypotheses… premature to give them here</a:t>
            </a:r>
          </a:p>
          <a:p>
            <a:pPr marL="0" algn="l">
              <a:spcBef>
                <a:spcPts val="600"/>
              </a:spcBef>
              <a:spcAft>
                <a:spcPts val="600"/>
              </a:spcAft>
            </a:pPr>
            <a:r>
              <a:rPr lang="en-US" sz="1200" b="1" dirty="0" smtClean="0">
                <a:latin typeface="Garamond" pitchFamily="18" charset="0"/>
                <a:ea typeface="Times New Roman"/>
              </a:rPr>
              <a:t>·      </a:t>
            </a:r>
            <a:r>
              <a:rPr lang="en-US" sz="1200" b="1" dirty="0">
                <a:latin typeface="Garamond" pitchFamily="18" charset="0"/>
                <a:ea typeface="Times New Roman"/>
              </a:rPr>
              <a:t>reasons for doing the work, e.g.</a:t>
            </a:r>
          </a:p>
          <a:p>
            <a:pPr marL="0" algn="l">
              <a:spcBef>
                <a:spcPts val="600"/>
              </a:spcBef>
              <a:spcAft>
                <a:spcPts val="600"/>
              </a:spcAft>
            </a:pPr>
            <a:r>
              <a:rPr lang="en-US" sz="1200" b="1" dirty="0" smtClean="0">
                <a:latin typeface="Garamond" pitchFamily="18" charset="0"/>
                <a:ea typeface="Times New Roman"/>
              </a:rPr>
              <a:t>importance </a:t>
            </a:r>
            <a:r>
              <a:rPr lang="en-US" sz="1200" b="1" dirty="0">
                <a:latin typeface="Garamond" pitchFamily="18" charset="0"/>
                <a:ea typeface="Times New Roman"/>
              </a:rPr>
              <a:t>as a research topic in itself, in the context of current knowledge in the relevant field. This entails saying a bit about what general areas of ELT, linguistics or whatever the study relates to</a:t>
            </a:r>
          </a:p>
          <a:p>
            <a:pPr marL="0" algn="l">
              <a:spcBef>
                <a:spcPts val="600"/>
              </a:spcBef>
              <a:spcAft>
                <a:spcPts val="600"/>
              </a:spcAft>
            </a:pPr>
            <a:r>
              <a:rPr lang="en-US" sz="1200" b="1" dirty="0">
                <a:latin typeface="Garamond" pitchFamily="18" charset="0"/>
                <a:ea typeface="Times New Roman"/>
              </a:rPr>
              <a:t>importance for local situation of researcher (esp. if teacher). This entails possibly a detailed description of what that situation or context is (e.g. if your study is on writing, then how that is taught throughout the educational system etc.)</a:t>
            </a:r>
          </a:p>
          <a:p>
            <a:pPr marL="0" algn="l">
              <a:spcBef>
                <a:spcPts val="600"/>
              </a:spcBef>
              <a:spcAft>
                <a:spcPts val="600"/>
              </a:spcAft>
            </a:pPr>
            <a:r>
              <a:rPr lang="en-US" sz="1200" b="1" dirty="0">
                <a:solidFill>
                  <a:srgbClr val="FF0000"/>
                </a:solidFill>
                <a:latin typeface="Garamond" pitchFamily="18" charset="0"/>
                <a:ea typeface="Times New Roman"/>
              </a:rPr>
              <a:t>! The research is presented as having interest only for the researcher's school/country. Classical research needs to be presented as having wider implications</a:t>
            </a:r>
          </a:p>
          <a:p>
            <a:pPr marL="0" algn="l">
              <a:spcBef>
                <a:spcPts val="600"/>
              </a:spcBef>
              <a:spcAft>
                <a:spcPts val="600"/>
              </a:spcAft>
            </a:pPr>
            <a:r>
              <a:rPr lang="en-US" sz="1200" b="1" dirty="0" smtClean="0">
                <a:solidFill>
                  <a:srgbClr val="FF0000"/>
                </a:solidFill>
                <a:latin typeface="Garamond" pitchFamily="18" charset="0"/>
                <a:ea typeface="Times New Roman"/>
              </a:rPr>
              <a:t>! </a:t>
            </a:r>
            <a:r>
              <a:rPr lang="en-US" sz="1200" b="1" dirty="0">
                <a:solidFill>
                  <a:srgbClr val="FF0000"/>
                </a:solidFill>
                <a:latin typeface="Garamond" pitchFamily="18" charset="0"/>
                <a:ea typeface="Times New Roman"/>
              </a:rPr>
              <a:t>Long account of 'problems of teaching in my country'...none of which turn out to be the subject of your research  </a:t>
            </a:r>
          </a:p>
          <a:p>
            <a:pPr marL="0" algn="l">
              <a:spcBef>
                <a:spcPts val="600"/>
              </a:spcBef>
              <a:spcAft>
                <a:spcPts val="600"/>
              </a:spcAft>
            </a:pPr>
            <a:r>
              <a:rPr lang="en-US" sz="1200" b="1" dirty="0" smtClean="0">
                <a:solidFill>
                  <a:srgbClr val="FF0000"/>
                </a:solidFill>
                <a:latin typeface="Garamond" pitchFamily="18" charset="0"/>
                <a:ea typeface="Times New Roman"/>
              </a:rPr>
              <a:t>! </a:t>
            </a:r>
            <a:r>
              <a:rPr lang="en-US" sz="1200" b="1" dirty="0">
                <a:solidFill>
                  <a:srgbClr val="FF0000"/>
                </a:solidFill>
                <a:latin typeface="Garamond" pitchFamily="18" charset="0"/>
                <a:ea typeface="Times New Roman"/>
              </a:rPr>
              <a:t>Unfounded </a:t>
            </a:r>
            <a:r>
              <a:rPr lang="en-US" sz="1200" b="1" dirty="0" err="1">
                <a:solidFill>
                  <a:srgbClr val="FF0000"/>
                </a:solidFill>
                <a:latin typeface="Garamond" pitchFamily="18" charset="0"/>
                <a:ea typeface="Times New Roman"/>
              </a:rPr>
              <a:t>generalisations</a:t>
            </a:r>
            <a:r>
              <a:rPr lang="en-US" sz="1200" b="1" dirty="0">
                <a:solidFill>
                  <a:srgbClr val="FF0000"/>
                </a:solidFill>
                <a:latin typeface="Garamond" pitchFamily="18" charset="0"/>
                <a:ea typeface="Times New Roman"/>
              </a:rPr>
              <a:t> with no sources like ‘standards of English have become poor in recent years’</a:t>
            </a:r>
          </a:p>
          <a:p>
            <a:pPr marL="0" algn="l">
              <a:spcBef>
                <a:spcPts val="600"/>
              </a:spcBef>
              <a:spcAft>
                <a:spcPts val="600"/>
              </a:spcAft>
            </a:pPr>
            <a:r>
              <a:rPr lang="en-US" sz="1200" b="1" dirty="0" smtClean="0">
                <a:solidFill>
                  <a:srgbClr val="FF0000"/>
                </a:solidFill>
                <a:latin typeface="Garamond" pitchFamily="18" charset="0"/>
                <a:ea typeface="Times New Roman"/>
              </a:rPr>
              <a:t>! </a:t>
            </a:r>
            <a:r>
              <a:rPr lang="en-US" sz="1200" b="1" dirty="0">
                <a:solidFill>
                  <a:srgbClr val="FF0000"/>
                </a:solidFill>
                <a:latin typeface="Garamond" pitchFamily="18" charset="0"/>
                <a:ea typeface="Times New Roman"/>
              </a:rPr>
              <a:t>Multiple sections with titles like Importance of the study, Significance of the study, which are really not </a:t>
            </a:r>
            <a:r>
              <a:rPr lang="en-US" sz="1200" b="1" dirty="0" err="1">
                <a:solidFill>
                  <a:srgbClr val="FF0000"/>
                </a:solidFill>
                <a:latin typeface="Garamond" pitchFamily="18" charset="0"/>
                <a:ea typeface="Times New Roman"/>
              </a:rPr>
              <a:t>differentiatedin</a:t>
            </a:r>
            <a:r>
              <a:rPr lang="en-US" sz="1200" b="1" dirty="0">
                <a:solidFill>
                  <a:srgbClr val="FF0000"/>
                </a:solidFill>
                <a:latin typeface="Garamond" pitchFamily="18" charset="0"/>
                <a:ea typeface="Times New Roman"/>
              </a:rPr>
              <a:t> content</a:t>
            </a:r>
          </a:p>
          <a:p>
            <a:pPr marL="0" algn="l">
              <a:spcBef>
                <a:spcPts val="600"/>
              </a:spcBef>
              <a:spcAft>
                <a:spcPts val="600"/>
              </a:spcAft>
            </a:pPr>
            <a:r>
              <a:rPr lang="en-US" sz="1200" b="1" dirty="0" smtClean="0">
                <a:latin typeface="Garamond" pitchFamily="18" charset="0"/>
                <a:ea typeface="Times New Roman"/>
              </a:rPr>
              <a:t>·      </a:t>
            </a:r>
            <a:r>
              <a:rPr lang="en-US" sz="1200" b="1" dirty="0">
                <a:latin typeface="Garamond" pitchFamily="18" charset="0"/>
                <a:ea typeface="Times New Roman"/>
              </a:rPr>
              <a:t>outline of what will come in the chapters/sections that follow</a:t>
            </a:r>
          </a:p>
          <a:p>
            <a:pPr marL="0" algn="l">
              <a:spcBef>
                <a:spcPts val="600"/>
              </a:spcBef>
              <a:spcAft>
                <a:spcPts val="600"/>
              </a:spcAft>
            </a:pPr>
            <a:r>
              <a:rPr lang="en-US" sz="1200" b="1" dirty="0" smtClean="0">
                <a:latin typeface="Garamond" pitchFamily="18" charset="0"/>
                <a:ea typeface="Times New Roman"/>
              </a:rPr>
              <a:t>·      </a:t>
            </a:r>
            <a:r>
              <a:rPr lang="en-US" sz="1200" b="1" dirty="0">
                <a:latin typeface="Garamond" pitchFamily="18" charset="0"/>
                <a:ea typeface="Times New Roman"/>
              </a:rPr>
              <a:t>maybe brief definitions of some key terms to be used later</a:t>
            </a:r>
            <a:endParaRPr lang="en-US" sz="1200" b="1" dirty="0">
              <a:effectLst/>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blinds(horizontal)">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blinds(horizontal)">
                                      <p:cBhvr>
                                        <p:cTn id="27" dur="5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blinds(horizontal)">
                                      <p:cBhvr>
                                        <p:cTn id="32" dur="5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blinds(horizontal)">
                                      <p:cBhvr>
                                        <p:cTn id="37" dur="5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blinds(horizontal)">
                                      <p:cBhvr>
                                        <p:cTn id="42" dur="5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blinds(horizontal)">
                                      <p:cBhvr>
                                        <p:cTn id="47" dur="5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blinds(horizontal)">
                                      <p:cBhvr>
                                        <p:cTn id="52" dur="5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blinds(horizontal)">
                                      <p:cBhvr>
                                        <p:cTn id="57" dur="5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blinds(horizontal)">
                                      <p:cBhvr>
                                        <p:cTn id="62" dur="500"/>
                                        <p:tgtEl>
                                          <p:spTgt spid="71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Components of an Abstract</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l">
              <a:spcBef>
                <a:spcPts val="600"/>
              </a:spcBef>
              <a:spcAft>
                <a:spcPts val="600"/>
              </a:spcAft>
            </a:pPr>
            <a:endParaRPr lang="en-US" sz="2000" b="1" dirty="0" smtClean="0">
              <a:latin typeface="Garamond" pitchFamily="18" charset="0"/>
              <a:ea typeface="Times New Roman"/>
            </a:endParaRPr>
          </a:p>
          <a:p>
            <a:pPr marL="0" algn="l">
              <a:spcBef>
                <a:spcPts val="600"/>
              </a:spcBef>
              <a:spcAft>
                <a:spcPts val="600"/>
              </a:spcAft>
            </a:pPr>
            <a:r>
              <a:rPr lang="en-US" sz="2000" b="1" dirty="0" smtClean="0">
                <a:latin typeface="Garamond" pitchFamily="18" charset="0"/>
                <a:ea typeface="Times New Roman"/>
              </a:rPr>
              <a:t>! You give what is really an introduction, missing out what the results were</a:t>
            </a:r>
          </a:p>
          <a:p>
            <a:pPr marL="0" algn="l">
              <a:spcBef>
                <a:spcPts val="600"/>
              </a:spcBef>
              <a:spcAft>
                <a:spcPts val="600"/>
              </a:spcAft>
            </a:pPr>
            <a:endParaRPr lang="en-US" sz="2000" b="1" dirty="0" smtClean="0">
              <a:latin typeface="Garamond" pitchFamily="18" charset="0"/>
              <a:ea typeface="Times New Roman"/>
            </a:endParaRPr>
          </a:p>
          <a:p>
            <a:pPr marL="0" algn="l">
              <a:spcBef>
                <a:spcPts val="600"/>
              </a:spcBef>
              <a:spcAft>
                <a:spcPts val="600"/>
              </a:spcAft>
            </a:pPr>
            <a:r>
              <a:rPr lang="en-US" sz="2000" b="1" dirty="0" smtClean="0">
                <a:latin typeface="Garamond" pitchFamily="18" charset="0"/>
                <a:ea typeface="Times New Roman"/>
              </a:rPr>
              <a:t>! You tell us what each section of the </a:t>
            </a:r>
            <a:r>
              <a:rPr lang="en-US" sz="2000" b="1" dirty="0" err="1" smtClean="0">
                <a:latin typeface="Garamond" pitchFamily="18" charset="0"/>
                <a:ea typeface="Times New Roman"/>
              </a:rPr>
              <a:t>writeup</a:t>
            </a:r>
            <a:r>
              <a:rPr lang="en-US" sz="2000" b="1" dirty="0" smtClean="0">
                <a:latin typeface="Garamond" pitchFamily="18" charset="0"/>
                <a:ea typeface="Times New Roman"/>
              </a:rPr>
              <a:t> is going to talk about (e.g. 'In the third section we will describe the method'), not briefly what you did (e.g. 'The method we used was...')</a:t>
            </a:r>
          </a:p>
          <a:p>
            <a:pPr marL="0" algn="l">
              <a:spcBef>
                <a:spcPts val="600"/>
              </a:spcBef>
              <a:spcAft>
                <a:spcPts val="600"/>
              </a:spcAft>
            </a:pPr>
            <a:endParaRPr lang="en-US" sz="2000" b="1" dirty="0" smtClean="0">
              <a:latin typeface="Garamond" pitchFamily="18" charset="0"/>
              <a:ea typeface="Times New Roman"/>
            </a:endParaRPr>
          </a:p>
          <a:p>
            <a:pPr marL="0" algn="l">
              <a:spcBef>
                <a:spcPts val="600"/>
              </a:spcBef>
              <a:spcAft>
                <a:spcPts val="600"/>
              </a:spcAft>
            </a:pPr>
            <a:r>
              <a:rPr lang="en-US" sz="2000" b="1" dirty="0" smtClean="0">
                <a:latin typeface="Garamond" pitchFamily="18" charset="0"/>
                <a:ea typeface="Times New Roman"/>
              </a:rPr>
              <a:t>! You include wording that refers forward  like ‘… as we shall see…’. Again it is not an introduction. It should read as referring back to the whole completed project</a:t>
            </a:r>
            <a:endParaRPr lang="en-US" sz="2400" b="1" dirty="0">
              <a:effectLst/>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blinds(horizontal)">
                                      <p:cBhvr>
                                        <p:cTn id="7" dur="500"/>
                                        <p:tgtEl>
                                          <p:spTgt spid="7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3" end="3"/>
                                            </p:txEl>
                                          </p:spTgt>
                                        </p:tgtEl>
                                        <p:attrNameLst>
                                          <p:attrName>style.visibility</p:attrName>
                                        </p:attrNameLst>
                                      </p:cBhvr>
                                      <p:to>
                                        <p:strVal val="visible"/>
                                      </p:to>
                                    </p:set>
                                    <p:animEffect transition="in" filter="blinds(horizontal)">
                                      <p:cBhvr>
                                        <p:cTn id="12" dur="500"/>
                                        <p:tgtEl>
                                          <p:spTgt spid="717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animEffect transition="in" filter="blinds(horizontal)">
                                      <p:cBhvr>
                                        <p:cTn id="17"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Example of an Abstract</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ctr">
              <a:spcBef>
                <a:spcPts val="0"/>
              </a:spcBef>
              <a:spcAft>
                <a:spcPts val="0"/>
              </a:spcAft>
            </a:pPr>
            <a:r>
              <a:rPr lang="en-US" sz="1600" b="1" dirty="0" smtClean="0">
                <a:latin typeface="Garamond" pitchFamily="18" charset="0"/>
                <a:ea typeface="Times New Roman"/>
              </a:rPr>
              <a:t>The Factors Accounting for the Egyptian EFL University Students’ Negative Writing </a:t>
            </a:r>
          </a:p>
          <a:p>
            <a:pPr marL="0" algn="ctr">
              <a:spcBef>
                <a:spcPts val="0"/>
              </a:spcBef>
              <a:spcAft>
                <a:spcPts val="0"/>
              </a:spcAft>
            </a:pPr>
            <a:r>
              <a:rPr lang="en-US" sz="1600" b="1" dirty="0" smtClean="0">
                <a:latin typeface="Garamond" pitchFamily="18" charset="0"/>
                <a:ea typeface="Times New Roman"/>
              </a:rPr>
              <a:t>Affect </a:t>
            </a:r>
          </a:p>
          <a:p>
            <a:pPr marL="0" algn="just">
              <a:spcBef>
                <a:spcPts val="0"/>
              </a:spcBef>
              <a:spcAft>
                <a:spcPts val="0"/>
              </a:spcAft>
            </a:pPr>
            <a:r>
              <a:rPr lang="en-US" sz="1600" b="1" dirty="0" smtClean="0">
                <a:latin typeface="Garamond" pitchFamily="18" charset="0"/>
                <a:ea typeface="Times New Roman"/>
              </a:rPr>
              <a:t>  </a:t>
            </a:r>
          </a:p>
          <a:p>
            <a:pPr marL="0" algn="just">
              <a:spcBef>
                <a:spcPts val="0"/>
              </a:spcBef>
              <a:spcAft>
                <a:spcPts val="0"/>
              </a:spcAft>
            </a:pPr>
            <a:r>
              <a:rPr lang="en-US" sz="1700" b="1" dirty="0" smtClean="0">
                <a:latin typeface="Garamond" pitchFamily="18" charset="0"/>
                <a:ea typeface="Times New Roman"/>
              </a:rPr>
              <a:t>This study attempts to identify the factors that account for the Egyptian English majors’ </a:t>
            </a:r>
          </a:p>
          <a:p>
            <a:pPr marL="0" algn="just">
              <a:spcBef>
                <a:spcPts val="0"/>
              </a:spcBef>
              <a:spcAft>
                <a:spcPts val="0"/>
              </a:spcAft>
            </a:pPr>
            <a:r>
              <a:rPr lang="en-US" sz="1700" b="1" dirty="0" smtClean="0">
                <a:latin typeface="Garamond" pitchFamily="18" charset="0"/>
                <a:ea typeface="Times New Roman"/>
              </a:rPr>
              <a:t>negative writing affect, i.e. their high English writing apprehension and low English writing </a:t>
            </a:r>
          </a:p>
          <a:p>
            <a:pPr marL="0" algn="just">
              <a:spcBef>
                <a:spcPts val="0"/>
              </a:spcBef>
              <a:spcAft>
                <a:spcPts val="0"/>
              </a:spcAft>
            </a:pPr>
            <a:r>
              <a:rPr lang="en-US" sz="1700" b="1" dirty="0" smtClean="0">
                <a:latin typeface="Garamond" pitchFamily="18" charset="0"/>
                <a:ea typeface="Times New Roman"/>
              </a:rPr>
              <a:t>self-efficacy. The subjects were administered two scales measuring their writing </a:t>
            </a:r>
          </a:p>
          <a:p>
            <a:pPr marL="0" algn="just">
              <a:spcBef>
                <a:spcPts val="0"/>
              </a:spcBef>
              <a:spcAft>
                <a:spcPts val="0"/>
              </a:spcAft>
            </a:pPr>
            <a:r>
              <a:rPr lang="en-US" sz="1700" b="1" dirty="0" smtClean="0">
                <a:latin typeface="Garamond" pitchFamily="18" charset="0"/>
                <a:ea typeface="Times New Roman"/>
              </a:rPr>
              <a:t>apprehension and writing self-efficacy, then those students with scores falling into the </a:t>
            </a:r>
          </a:p>
          <a:p>
            <a:pPr marL="0" algn="just">
              <a:spcBef>
                <a:spcPts val="0"/>
              </a:spcBef>
              <a:spcAft>
                <a:spcPts val="0"/>
              </a:spcAft>
            </a:pPr>
            <a:r>
              <a:rPr lang="en-US" sz="1700" b="1" dirty="0" smtClean="0">
                <a:latin typeface="Garamond" pitchFamily="18" charset="0"/>
                <a:ea typeface="Times New Roman"/>
              </a:rPr>
              <a:t>extremes of the two scales were interviewed about their writing experience and background. </a:t>
            </a:r>
          </a:p>
          <a:p>
            <a:pPr marL="0" algn="just">
              <a:spcBef>
                <a:spcPts val="0"/>
              </a:spcBef>
              <a:spcAft>
                <a:spcPts val="0"/>
              </a:spcAft>
            </a:pPr>
            <a:r>
              <a:rPr lang="en-US" sz="1700" b="1" dirty="0" smtClean="0">
                <a:latin typeface="Garamond" pitchFamily="18" charset="0"/>
                <a:ea typeface="Times New Roman"/>
              </a:rPr>
              <a:t>To supplement the qualitative data obtained from the interviews, the subjects’ scores on </a:t>
            </a:r>
          </a:p>
          <a:p>
            <a:pPr marL="0" algn="just">
              <a:spcBef>
                <a:spcPts val="0"/>
              </a:spcBef>
              <a:spcAft>
                <a:spcPts val="0"/>
              </a:spcAft>
            </a:pPr>
            <a:r>
              <a:rPr lang="en-US" sz="1700" b="1" dirty="0" smtClean="0">
                <a:latin typeface="Garamond" pitchFamily="18" charset="0"/>
                <a:ea typeface="Times New Roman"/>
              </a:rPr>
              <a:t>three linguistic tests used for measuring their English grammar and vocabulary knowledge </a:t>
            </a:r>
          </a:p>
          <a:p>
            <a:pPr marL="0" algn="just">
              <a:spcBef>
                <a:spcPts val="0"/>
              </a:spcBef>
              <a:spcAft>
                <a:spcPts val="0"/>
              </a:spcAft>
            </a:pPr>
            <a:r>
              <a:rPr lang="en-US" sz="1700" b="1" dirty="0" smtClean="0">
                <a:latin typeface="Garamond" pitchFamily="18" charset="0"/>
                <a:ea typeface="Times New Roman"/>
              </a:rPr>
              <a:t>were compared to their scores on the two scales. </a:t>
            </a:r>
            <a:r>
              <a:rPr lang="en-US" sz="1700" b="1" dirty="0" err="1" smtClean="0">
                <a:latin typeface="Garamond" pitchFamily="18" charset="0"/>
                <a:ea typeface="Times New Roman"/>
              </a:rPr>
              <a:t>Analysing</a:t>
            </a:r>
            <a:r>
              <a:rPr lang="en-US" sz="1700" b="1" dirty="0" smtClean="0">
                <a:latin typeface="Garamond" pitchFamily="18" charset="0"/>
                <a:ea typeface="Times New Roman"/>
              </a:rPr>
              <a:t> both types of data showed that </a:t>
            </a:r>
          </a:p>
          <a:p>
            <a:pPr marL="0" algn="just">
              <a:spcBef>
                <a:spcPts val="0"/>
              </a:spcBef>
              <a:spcAft>
                <a:spcPts val="0"/>
              </a:spcAft>
            </a:pPr>
            <a:r>
              <a:rPr lang="en-US" sz="1700" b="1" dirty="0" smtClean="0">
                <a:latin typeface="Garamond" pitchFamily="18" charset="0"/>
                <a:ea typeface="Times New Roman"/>
              </a:rPr>
              <a:t>there are six causes of the subjects’ high English writing apprehension and four causes of </a:t>
            </a:r>
          </a:p>
          <a:p>
            <a:pPr marL="0" algn="just">
              <a:spcBef>
                <a:spcPts val="0"/>
              </a:spcBef>
              <a:spcAft>
                <a:spcPts val="0"/>
              </a:spcAft>
            </a:pPr>
            <a:r>
              <a:rPr lang="en-US" sz="1700" b="1" dirty="0" smtClean="0">
                <a:latin typeface="Garamond" pitchFamily="18" charset="0"/>
                <a:ea typeface="Times New Roman"/>
              </a:rPr>
              <a:t>their low English writing self-efficacy. Based on the results reached, the study presents </a:t>
            </a:r>
          </a:p>
          <a:p>
            <a:pPr marL="0" algn="just">
              <a:spcBef>
                <a:spcPts val="0"/>
              </a:spcBef>
              <a:spcAft>
                <a:spcPts val="0"/>
              </a:spcAft>
            </a:pPr>
            <a:r>
              <a:rPr lang="en-US" sz="1700" b="1" dirty="0" smtClean="0">
                <a:latin typeface="Garamond" pitchFamily="18" charset="0"/>
                <a:ea typeface="Times New Roman"/>
              </a:rPr>
              <a:t>some recommendations for writing instruction and suggestions for further research.</a:t>
            </a:r>
            <a:endParaRPr lang="en-US" sz="1700" b="1" dirty="0">
              <a:effectLst/>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14685</TotalTime>
  <Words>989</Words>
  <Application>Microsoft Office PowerPoint</Application>
  <PresentationFormat>A4 Paper (210x297 mm)‎</PresentationFormat>
  <Paragraphs>56</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الشريحة 1</vt:lpstr>
      <vt:lpstr>Lecture 4</vt:lpstr>
      <vt:lpstr>How to choose a topic?</vt:lpstr>
      <vt:lpstr>Introduction chapter</vt:lpstr>
      <vt:lpstr>Components of an Abstract</vt:lpstr>
      <vt:lpstr>Example of an Abstract</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242</cp:revision>
  <dcterms:created xsi:type="dcterms:W3CDTF">2009-10-14T19:14:34Z</dcterms:created>
  <dcterms:modified xsi:type="dcterms:W3CDTF">2012-10-07T05:35:11Z</dcterms:modified>
</cp:coreProperties>
</file>