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70" r:id="rId4"/>
    <p:sldId id="271" r:id="rId5"/>
    <p:sldId id="266" r:id="rId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420" y="121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Research Methods &amp; Design</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Abdullah Al </a:t>
            </a:r>
            <a:r>
              <a:rPr lang="en-US" sz="2600" b="1" dirty="0" err="1">
                <a:solidFill>
                  <a:srgbClr val="7F7F7F"/>
                </a:solidFill>
                <a:latin typeface="Bell MT" pitchFamily="18" charset="0"/>
                <a:cs typeface="+mj-cs"/>
              </a:rPr>
              <a:t>F</a:t>
            </a:r>
            <a:r>
              <a:rPr lang="en-US" sz="2600" b="1" dirty="0" err="1" smtClean="0">
                <a:solidFill>
                  <a:srgbClr val="7F7F7F"/>
                </a:solidFill>
                <a:latin typeface="Bell MT" pitchFamily="18" charset="0"/>
                <a:cs typeface="+mj-cs"/>
              </a:rPr>
              <a:t>raidan</a:t>
            </a:r>
            <a:endParaRPr lang="en-US" sz="2600" b="1" dirty="0">
              <a:solidFill>
                <a:srgbClr val="7F7F7F"/>
              </a:solidFill>
              <a:latin typeface="Bell MT"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Garamond" pitchFamily="18" charset="0"/>
                <a:cs typeface="ae_AlMateen" pitchFamily="2" charset="-78"/>
              </a:rPr>
              <a:t>Lecture </a:t>
            </a:r>
            <a:r>
              <a:rPr lang="en-US" sz="6000" b="1" spc="-150" dirty="0" smtClean="0">
                <a:solidFill>
                  <a:srgbClr val="376092"/>
                </a:solidFill>
                <a:latin typeface="Garamond" pitchFamily="18" charset="0"/>
                <a:cs typeface="ae_AlMateen" pitchFamily="2" charset="-78"/>
              </a:rPr>
              <a:t>6</a:t>
            </a:r>
            <a:endParaRPr lang="en-US" sz="6000" b="1" spc="-150" dirty="0" smtClean="0">
              <a:solidFill>
                <a:srgbClr val="376092"/>
              </a:solidFill>
              <a:latin typeface="Garamond" pitchFamily="18" charset="0"/>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latin typeface="Garamond" pitchFamily="18" charset="0"/>
                <a:cs typeface="Arial" pitchFamily="34" charset="0"/>
              </a:rPr>
              <a:t>Literature review</a:t>
            </a:r>
            <a:endParaRPr lang="en-US" b="1" dirty="0" smtClean="0">
              <a:solidFill>
                <a:schemeClr val="tx1"/>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Literature review</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marL="0" algn="l">
              <a:spcBef>
                <a:spcPts val="600"/>
              </a:spcBef>
              <a:spcAft>
                <a:spcPts val="600"/>
              </a:spcAft>
            </a:pPr>
            <a:r>
              <a:rPr lang="en-US" sz="1400" b="1" dirty="0">
                <a:latin typeface="Garamond" pitchFamily="18" charset="0"/>
                <a:ea typeface="Times New Roman"/>
              </a:rPr>
              <a:t> REVIEW OF LITERATURE  covering these things but not necessarily in this </a:t>
            </a:r>
            <a:r>
              <a:rPr lang="en-US" sz="1400" b="1" dirty="0" smtClean="0">
                <a:latin typeface="Garamond" pitchFamily="18" charset="0"/>
                <a:ea typeface="Times New Roman"/>
              </a:rPr>
              <a:t>order</a:t>
            </a:r>
            <a:endParaRPr lang="en-US" sz="1400" b="1" dirty="0">
              <a:latin typeface="Garamond" pitchFamily="18" charset="0"/>
              <a:ea typeface="Times New Roman"/>
            </a:endParaRPr>
          </a:p>
          <a:p>
            <a:pPr marL="0" algn="l">
              <a:spcBef>
                <a:spcPts val="600"/>
              </a:spcBef>
              <a:spcAft>
                <a:spcPts val="600"/>
              </a:spcAft>
            </a:pPr>
            <a:r>
              <a:rPr lang="en-US" sz="1400" b="1" dirty="0">
                <a:latin typeface="Garamond" pitchFamily="18" charset="0"/>
                <a:ea typeface="Times New Roman"/>
              </a:rPr>
              <a:t>·        review and critique of previous research in the same general area (shortcomings of methods or argumentation previously used, new areas to look at suggested by previous results). Their findings, esp. with respect to variables you are interested in. This should at every point be explicitly connected to your specific project.</a:t>
            </a: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The background review reads like an MA survey essay on some area of investigation, cataloguing other people's studies, with no comparison of them with each other, or critique, and no use explicitly made of them to connect to your own work by showing what they suggested for it.</a:t>
            </a: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Too broad… need to focus rapidly on just what bits of articles and books are relevant to your study</a:t>
            </a: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You report previous work as ‘important’ when actually it has no relevance to your own research (though it may be highly regarded in the field generally).</a:t>
            </a: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You retail other people’s criticisms of each other’s research but do not resolve opposing views, argue your own view, or draw implications for your research.</a:t>
            </a: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Review feels like the literature got on top of you, rather than that you are on top of the literature, and is too long (more than a third of the </a:t>
            </a:r>
            <a:r>
              <a:rPr lang="en-US" sz="1400" b="1" dirty="0" err="1">
                <a:latin typeface="Garamond" pitchFamily="18" charset="0"/>
                <a:ea typeface="Times New Roman"/>
              </a:rPr>
              <a:t>writeup</a:t>
            </a:r>
            <a:r>
              <a:rPr lang="en-US" sz="1400" b="1" dirty="0">
                <a:latin typeface="Garamond" pitchFamily="18" charset="0"/>
                <a:ea typeface="Times New Roman"/>
              </a:rPr>
              <a:t>)</a:t>
            </a: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You mention the results of your own later research in your review</a:t>
            </a:r>
          </a:p>
          <a:p>
            <a:pPr marL="0" algn="l">
              <a:spcBef>
                <a:spcPts val="600"/>
              </a:spcBef>
              <a:spcAft>
                <a:spcPts val="600"/>
              </a:spcAft>
            </a:pPr>
            <a:endParaRPr lang="en-US" sz="1400" b="1" dirty="0">
              <a:latin typeface="Garamond" pitchFamily="18" charset="0"/>
              <a:ea typeface="Times New Roman"/>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3863672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linds(horizontal)">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blinds(horizontal)">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blinds(horizontal)">
                                      <p:cBhvr>
                                        <p:cTn id="22" dur="5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blinds(horizontal)">
                                      <p:cBhvr>
                                        <p:cTn id="27" dur="5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blinds(horizontal)">
                                      <p:cBhvr>
                                        <p:cTn id="32" dur="5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blinds(horizontal)">
                                      <p:cBhvr>
                                        <p:cTn id="37" dur="5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blinds(horizontal)">
                                      <p:cBhvr>
                                        <p:cTn id="42" dur="5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Literature review</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marL="0" algn="l">
              <a:spcBef>
                <a:spcPts val="600"/>
              </a:spcBef>
              <a:spcAft>
                <a:spcPts val="600"/>
              </a:spcAft>
            </a:pPr>
            <a:r>
              <a:rPr lang="en-US" sz="1400" b="1" dirty="0">
                <a:latin typeface="Garamond" pitchFamily="18" charset="0"/>
                <a:ea typeface="Times New Roman"/>
              </a:rPr>
              <a:t>! see also http://privatewww.essex.ac.uk/~scholp/litrevsarc.htm</a:t>
            </a:r>
          </a:p>
          <a:p>
            <a:pPr marL="0" algn="l">
              <a:spcBef>
                <a:spcPts val="600"/>
              </a:spcBef>
              <a:spcAft>
                <a:spcPts val="600"/>
              </a:spcAft>
            </a:pPr>
            <a:endParaRPr lang="en-US" sz="1400" b="1" dirty="0" smtClean="0">
              <a:latin typeface="Garamond" pitchFamily="18" charset="0"/>
              <a:ea typeface="Times New Roman"/>
            </a:endParaRP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theoretical background(s) or 'models' from which the ideas come (both pure and applied linguistic, and maybe in psychology, sociology...), or which you hope to shed light on</a:t>
            </a:r>
          </a:p>
          <a:p>
            <a:pPr marL="0" algn="l">
              <a:spcBef>
                <a:spcPts val="600"/>
              </a:spcBef>
              <a:spcAft>
                <a:spcPts val="600"/>
              </a:spcAft>
            </a:pPr>
            <a:r>
              <a:rPr lang="en-US" sz="1400" b="1" dirty="0" smtClean="0">
                <a:latin typeface="Garamond" pitchFamily="18" charset="0"/>
                <a:ea typeface="Times New Roman"/>
              </a:rPr>
              <a:t>! </a:t>
            </a:r>
            <a:r>
              <a:rPr lang="en-US" sz="1400" b="1" dirty="0">
                <a:latin typeface="Garamond" pitchFamily="18" charset="0"/>
                <a:ea typeface="Times New Roman"/>
              </a:rPr>
              <a:t>Ostrich: you stick with one model you have learnt about and don't cover the rival theories or look in other disciplines that have something to say</a:t>
            </a:r>
            <a:r>
              <a:rPr lang="en-US" sz="1400" b="1" dirty="0" smtClean="0">
                <a:latin typeface="Garamond" pitchFamily="18" charset="0"/>
                <a:ea typeface="Times New Roman"/>
              </a:rPr>
              <a:t>.</a:t>
            </a:r>
            <a:endParaRPr lang="en-US" sz="1400" b="1" dirty="0">
              <a:latin typeface="Garamond" pitchFamily="18" charset="0"/>
              <a:ea typeface="Times New Roman"/>
            </a:endParaRPr>
          </a:p>
          <a:p>
            <a:pPr marL="0" algn="l">
              <a:spcBef>
                <a:spcPts val="600"/>
              </a:spcBef>
              <a:spcAft>
                <a:spcPts val="600"/>
              </a:spcAft>
            </a:pPr>
            <a:r>
              <a:rPr lang="en-US" sz="1400" b="1" dirty="0">
                <a:latin typeface="Garamond" pitchFamily="18" charset="0"/>
                <a:ea typeface="Times New Roman"/>
              </a:rPr>
              <a:t>·        Discussion of definitions of key terms… </a:t>
            </a:r>
            <a:r>
              <a:rPr lang="en-US" sz="1400" b="1" dirty="0" err="1">
                <a:latin typeface="Garamond" pitchFamily="18" charset="0"/>
                <a:ea typeface="Times New Roman"/>
              </a:rPr>
              <a:t>esp</a:t>
            </a:r>
            <a:r>
              <a:rPr lang="en-US" sz="1400" b="1" dirty="0">
                <a:latin typeface="Garamond" pitchFamily="18" charset="0"/>
                <a:ea typeface="Times New Roman"/>
              </a:rPr>
              <a:t>, vague ones (e.g. in ELT ‘communicative’, ‘function’, ‘strategy’, ‘task’ etc….) where you disentangle different opinions of </a:t>
            </a:r>
            <a:r>
              <a:rPr lang="en-US" sz="1400" b="1" dirty="0" smtClean="0">
                <a:latin typeface="Garamond" pitchFamily="18" charset="0"/>
                <a:ea typeface="Times New Roman"/>
              </a:rPr>
              <a:t>scholars</a:t>
            </a:r>
            <a:endParaRPr lang="en-US" sz="1400" b="1" dirty="0">
              <a:latin typeface="Garamond" pitchFamily="18" charset="0"/>
              <a:ea typeface="Times New Roman"/>
            </a:endParaRPr>
          </a:p>
          <a:p>
            <a:pPr marL="0" algn="l">
              <a:spcBef>
                <a:spcPts val="600"/>
              </a:spcBef>
              <a:spcAft>
                <a:spcPts val="600"/>
              </a:spcAft>
            </a:pPr>
            <a:r>
              <a:rPr lang="en-US" sz="1400" b="1" dirty="0">
                <a:latin typeface="Garamond" pitchFamily="18" charset="0"/>
                <a:ea typeface="Times New Roman"/>
              </a:rPr>
              <a:t>! You catalogue a lot of people’s definitions of X but fail to show where they agree/differ or which one you are adopting for your work and why</a:t>
            </a:r>
            <a:r>
              <a:rPr lang="en-US" sz="1400" b="1" dirty="0" smtClean="0">
                <a:latin typeface="Garamond" pitchFamily="18" charset="0"/>
                <a:ea typeface="Times New Roman"/>
              </a:rPr>
              <a:t>.</a:t>
            </a:r>
            <a:endParaRPr lang="en-US" sz="1400" b="1" dirty="0">
              <a:latin typeface="Garamond" pitchFamily="18" charset="0"/>
              <a:ea typeface="Times New Roman"/>
            </a:endParaRPr>
          </a:p>
          <a:p>
            <a:pPr marL="0" algn="l">
              <a:spcBef>
                <a:spcPts val="600"/>
              </a:spcBef>
              <a:spcAft>
                <a:spcPts val="600"/>
              </a:spcAft>
            </a:pPr>
            <a:r>
              <a:rPr lang="en-US" sz="1400" b="1" dirty="0">
                <a:latin typeface="Garamond" pitchFamily="18" charset="0"/>
                <a:ea typeface="Times New Roman"/>
              </a:rPr>
              <a:t>·        a review of methods used previously to gather relevant data, justifying yours (e.g. merits of interviews versus questionnaires etc.). Better here than in Method chapter/section if it is substantial.</a:t>
            </a:r>
          </a:p>
          <a:p>
            <a:pPr marL="0" algn="l">
              <a:spcBef>
                <a:spcPts val="600"/>
              </a:spcBef>
              <a:spcAft>
                <a:spcPts val="600"/>
              </a:spcAft>
            </a:pPr>
            <a:endParaRPr lang="en-US" sz="1400" b="1" dirty="0">
              <a:latin typeface="Garamond" pitchFamily="18" charset="0"/>
              <a:ea typeface="Times New Roman"/>
            </a:endParaRPr>
          </a:p>
          <a:p>
            <a:pPr marL="0" algn="l">
              <a:spcBef>
                <a:spcPts val="600"/>
              </a:spcBef>
              <a:spcAft>
                <a:spcPts val="600"/>
              </a:spcAft>
            </a:pPr>
            <a:endParaRPr lang="en-US" sz="1400" b="1" dirty="0">
              <a:latin typeface="Garamond" pitchFamily="18" charset="0"/>
              <a:ea typeface="Times New Roman"/>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903299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blinds(horizontal)">
                                      <p:cBhvr>
                                        <p:cTn id="7" dur="500"/>
                                        <p:tgtEl>
                                          <p:spTgt spid="717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blinds(horizontal)">
                                      <p:cBhvr>
                                        <p:cTn id="12" dur="5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blinds(horizontal)">
                                      <p:cBhvr>
                                        <p:cTn id="17" dur="5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blinds(horizontal)">
                                      <p:cBhvr>
                                        <p:cTn id="22" dur="500"/>
                                        <p:tgtEl>
                                          <p:spTgt spid="71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blinds(horizontal)">
                                      <p:cBhvr>
                                        <p:cTn id="27" dur="500"/>
                                        <p:tgtEl>
                                          <p:spTgt spid="717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171">
                                            <p:txEl>
                                              <p:pRg st="6" end="6"/>
                                            </p:txEl>
                                          </p:spTgt>
                                        </p:tgtEl>
                                        <p:attrNameLst>
                                          <p:attrName>style.visibility</p:attrName>
                                        </p:attrNameLst>
                                      </p:cBhvr>
                                      <p:to>
                                        <p:strVal val="visible"/>
                                      </p:to>
                                    </p:set>
                                    <p:animEffect transition="in" filter="blinds(horizontal)">
                                      <p:cBhvr>
                                        <p:cTn id="32" dur="5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14673</TotalTime>
  <Words>461</Words>
  <Application>Microsoft Office PowerPoint</Application>
  <PresentationFormat>A4 Paper (210x297 mm)</PresentationFormat>
  <Paragraphs>30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Lecture 6</vt:lpstr>
      <vt:lpstr>Literature review</vt:lpstr>
      <vt:lpstr>Literature review</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242</cp:revision>
  <dcterms:created xsi:type="dcterms:W3CDTF">2009-10-14T19:14:34Z</dcterms:created>
  <dcterms:modified xsi:type="dcterms:W3CDTF">2012-10-06T17:13:05Z</dcterms:modified>
</cp:coreProperties>
</file>