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70" r:id="rId4"/>
    <p:sldId id="271" r:id="rId5"/>
    <p:sldId id="272" r:id="rId6"/>
    <p:sldId id="273" r:id="rId7"/>
    <p:sldId id="274" r:id="rId8"/>
    <p:sldId id="266" r:id="rId9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90" d="100"/>
          <a:sy n="90" d="100"/>
        </p:scale>
        <p:origin x="-420" y="1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10/13/2012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91685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143000" y="6324600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3700" b="1" dirty="0" smtClean="0">
                <a:solidFill>
                  <a:schemeClr val="accent1">
                    <a:lumMod val="50000"/>
                  </a:schemeClr>
                </a:solidFill>
                <a:latin typeface="AR CARTER" pitchFamily="2" charset="0"/>
                <a:cs typeface="+mj-cs"/>
              </a:rPr>
              <a:t>Research Methods &amp; Design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R CARTER" pitchFamily="2" charset="0"/>
              <a:cs typeface="+mj-cs"/>
            </a:endParaRPr>
          </a:p>
          <a:p>
            <a:pPr algn="ctr"/>
            <a:r>
              <a:rPr lang="en-US" sz="2600" b="1" dirty="0" smtClean="0">
                <a:solidFill>
                  <a:srgbClr val="7F7F7F"/>
                </a:solidFill>
                <a:latin typeface="Bell MT" pitchFamily="18" charset="0"/>
                <a:cs typeface="+mj-cs"/>
              </a:rPr>
              <a:t>Dr. Abdullah Al </a:t>
            </a:r>
            <a:r>
              <a:rPr lang="en-US" sz="2600" b="1" dirty="0" err="1">
                <a:solidFill>
                  <a:srgbClr val="7F7F7F"/>
                </a:solidFill>
                <a:latin typeface="Bell MT" pitchFamily="18" charset="0"/>
                <a:cs typeface="+mj-cs"/>
              </a:rPr>
              <a:t>F</a:t>
            </a:r>
            <a:r>
              <a:rPr lang="en-US" sz="2600" b="1" dirty="0" err="1" smtClean="0">
                <a:solidFill>
                  <a:srgbClr val="7F7F7F"/>
                </a:solidFill>
                <a:latin typeface="Bell MT" pitchFamily="18" charset="0"/>
                <a:cs typeface="+mj-cs"/>
              </a:rPr>
              <a:t>raidan</a:t>
            </a:r>
            <a:endParaRPr lang="en-US" sz="2600" b="1" dirty="0">
              <a:solidFill>
                <a:srgbClr val="7F7F7F"/>
              </a:solidFill>
              <a:latin typeface="Bell MT" pitchFamily="18" charset="0"/>
              <a:cs typeface="+mj-cs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en-US" sz="6000" b="1" spc="-150" dirty="0" smtClean="0">
                <a:solidFill>
                  <a:srgbClr val="376092"/>
                </a:solidFill>
                <a:latin typeface="Garamond" pitchFamily="18" charset="0"/>
                <a:cs typeface="ae_AlMateen" pitchFamily="2" charset="-78"/>
              </a:rPr>
              <a:t>Lecture </a:t>
            </a:r>
            <a:r>
              <a:rPr lang="en-US" sz="6000" b="1" spc="-150" dirty="0" smtClean="0">
                <a:solidFill>
                  <a:srgbClr val="376092"/>
                </a:solidFill>
                <a:latin typeface="Garamond" pitchFamily="18" charset="0"/>
                <a:cs typeface="ae_AlMateen" pitchFamily="2" charset="-78"/>
              </a:rPr>
              <a:t>8</a:t>
            </a:r>
            <a:endParaRPr lang="en-US" sz="6000" b="1" spc="-150" dirty="0" smtClean="0">
              <a:solidFill>
                <a:srgbClr val="376092"/>
              </a:solidFill>
              <a:latin typeface="Garamond" pitchFamily="18" charset="0"/>
              <a:cs typeface="ae_AlMateen" pitchFamily="2" charset="-78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>
              <a:lnSpc>
                <a:spcPts val="6400"/>
              </a:lnSpc>
              <a:tabLst>
                <a:tab pos="25400" algn="l"/>
                <a:tab pos="76200" algn="l"/>
                <a:tab pos="101600" algn="l"/>
                <a:tab pos="2311400" algn="l"/>
              </a:tabLst>
            </a:pPr>
            <a:r>
              <a:rPr lang="en-US" altLang="zh-CN" sz="2400" dirty="0"/>
              <a:t>			</a:t>
            </a:r>
            <a:r>
              <a:rPr lang="en-US" altLang="zh-CN" sz="2800" dirty="0">
                <a:solidFill>
                  <a:srgbClr val="660033"/>
                </a:solidFill>
                <a:latin typeface="Bookman Old Style" pitchFamily="18" charset="0"/>
                <a:cs typeface="Bookman Old Style" pitchFamily="18" charset="0"/>
              </a:rPr>
              <a:t>Refining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660033"/>
                </a:solidFill>
                <a:latin typeface="Bookman Old Style" pitchFamily="18" charset="0"/>
                <a:cs typeface="Bookman Old Style" pitchFamily="18" charset="0"/>
              </a:rPr>
              <a:t>Research </a:t>
            </a:r>
            <a:r>
              <a:rPr lang="en-US" altLang="zh-CN" sz="2400" dirty="0" smtClean="0">
                <a:solidFill>
                  <a:srgbClr val="660033"/>
                </a:solidFill>
                <a:latin typeface="Bookman Old Style" pitchFamily="18" charset="0"/>
                <a:cs typeface="Bookman Old Style" pitchFamily="18" charset="0"/>
              </a:rPr>
              <a:t>Ideas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660033"/>
                </a:solidFill>
                <a:latin typeface="Bookman Old Style" pitchFamily="18" charset="0"/>
                <a:cs typeface="Bookman Old Style" pitchFamily="18" charset="0"/>
              </a:rPr>
              <a:t>and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660033"/>
                </a:solidFill>
                <a:latin typeface="Bookman Old Style" pitchFamily="18" charset="0"/>
                <a:cs typeface="Bookman Old Style" pitchFamily="18" charset="0"/>
              </a:rPr>
              <a:t>Beginning</a:t>
            </a:r>
          </a:p>
          <a:p>
            <a:pPr>
              <a:lnSpc>
                <a:spcPts val="5700"/>
              </a:lnSpc>
              <a:tabLst>
                <a:tab pos="25400" algn="l"/>
                <a:tab pos="76200" algn="l"/>
                <a:tab pos="101600" algn="l"/>
                <a:tab pos="2311400" algn="l"/>
              </a:tabLst>
            </a:pPr>
            <a:r>
              <a:rPr lang="en-US" altLang="zh-CN" sz="2400" dirty="0"/>
              <a:t>			</a:t>
            </a:r>
            <a:r>
              <a:rPr lang="en-US" altLang="zh-CN" sz="2400" dirty="0">
                <a:solidFill>
                  <a:srgbClr val="660033"/>
                </a:solidFill>
                <a:latin typeface="Bookman Old Style" pitchFamily="18" charset="0"/>
                <a:cs typeface="Bookman Old Style" pitchFamily="18" charset="0"/>
              </a:rPr>
              <a:t>to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660033"/>
                </a:solidFill>
                <a:latin typeface="Bookman Old Style" pitchFamily="18" charset="0"/>
                <a:cs typeface="Bookman Old Style" pitchFamily="18" charset="0"/>
              </a:rPr>
              <a:t>Design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660033"/>
                </a:solidFill>
                <a:latin typeface="Bookman Old Style" pitchFamily="18" charset="0"/>
                <a:cs typeface="Bookman Old Style" pitchFamily="18" charset="0"/>
              </a:rPr>
              <a:t>your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660033"/>
                </a:solidFill>
                <a:latin typeface="Bookman Old Style" pitchFamily="18" charset="0"/>
                <a:cs typeface="Bookman Old Style" pitchFamily="18" charset="0"/>
              </a:rPr>
              <a:t>Study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Freeform 15"/>
          <p:cNvSpPr/>
          <p:nvPr/>
        </p:nvSpPr>
        <p:spPr>
          <a:xfrm>
            <a:off x="0" y="0"/>
            <a:ext cx="8839200" cy="5791200"/>
          </a:xfrm>
          <a:custGeom>
            <a:avLst/>
            <a:gdLst>
              <a:gd name="connsiteX0" fmla="*/ 0 w 9144000"/>
              <a:gd name="connsiteY0" fmla="*/ 6858000 h 6858000"/>
              <a:gd name="connsiteX1" fmla="*/ 9144000 w 9144000"/>
              <a:gd name="connsiteY1" fmla="*/ 6858000 h 6858000"/>
              <a:gd name="connsiteX2" fmla="*/ 9144000 w 9144000"/>
              <a:gd name="connsiteY2" fmla="*/ 0 h 6858000"/>
              <a:gd name="connsiteX3" fmla="*/ 0 w 9144000"/>
              <a:gd name="connsiteY3" fmla="*/ 0 h 6858000"/>
              <a:gd name="connsiteX4" fmla="*/ 0 w 9144000"/>
              <a:gd name="connsiteY4" fmla="*/ 6858000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CN" altLang="en-US"/>
          </a:p>
        </p:txBody>
      </p:sp>
      <p:sp>
        <p:nvSpPr>
          <p:cNvPr id="17" name="Freeform 3"/>
          <p:cNvSpPr/>
          <p:nvPr/>
        </p:nvSpPr>
        <p:spPr>
          <a:xfrm>
            <a:off x="0" y="0"/>
            <a:ext cx="609600" cy="4876800"/>
          </a:xfrm>
          <a:custGeom>
            <a:avLst/>
            <a:gdLst>
              <a:gd name="connsiteX0" fmla="*/ 0 w 609600"/>
              <a:gd name="connsiteY0" fmla="*/ 4876800 h 4876800"/>
              <a:gd name="connsiteX1" fmla="*/ 609600 w 609600"/>
              <a:gd name="connsiteY1" fmla="*/ 4876800 h 4876800"/>
              <a:gd name="connsiteX2" fmla="*/ 609600 w 609600"/>
              <a:gd name="connsiteY2" fmla="*/ 0 h 4876800"/>
              <a:gd name="connsiteX3" fmla="*/ 0 w 609600"/>
              <a:gd name="connsiteY3" fmla="*/ 0 h 4876800"/>
              <a:gd name="connsiteX4" fmla="*/ 0 w 609600"/>
              <a:gd name="connsiteY4" fmla="*/ 4876800 h 48768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609600" h="4876800">
                <a:moveTo>
                  <a:pt x="0" y="4876800"/>
                </a:moveTo>
                <a:lnTo>
                  <a:pt x="609600" y="4876800"/>
                </a:lnTo>
                <a:lnTo>
                  <a:pt x="609600" y="0"/>
                </a:lnTo>
                <a:lnTo>
                  <a:pt x="0" y="0"/>
                </a:lnTo>
                <a:lnTo>
                  <a:pt x="0" y="4876800"/>
                </a:lnTo>
              </a:path>
            </a:pathLst>
          </a:custGeom>
          <a:solidFill>
            <a:srgbClr val="95A3D1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CN" altLang="en-US"/>
          </a:p>
        </p:txBody>
      </p:sp>
      <p:sp>
        <p:nvSpPr>
          <p:cNvPr id="18" name="Freeform 3"/>
          <p:cNvSpPr/>
          <p:nvPr/>
        </p:nvSpPr>
        <p:spPr>
          <a:xfrm>
            <a:off x="6858000" y="1417637"/>
            <a:ext cx="1828800" cy="182562"/>
          </a:xfrm>
          <a:custGeom>
            <a:avLst/>
            <a:gdLst>
              <a:gd name="connsiteX0" fmla="*/ 0 w 1828800"/>
              <a:gd name="connsiteY0" fmla="*/ 182562 h 182562"/>
              <a:gd name="connsiteX1" fmla="*/ 1828800 w 1828800"/>
              <a:gd name="connsiteY1" fmla="*/ 182562 h 182562"/>
              <a:gd name="connsiteX2" fmla="*/ 1828800 w 1828800"/>
              <a:gd name="connsiteY2" fmla="*/ 0 h 182562"/>
              <a:gd name="connsiteX3" fmla="*/ 0 w 1828800"/>
              <a:gd name="connsiteY3" fmla="*/ 0 h 182562"/>
              <a:gd name="connsiteX4" fmla="*/ 0 w 1828800"/>
              <a:gd name="connsiteY4" fmla="*/ 182562 h 18256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828800" h="182562">
                <a:moveTo>
                  <a:pt x="0" y="182562"/>
                </a:moveTo>
                <a:lnTo>
                  <a:pt x="1828800" y="182562"/>
                </a:lnTo>
                <a:lnTo>
                  <a:pt x="1828800" y="0"/>
                </a:lnTo>
                <a:lnTo>
                  <a:pt x="0" y="0"/>
                </a:lnTo>
                <a:lnTo>
                  <a:pt x="0" y="182562"/>
                </a:lnTo>
              </a:path>
            </a:pathLst>
          </a:custGeom>
          <a:solidFill>
            <a:srgbClr val="CCCC99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CN" altLang="en-US"/>
          </a:p>
        </p:txBody>
      </p:sp>
      <p:sp>
        <p:nvSpPr>
          <p:cNvPr id="19" name="Freeform 3"/>
          <p:cNvSpPr/>
          <p:nvPr/>
        </p:nvSpPr>
        <p:spPr>
          <a:xfrm>
            <a:off x="371475" y="1484376"/>
            <a:ext cx="8324850" cy="38100"/>
          </a:xfrm>
          <a:custGeom>
            <a:avLst/>
            <a:gdLst>
              <a:gd name="connsiteX0" fmla="*/ 9525 w 8324850"/>
              <a:gd name="connsiteY0" fmla="*/ 9525 h 38100"/>
              <a:gd name="connsiteX1" fmla="*/ 8315325 w 8324850"/>
              <a:gd name="connsiteY1" fmla="*/ 9525 h 381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8324850" h="38100">
                <a:moveTo>
                  <a:pt x="9525" y="9525"/>
                </a:moveTo>
                <a:lnTo>
                  <a:pt x="8315325" y="9525"/>
                </a:lnTo>
              </a:path>
            </a:pathLst>
          </a:custGeom>
          <a:ln w="12700">
            <a:solidFill>
              <a:srgbClr val="66669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rtl="0"/>
            <a:endParaRPr lang="zh-CN" altLang="en-US"/>
          </a:p>
        </p:txBody>
      </p:sp>
      <p:sp>
        <p:nvSpPr>
          <p:cNvPr id="20" name="Freeform 3"/>
          <p:cNvSpPr/>
          <p:nvPr/>
        </p:nvSpPr>
        <p:spPr>
          <a:xfrm>
            <a:off x="-22225" y="4854575"/>
            <a:ext cx="654050" cy="88900"/>
          </a:xfrm>
          <a:custGeom>
            <a:avLst/>
            <a:gdLst>
              <a:gd name="connsiteX0" fmla="*/ 22225 w 654050"/>
              <a:gd name="connsiteY0" fmla="*/ 22225 h 88900"/>
              <a:gd name="connsiteX1" fmla="*/ 631825 w 654050"/>
              <a:gd name="connsiteY1" fmla="*/ 22225 h 889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654050" h="88900">
                <a:moveTo>
                  <a:pt x="22225" y="22225"/>
                </a:moveTo>
                <a:lnTo>
                  <a:pt x="631825" y="22225"/>
                </a:lnTo>
              </a:path>
            </a:pathLst>
          </a:custGeom>
          <a:ln w="38100">
            <a:solidFill>
              <a:srgbClr val="66669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rtl="0"/>
            <a:endParaRPr lang="zh-CN" altLang="en-US"/>
          </a:p>
        </p:txBody>
      </p:sp>
      <p:sp>
        <p:nvSpPr>
          <p:cNvPr id="21" name="TextBox 20"/>
          <p:cNvSpPr txBox="1"/>
          <p:nvPr/>
        </p:nvSpPr>
        <p:spPr>
          <a:xfrm>
            <a:off x="1003300" y="406400"/>
            <a:ext cx="5891036" cy="106144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algn="l" rtl="0">
              <a:lnSpc>
                <a:spcPts val="3400"/>
              </a:lnSpc>
              <a:tabLst/>
            </a:pPr>
            <a:r>
              <a:rPr lang="en-US" altLang="zh-CN" sz="3804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Elements</a:t>
            </a:r>
            <a:r>
              <a:rPr lang="en-US" altLang="zh-CN" sz="38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804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38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804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Research</a:t>
            </a:r>
            <a:r>
              <a:rPr lang="en-US" altLang="zh-CN" sz="38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804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Design:</a:t>
            </a:r>
          </a:p>
          <a:p>
            <a:pPr algn="l" rtl="0">
              <a:lnSpc>
                <a:spcPts val="1000"/>
              </a:lnSpc>
            </a:pPr>
            <a:endParaRPr lang="en-US" altLang="zh-CN" dirty="0" smtClean="0"/>
          </a:p>
          <a:p>
            <a:pPr algn="l" rtl="0">
              <a:lnSpc>
                <a:spcPts val="3500"/>
              </a:lnSpc>
              <a:tabLst/>
            </a:pPr>
            <a:r>
              <a:rPr lang="en-US" altLang="zh-CN" sz="3804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Comparison/Control</a:t>
            </a:r>
            <a:r>
              <a:rPr lang="en-US" altLang="zh-CN" sz="38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804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Groups</a:t>
            </a:r>
          </a:p>
        </p:txBody>
      </p:sp>
      <p:sp>
        <p:nvSpPr>
          <p:cNvPr id="22" name="TextBox 1"/>
          <p:cNvSpPr txBox="1"/>
          <p:nvPr/>
        </p:nvSpPr>
        <p:spPr>
          <a:xfrm>
            <a:off x="1003300" y="1651000"/>
            <a:ext cx="4700005" cy="40523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algn="l" rtl="0">
              <a:lnSpc>
                <a:spcPts val="2800"/>
              </a:lnSpc>
              <a:tabLst/>
            </a:pPr>
            <a:r>
              <a:rPr lang="en-US" altLang="zh-CN" sz="2520" dirty="0" smtClean="0">
                <a:solidFill>
                  <a:srgbClr val="CCCC99"/>
                </a:solidFill>
                <a:latin typeface="Wingdings" pitchFamily="18" charset="0"/>
                <a:cs typeface="Wingdings" pitchFamily="18" charset="0"/>
              </a:rPr>
              <a:t>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Selecting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comparison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group:</a:t>
            </a:r>
          </a:p>
        </p:txBody>
      </p:sp>
      <p:sp>
        <p:nvSpPr>
          <p:cNvPr id="23" name="TextBox 1"/>
          <p:cNvSpPr txBox="1"/>
          <p:nvPr/>
        </p:nvSpPr>
        <p:spPr>
          <a:xfrm>
            <a:off x="1460500" y="2298700"/>
            <a:ext cx="3531801" cy="35529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algn="l" rtl="0">
              <a:lnSpc>
                <a:spcPts val="2400"/>
              </a:lnSpc>
              <a:tabLst/>
            </a:pPr>
            <a:r>
              <a:rPr lang="en-US" altLang="zh-CN" sz="2604" b="1" u="sng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Between Groups Designs</a:t>
            </a:r>
          </a:p>
        </p:txBody>
      </p:sp>
      <p:sp>
        <p:nvSpPr>
          <p:cNvPr id="24" name="TextBox 1"/>
          <p:cNvSpPr txBox="1"/>
          <p:nvPr/>
        </p:nvSpPr>
        <p:spPr>
          <a:xfrm>
            <a:off x="1460500" y="2730500"/>
            <a:ext cx="6400791" cy="35529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algn="l" rtl="0">
              <a:lnSpc>
                <a:spcPts val="2400"/>
              </a:lnSpc>
              <a:tabLst/>
            </a:pPr>
            <a:r>
              <a:rPr lang="en-US" altLang="zh-CN" sz="1956" dirty="0" smtClean="0">
                <a:solidFill>
                  <a:srgbClr val="95A3D1"/>
                </a:solidFill>
                <a:latin typeface="Wingdings" pitchFamily="18" charset="0"/>
                <a:cs typeface="Wingdings" pitchFamily="18" charset="0"/>
              </a:rPr>
              <a:t>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Compare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it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another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group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(that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similar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to</a:t>
            </a:r>
          </a:p>
        </p:txBody>
      </p:sp>
      <p:sp>
        <p:nvSpPr>
          <p:cNvPr id="25" name="TextBox 1"/>
          <p:cNvSpPr txBox="1"/>
          <p:nvPr/>
        </p:nvSpPr>
        <p:spPr>
          <a:xfrm>
            <a:off x="1739900" y="3086100"/>
            <a:ext cx="5456622" cy="713016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algn="l" rtl="0">
              <a:lnSpc>
                <a:spcPts val="2400"/>
              </a:lnSpc>
              <a:tabLst/>
            </a:pP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research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group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except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with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respect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</a:p>
          <a:p>
            <a:pPr algn="l" rtl="0">
              <a:lnSpc>
                <a:spcPts val="2800"/>
              </a:lnSpc>
              <a:tabLst/>
            </a:pPr>
            <a:r>
              <a:rPr lang="en-US" altLang="zh-CN" sz="260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treatment/construct</a:t>
            </a:r>
            <a:r>
              <a:rPr lang="en-US" altLang="zh-CN" sz="26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you</a:t>
            </a:r>
            <a:r>
              <a:rPr lang="en-US" altLang="zh-CN" sz="26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are</a:t>
            </a:r>
            <a:r>
              <a:rPr lang="en-US" altLang="zh-CN" sz="26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measuring)</a:t>
            </a:r>
          </a:p>
        </p:txBody>
      </p:sp>
      <p:sp>
        <p:nvSpPr>
          <p:cNvPr id="26" name="TextBox 1"/>
          <p:cNvSpPr txBox="1"/>
          <p:nvPr/>
        </p:nvSpPr>
        <p:spPr>
          <a:xfrm>
            <a:off x="1460500" y="4038600"/>
            <a:ext cx="3195555" cy="35529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algn="l" rtl="0">
              <a:lnSpc>
                <a:spcPts val="2400"/>
              </a:lnSpc>
              <a:tabLst/>
            </a:pPr>
            <a:r>
              <a:rPr lang="en-US" altLang="zh-CN" sz="2604" b="1" u="sng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Within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b="1" u="sng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Group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b="1" u="sng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Designs</a:t>
            </a:r>
          </a:p>
        </p:txBody>
      </p:sp>
      <p:sp>
        <p:nvSpPr>
          <p:cNvPr id="27" name="TextBox 1"/>
          <p:cNvSpPr txBox="1"/>
          <p:nvPr/>
        </p:nvSpPr>
        <p:spPr>
          <a:xfrm>
            <a:off x="1003300" y="4470400"/>
            <a:ext cx="6767878" cy="158504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algn="l" rtl="0">
              <a:lnSpc>
                <a:spcPts val="2400"/>
              </a:lnSpc>
              <a:tabLst>
                <a:tab pos="342900" algn="l"/>
                <a:tab pos="457200" algn="l"/>
                <a:tab pos="736600" algn="l"/>
              </a:tabLst>
            </a:pPr>
            <a:r>
              <a:rPr lang="en-US" altLang="zh-CN" dirty="0" smtClean="0"/>
              <a:t>		</a:t>
            </a:r>
            <a:r>
              <a:rPr lang="en-US" altLang="zh-CN" sz="1956" dirty="0" smtClean="0">
                <a:solidFill>
                  <a:srgbClr val="95A3D1"/>
                </a:solidFill>
                <a:latin typeface="Wingdings" pitchFamily="18" charset="0"/>
                <a:cs typeface="Wingdings" pitchFamily="18" charset="0"/>
              </a:rPr>
              <a:t>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Can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compare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one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group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itself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over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time</a:t>
            </a:r>
          </a:p>
          <a:p>
            <a:pPr algn="l" rtl="0">
              <a:lnSpc>
                <a:spcPts val="2800"/>
              </a:lnSpc>
              <a:tabLst>
                <a:tab pos="342900" algn="l"/>
                <a:tab pos="457200" algn="l"/>
                <a:tab pos="736600" algn="l"/>
              </a:tabLst>
            </a:pPr>
            <a:r>
              <a:rPr lang="en-US" altLang="zh-CN" dirty="0" smtClean="0"/>
              <a:t>			</a:t>
            </a:r>
            <a:r>
              <a:rPr lang="en-US" altLang="zh-CN" sz="260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(i.e.,</a:t>
            </a:r>
            <a:r>
              <a:rPr lang="en-US" altLang="zh-CN" sz="26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before</a:t>
            </a:r>
            <a:r>
              <a:rPr lang="en-US" altLang="zh-CN" sz="26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treatment</a:t>
            </a:r>
            <a:r>
              <a:rPr lang="en-US" altLang="zh-CN" sz="26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altLang="zh-CN" sz="26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after</a:t>
            </a:r>
            <a:r>
              <a:rPr lang="en-US" altLang="zh-CN" sz="26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treatment)</a:t>
            </a:r>
          </a:p>
          <a:p>
            <a:pPr algn="l" rtl="0">
              <a:lnSpc>
                <a:spcPts val="1000"/>
              </a:lnSpc>
            </a:pPr>
            <a:endParaRPr lang="en-US" altLang="zh-CN" dirty="0" smtClean="0"/>
          </a:p>
          <a:p>
            <a:pPr algn="l" rtl="0">
              <a:lnSpc>
                <a:spcPts val="3300"/>
              </a:lnSpc>
              <a:tabLst>
                <a:tab pos="342900" algn="l"/>
                <a:tab pos="457200" algn="l"/>
                <a:tab pos="736600" algn="l"/>
              </a:tabLst>
            </a:pPr>
            <a:r>
              <a:rPr lang="en-US" altLang="zh-CN" sz="2160" dirty="0" smtClean="0">
                <a:solidFill>
                  <a:srgbClr val="CCCC99"/>
                </a:solidFill>
                <a:latin typeface="Wingdings" pitchFamily="18" charset="0"/>
                <a:cs typeface="Wingdings" pitchFamily="18" charset="0"/>
              </a:rPr>
              <a:t>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Note: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qualitative/descriptive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studies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do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not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use</a:t>
            </a:r>
          </a:p>
          <a:p>
            <a:pPr algn="l" rtl="0">
              <a:lnSpc>
                <a:spcPts val="2500"/>
              </a:lnSpc>
              <a:tabLst>
                <a:tab pos="342900" algn="l"/>
                <a:tab pos="457200" algn="l"/>
                <a:tab pos="736600" algn="l"/>
              </a:tabLst>
            </a:pPr>
            <a:r>
              <a:rPr lang="en-US" altLang="zh-CN" dirty="0" smtClean="0"/>
              <a:t>	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comparison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groups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they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just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describe…really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well</a:t>
            </a:r>
          </a:p>
        </p:txBody>
      </p:sp>
    </p:spTree>
    <p:extLst>
      <p:ext uri="{BB962C8B-B14F-4D97-AF65-F5344CB8AC3E}">
        <p14:creationId xmlns:p14="http://schemas.microsoft.com/office/powerpoint/2010/main" val="3863672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 21"/>
          <p:cNvSpPr/>
          <p:nvPr/>
        </p:nvSpPr>
        <p:spPr>
          <a:xfrm>
            <a:off x="0" y="0"/>
            <a:ext cx="8686800" cy="5867400"/>
          </a:xfrm>
          <a:custGeom>
            <a:avLst/>
            <a:gdLst>
              <a:gd name="connsiteX0" fmla="*/ 0 w 9144000"/>
              <a:gd name="connsiteY0" fmla="*/ 6858000 h 6858000"/>
              <a:gd name="connsiteX1" fmla="*/ 9144000 w 9144000"/>
              <a:gd name="connsiteY1" fmla="*/ 6858000 h 6858000"/>
              <a:gd name="connsiteX2" fmla="*/ 9144000 w 9144000"/>
              <a:gd name="connsiteY2" fmla="*/ 0 h 6858000"/>
              <a:gd name="connsiteX3" fmla="*/ 0 w 9144000"/>
              <a:gd name="connsiteY3" fmla="*/ 0 h 6858000"/>
              <a:gd name="connsiteX4" fmla="*/ 0 w 9144000"/>
              <a:gd name="connsiteY4" fmla="*/ 6858000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CN" altLang="en-US"/>
          </a:p>
        </p:txBody>
      </p:sp>
      <p:sp>
        <p:nvSpPr>
          <p:cNvPr id="23" name="Freeform 3"/>
          <p:cNvSpPr/>
          <p:nvPr/>
        </p:nvSpPr>
        <p:spPr>
          <a:xfrm>
            <a:off x="0" y="0"/>
            <a:ext cx="579120" cy="4172373"/>
          </a:xfrm>
          <a:custGeom>
            <a:avLst/>
            <a:gdLst>
              <a:gd name="connsiteX0" fmla="*/ 0 w 609600"/>
              <a:gd name="connsiteY0" fmla="*/ 4876800 h 4876800"/>
              <a:gd name="connsiteX1" fmla="*/ 609600 w 609600"/>
              <a:gd name="connsiteY1" fmla="*/ 4876800 h 4876800"/>
              <a:gd name="connsiteX2" fmla="*/ 609600 w 609600"/>
              <a:gd name="connsiteY2" fmla="*/ 0 h 4876800"/>
              <a:gd name="connsiteX3" fmla="*/ 0 w 609600"/>
              <a:gd name="connsiteY3" fmla="*/ 0 h 4876800"/>
              <a:gd name="connsiteX4" fmla="*/ 0 w 609600"/>
              <a:gd name="connsiteY4" fmla="*/ 4876800 h 48768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609600" h="4876800">
                <a:moveTo>
                  <a:pt x="0" y="4876800"/>
                </a:moveTo>
                <a:lnTo>
                  <a:pt x="609600" y="4876800"/>
                </a:lnTo>
                <a:lnTo>
                  <a:pt x="609600" y="0"/>
                </a:lnTo>
                <a:lnTo>
                  <a:pt x="0" y="0"/>
                </a:lnTo>
                <a:lnTo>
                  <a:pt x="0" y="4876800"/>
                </a:lnTo>
              </a:path>
            </a:pathLst>
          </a:custGeom>
          <a:solidFill>
            <a:srgbClr val="95A3D1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CN" altLang="en-US"/>
          </a:p>
        </p:txBody>
      </p:sp>
      <p:sp>
        <p:nvSpPr>
          <p:cNvPr id="24" name="Freeform 3"/>
          <p:cNvSpPr/>
          <p:nvPr/>
        </p:nvSpPr>
        <p:spPr>
          <a:xfrm>
            <a:off x="6858000" y="1417637"/>
            <a:ext cx="1737360" cy="156192"/>
          </a:xfrm>
          <a:custGeom>
            <a:avLst/>
            <a:gdLst>
              <a:gd name="connsiteX0" fmla="*/ 0 w 1828800"/>
              <a:gd name="connsiteY0" fmla="*/ 182562 h 182562"/>
              <a:gd name="connsiteX1" fmla="*/ 1828800 w 1828800"/>
              <a:gd name="connsiteY1" fmla="*/ 182562 h 182562"/>
              <a:gd name="connsiteX2" fmla="*/ 1828800 w 1828800"/>
              <a:gd name="connsiteY2" fmla="*/ 0 h 182562"/>
              <a:gd name="connsiteX3" fmla="*/ 0 w 1828800"/>
              <a:gd name="connsiteY3" fmla="*/ 0 h 182562"/>
              <a:gd name="connsiteX4" fmla="*/ 0 w 1828800"/>
              <a:gd name="connsiteY4" fmla="*/ 182562 h 18256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828800" h="182562">
                <a:moveTo>
                  <a:pt x="0" y="182562"/>
                </a:moveTo>
                <a:lnTo>
                  <a:pt x="1828800" y="182562"/>
                </a:lnTo>
                <a:lnTo>
                  <a:pt x="1828800" y="0"/>
                </a:lnTo>
                <a:lnTo>
                  <a:pt x="0" y="0"/>
                </a:lnTo>
                <a:lnTo>
                  <a:pt x="0" y="182562"/>
                </a:lnTo>
              </a:path>
            </a:pathLst>
          </a:custGeom>
          <a:solidFill>
            <a:srgbClr val="CCCC99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CN" altLang="en-US"/>
          </a:p>
        </p:txBody>
      </p:sp>
      <p:sp>
        <p:nvSpPr>
          <p:cNvPr id="25" name="Freeform 3"/>
          <p:cNvSpPr/>
          <p:nvPr/>
        </p:nvSpPr>
        <p:spPr>
          <a:xfrm>
            <a:off x="371474" y="1484375"/>
            <a:ext cx="7908607" cy="45719"/>
          </a:xfrm>
          <a:custGeom>
            <a:avLst/>
            <a:gdLst>
              <a:gd name="connsiteX0" fmla="*/ 9525 w 8324850"/>
              <a:gd name="connsiteY0" fmla="*/ 9525 h 38100"/>
              <a:gd name="connsiteX1" fmla="*/ 8315325 w 8324850"/>
              <a:gd name="connsiteY1" fmla="*/ 9525 h 381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8324850" h="38100">
                <a:moveTo>
                  <a:pt x="9525" y="9525"/>
                </a:moveTo>
                <a:lnTo>
                  <a:pt x="8315325" y="9525"/>
                </a:lnTo>
              </a:path>
            </a:pathLst>
          </a:custGeom>
          <a:ln w="12700">
            <a:solidFill>
              <a:srgbClr val="66669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rtl="0"/>
            <a:endParaRPr lang="zh-CN" altLang="en-US"/>
          </a:p>
        </p:txBody>
      </p:sp>
      <p:sp>
        <p:nvSpPr>
          <p:cNvPr id="26" name="Freeform 3"/>
          <p:cNvSpPr/>
          <p:nvPr/>
        </p:nvSpPr>
        <p:spPr>
          <a:xfrm>
            <a:off x="-22226" y="4854575"/>
            <a:ext cx="621347" cy="76059"/>
          </a:xfrm>
          <a:custGeom>
            <a:avLst/>
            <a:gdLst>
              <a:gd name="connsiteX0" fmla="*/ 22225 w 654050"/>
              <a:gd name="connsiteY0" fmla="*/ 22225 h 88900"/>
              <a:gd name="connsiteX1" fmla="*/ 631825 w 654050"/>
              <a:gd name="connsiteY1" fmla="*/ 22225 h 889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654050" h="88900">
                <a:moveTo>
                  <a:pt x="22225" y="22225"/>
                </a:moveTo>
                <a:lnTo>
                  <a:pt x="631825" y="22225"/>
                </a:lnTo>
              </a:path>
            </a:pathLst>
          </a:custGeom>
          <a:ln w="38100">
            <a:solidFill>
              <a:srgbClr val="66669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rtl="0"/>
            <a:endParaRPr lang="zh-CN" altLang="en-US"/>
          </a:p>
        </p:txBody>
      </p:sp>
      <p:pic>
        <p:nvPicPr>
          <p:cNvPr id="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6900" y="1587500"/>
            <a:ext cx="7178676" cy="4367530"/>
          </a:xfrm>
          <a:prstGeom prst="rect">
            <a:avLst/>
          </a:prstGeom>
          <a:noFill/>
        </p:spPr>
      </p:pic>
      <p:sp>
        <p:nvSpPr>
          <p:cNvPr id="28" name="TextBox 27"/>
          <p:cNvSpPr txBox="1"/>
          <p:nvPr/>
        </p:nvSpPr>
        <p:spPr>
          <a:xfrm>
            <a:off x="1003300" y="444500"/>
            <a:ext cx="6551313" cy="821507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 algn="l" rtl="0">
              <a:lnSpc>
                <a:spcPts val="3000"/>
              </a:lnSpc>
              <a:tabLst/>
            </a:pPr>
            <a:r>
              <a:rPr lang="en-US" altLang="zh-CN" sz="3396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Elements</a:t>
            </a:r>
            <a:r>
              <a:rPr lang="en-US" altLang="zh-CN" sz="33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396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33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396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Research</a:t>
            </a:r>
            <a:r>
              <a:rPr lang="en-US" altLang="zh-CN" sz="33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396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Design:</a:t>
            </a:r>
            <a:r>
              <a:rPr lang="en-US" altLang="zh-CN" sz="33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396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Between Groups</a:t>
            </a:r>
            <a:r>
              <a:rPr lang="en-US" altLang="zh-CN" sz="33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396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Design</a:t>
            </a:r>
          </a:p>
        </p:txBody>
      </p:sp>
      <p:sp>
        <p:nvSpPr>
          <p:cNvPr id="29" name="TextBox 1"/>
          <p:cNvSpPr txBox="1"/>
          <p:nvPr/>
        </p:nvSpPr>
        <p:spPr>
          <a:xfrm>
            <a:off x="1226288" y="5867400"/>
            <a:ext cx="6685202" cy="507831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 algn="l" rtl="0">
              <a:lnSpc>
                <a:spcPts val="1100"/>
              </a:lnSpc>
              <a:tabLst/>
            </a:pP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Source: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Gravetter,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F.J.,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&amp;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Forzano,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L.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B.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(2006).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Research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Methods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Behavioral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Sciences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(2nd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ed.).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United</a:t>
            </a:r>
          </a:p>
          <a:p>
            <a:pPr algn="l" rtl="0">
              <a:lnSpc>
                <a:spcPts val="1400"/>
              </a:lnSpc>
              <a:tabLst/>
            </a:pP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States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America: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Thomson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Wadsworth.</a:t>
            </a:r>
          </a:p>
        </p:txBody>
      </p:sp>
    </p:spTree>
    <p:extLst>
      <p:ext uri="{BB962C8B-B14F-4D97-AF65-F5344CB8AC3E}">
        <p14:creationId xmlns:p14="http://schemas.microsoft.com/office/powerpoint/2010/main" val="1903299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 36"/>
          <p:cNvSpPr/>
          <p:nvPr/>
        </p:nvSpPr>
        <p:spPr>
          <a:xfrm>
            <a:off x="0" y="1"/>
            <a:ext cx="8661400" cy="6019800"/>
          </a:xfrm>
          <a:custGeom>
            <a:avLst/>
            <a:gdLst>
              <a:gd name="connsiteX0" fmla="*/ 0 w 9144000"/>
              <a:gd name="connsiteY0" fmla="*/ 6858000 h 6858000"/>
              <a:gd name="connsiteX1" fmla="*/ 9144000 w 9144000"/>
              <a:gd name="connsiteY1" fmla="*/ 6858000 h 6858000"/>
              <a:gd name="connsiteX2" fmla="*/ 9144000 w 9144000"/>
              <a:gd name="connsiteY2" fmla="*/ 0 h 6858000"/>
              <a:gd name="connsiteX3" fmla="*/ 0 w 9144000"/>
              <a:gd name="connsiteY3" fmla="*/ 0 h 6858000"/>
              <a:gd name="connsiteX4" fmla="*/ 0 w 9144000"/>
              <a:gd name="connsiteY4" fmla="*/ 6858000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CN" altLang="en-US"/>
          </a:p>
        </p:txBody>
      </p:sp>
      <p:sp>
        <p:nvSpPr>
          <p:cNvPr id="38" name="Freeform 3"/>
          <p:cNvSpPr/>
          <p:nvPr/>
        </p:nvSpPr>
        <p:spPr>
          <a:xfrm>
            <a:off x="0" y="0"/>
            <a:ext cx="609600" cy="4876800"/>
          </a:xfrm>
          <a:custGeom>
            <a:avLst/>
            <a:gdLst>
              <a:gd name="connsiteX0" fmla="*/ 0 w 609600"/>
              <a:gd name="connsiteY0" fmla="*/ 4876800 h 4876800"/>
              <a:gd name="connsiteX1" fmla="*/ 609600 w 609600"/>
              <a:gd name="connsiteY1" fmla="*/ 4876800 h 4876800"/>
              <a:gd name="connsiteX2" fmla="*/ 609600 w 609600"/>
              <a:gd name="connsiteY2" fmla="*/ 0 h 4876800"/>
              <a:gd name="connsiteX3" fmla="*/ 0 w 609600"/>
              <a:gd name="connsiteY3" fmla="*/ 0 h 4876800"/>
              <a:gd name="connsiteX4" fmla="*/ 0 w 609600"/>
              <a:gd name="connsiteY4" fmla="*/ 4876800 h 48768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609600" h="4876800">
                <a:moveTo>
                  <a:pt x="0" y="4876800"/>
                </a:moveTo>
                <a:lnTo>
                  <a:pt x="609600" y="4876800"/>
                </a:lnTo>
                <a:lnTo>
                  <a:pt x="609600" y="0"/>
                </a:lnTo>
                <a:lnTo>
                  <a:pt x="0" y="0"/>
                </a:lnTo>
                <a:lnTo>
                  <a:pt x="0" y="4876800"/>
                </a:lnTo>
              </a:path>
            </a:pathLst>
          </a:custGeom>
          <a:solidFill>
            <a:srgbClr val="95A3D1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CN" altLang="en-US"/>
          </a:p>
        </p:txBody>
      </p:sp>
      <p:sp>
        <p:nvSpPr>
          <p:cNvPr id="39" name="Freeform 3"/>
          <p:cNvSpPr/>
          <p:nvPr/>
        </p:nvSpPr>
        <p:spPr>
          <a:xfrm>
            <a:off x="6858000" y="1417637"/>
            <a:ext cx="1828800" cy="182562"/>
          </a:xfrm>
          <a:custGeom>
            <a:avLst/>
            <a:gdLst>
              <a:gd name="connsiteX0" fmla="*/ 0 w 1828800"/>
              <a:gd name="connsiteY0" fmla="*/ 182562 h 182562"/>
              <a:gd name="connsiteX1" fmla="*/ 1828800 w 1828800"/>
              <a:gd name="connsiteY1" fmla="*/ 182562 h 182562"/>
              <a:gd name="connsiteX2" fmla="*/ 1828800 w 1828800"/>
              <a:gd name="connsiteY2" fmla="*/ 0 h 182562"/>
              <a:gd name="connsiteX3" fmla="*/ 0 w 1828800"/>
              <a:gd name="connsiteY3" fmla="*/ 0 h 182562"/>
              <a:gd name="connsiteX4" fmla="*/ 0 w 1828800"/>
              <a:gd name="connsiteY4" fmla="*/ 182562 h 18256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828800" h="182562">
                <a:moveTo>
                  <a:pt x="0" y="182562"/>
                </a:moveTo>
                <a:lnTo>
                  <a:pt x="1828800" y="182562"/>
                </a:lnTo>
                <a:lnTo>
                  <a:pt x="1828800" y="0"/>
                </a:lnTo>
                <a:lnTo>
                  <a:pt x="0" y="0"/>
                </a:lnTo>
                <a:lnTo>
                  <a:pt x="0" y="182562"/>
                </a:lnTo>
              </a:path>
            </a:pathLst>
          </a:custGeom>
          <a:solidFill>
            <a:srgbClr val="CCCC99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CN" altLang="en-US"/>
          </a:p>
        </p:txBody>
      </p:sp>
      <p:sp>
        <p:nvSpPr>
          <p:cNvPr id="40" name="Freeform 3"/>
          <p:cNvSpPr/>
          <p:nvPr/>
        </p:nvSpPr>
        <p:spPr>
          <a:xfrm>
            <a:off x="371475" y="1484376"/>
            <a:ext cx="8324850" cy="38100"/>
          </a:xfrm>
          <a:custGeom>
            <a:avLst/>
            <a:gdLst>
              <a:gd name="connsiteX0" fmla="*/ 9525 w 8324850"/>
              <a:gd name="connsiteY0" fmla="*/ 9525 h 38100"/>
              <a:gd name="connsiteX1" fmla="*/ 8315325 w 8324850"/>
              <a:gd name="connsiteY1" fmla="*/ 9525 h 381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8324850" h="38100">
                <a:moveTo>
                  <a:pt x="9525" y="9525"/>
                </a:moveTo>
                <a:lnTo>
                  <a:pt x="8315325" y="9525"/>
                </a:lnTo>
              </a:path>
            </a:pathLst>
          </a:custGeom>
          <a:ln w="12700">
            <a:solidFill>
              <a:srgbClr val="66669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rtl="0"/>
            <a:endParaRPr lang="zh-CN" altLang="en-US"/>
          </a:p>
        </p:txBody>
      </p:sp>
      <p:sp>
        <p:nvSpPr>
          <p:cNvPr id="41" name="Freeform 3"/>
          <p:cNvSpPr/>
          <p:nvPr/>
        </p:nvSpPr>
        <p:spPr>
          <a:xfrm>
            <a:off x="-22225" y="4854575"/>
            <a:ext cx="654050" cy="88900"/>
          </a:xfrm>
          <a:custGeom>
            <a:avLst/>
            <a:gdLst>
              <a:gd name="connsiteX0" fmla="*/ 22225 w 654050"/>
              <a:gd name="connsiteY0" fmla="*/ 22225 h 88900"/>
              <a:gd name="connsiteX1" fmla="*/ 631825 w 654050"/>
              <a:gd name="connsiteY1" fmla="*/ 22225 h 889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654050" h="88900">
                <a:moveTo>
                  <a:pt x="22225" y="22225"/>
                </a:moveTo>
                <a:lnTo>
                  <a:pt x="631825" y="22225"/>
                </a:lnTo>
              </a:path>
            </a:pathLst>
          </a:custGeom>
          <a:ln w="38100">
            <a:solidFill>
              <a:srgbClr val="66669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rtl="0"/>
            <a:endParaRPr lang="zh-CN" altLang="en-US"/>
          </a:p>
        </p:txBody>
      </p:sp>
      <p:pic>
        <p:nvPicPr>
          <p:cNvPr id="42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5500" y="1587500"/>
            <a:ext cx="7835900" cy="4292600"/>
          </a:xfrm>
          <a:prstGeom prst="rect">
            <a:avLst/>
          </a:prstGeom>
          <a:noFill/>
        </p:spPr>
      </p:pic>
      <p:sp>
        <p:nvSpPr>
          <p:cNvPr id="43" name="TextBox 42"/>
          <p:cNvSpPr txBox="1"/>
          <p:nvPr/>
        </p:nvSpPr>
        <p:spPr>
          <a:xfrm>
            <a:off x="1003300" y="444500"/>
            <a:ext cx="6553397" cy="949747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algn="l" rtl="0">
              <a:lnSpc>
                <a:spcPts val="3000"/>
              </a:lnSpc>
              <a:tabLst/>
            </a:pPr>
            <a:r>
              <a:rPr lang="en-US" altLang="zh-CN" sz="3396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Elements</a:t>
            </a:r>
            <a:r>
              <a:rPr lang="en-US" altLang="zh-CN" sz="33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396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33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396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Research</a:t>
            </a:r>
            <a:r>
              <a:rPr lang="en-US" altLang="zh-CN" sz="33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396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Design:</a:t>
            </a:r>
            <a:r>
              <a:rPr lang="en-US" altLang="zh-CN" sz="33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396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Within</a:t>
            </a:r>
          </a:p>
          <a:p>
            <a:pPr algn="l" rtl="0">
              <a:lnSpc>
                <a:spcPts val="1000"/>
              </a:lnSpc>
            </a:pPr>
            <a:endParaRPr lang="en-US" altLang="zh-CN" dirty="0" smtClean="0"/>
          </a:p>
          <a:p>
            <a:pPr algn="l" rtl="0">
              <a:lnSpc>
                <a:spcPts val="3000"/>
              </a:lnSpc>
              <a:tabLst/>
            </a:pPr>
            <a:r>
              <a:rPr lang="en-US" altLang="zh-CN" sz="3396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Group</a:t>
            </a:r>
            <a:r>
              <a:rPr lang="en-US" altLang="zh-CN" sz="33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396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Design</a:t>
            </a:r>
          </a:p>
        </p:txBody>
      </p:sp>
      <p:sp>
        <p:nvSpPr>
          <p:cNvPr id="44" name="TextBox 1"/>
          <p:cNvSpPr txBox="1"/>
          <p:nvPr/>
        </p:nvSpPr>
        <p:spPr>
          <a:xfrm>
            <a:off x="1224922" y="5881633"/>
            <a:ext cx="7037055" cy="366767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algn="l" rtl="0">
              <a:lnSpc>
                <a:spcPts val="1100"/>
              </a:lnSpc>
              <a:tabLst/>
            </a:pP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Source: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Gravetter,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F.J.,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&amp;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Forzano,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L.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B.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(2006).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Research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Methods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Behavioral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Sciences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(2nd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ed.).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United</a:t>
            </a:r>
          </a:p>
          <a:p>
            <a:pPr algn="l" rtl="0">
              <a:lnSpc>
                <a:spcPts val="1400"/>
              </a:lnSpc>
              <a:tabLst/>
            </a:pP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States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America: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Thomson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Wadsworth.</a:t>
            </a:r>
          </a:p>
        </p:txBody>
      </p:sp>
    </p:spTree>
    <p:extLst>
      <p:ext uri="{BB962C8B-B14F-4D97-AF65-F5344CB8AC3E}">
        <p14:creationId xmlns:p14="http://schemas.microsoft.com/office/powerpoint/2010/main" val="2398438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Freeform 29"/>
          <p:cNvSpPr/>
          <p:nvPr/>
        </p:nvSpPr>
        <p:spPr>
          <a:xfrm>
            <a:off x="0" y="0"/>
            <a:ext cx="8686800" cy="5867400"/>
          </a:xfrm>
          <a:custGeom>
            <a:avLst/>
            <a:gdLst>
              <a:gd name="connsiteX0" fmla="*/ 0 w 9144000"/>
              <a:gd name="connsiteY0" fmla="*/ 6858000 h 6858000"/>
              <a:gd name="connsiteX1" fmla="*/ 9144000 w 9144000"/>
              <a:gd name="connsiteY1" fmla="*/ 6858000 h 6858000"/>
              <a:gd name="connsiteX2" fmla="*/ 9144000 w 9144000"/>
              <a:gd name="connsiteY2" fmla="*/ 0 h 6858000"/>
              <a:gd name="connsiteX3" fmla="*/ 0 w 9144000"/>
              <a:gd name="connsiteY3" fmla="*/ 0 h 6858000"/>
              <a:gd name="connsiteX4" fmla="*/ 0 w 9144000"/>
              <a:gd name="connsiteY4" fmla="*/ 6858000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CN" altLang="en-US"/>
          </a:p>
        </p:txBody>
      </p:sp>
      <p:sp>
        <p:nvSpPr>
          <p:cNvPr id="31" name="Freeform 3"/>
          <p:cNvSpPr/>
          <p:nvPr/>
        </p:nvSpPr>
        <p:spPr>
          <a:xfrm>
            <a:off x="0" y="0"/>
            <a:ext cx="609600" cy="4876800"/>
          </a:xfrm>
          <a:custGeom>
            <a:avLst/>
            <a:gdLst>
              <a:gd name="connsiteX0" fmla="*/ 0 w 609600"/>
              <a:gd name="connsiteY0" fmla="*/ 4876800 h 4876800"/>
              <a:gd name="connsiteX1" fmla="*/ 609600 w 609600"/>
              <a:gd name="connsiteY1" fmla="*/ 4876800 h 4876800"/>
              <a:gd name="connsiteX2" fmla="*/ 609600 w 609600"/>
              <a:gd name="connsiteY2" fmla="*/ 0 h 4876800"/>
              <a:gd name="connsiteX3" fmla="*/ 0 w 609600"/>
              <a:gd name="connsiteY3" fmla="*/ 0 h 4876800"/>
              <a:gd name="connsiteX4" fmla="*/ 0 w 609600"/>
              <a:gd name="connsiteY4" fmla="*/ 4876800 h 48768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609600" h="4876800">
                <a:moveTo>
                  <a:pt x="0" y="4876800"/>
                </a:moveTo>
                <a:lnTo>
                  <a:pt x="609600" y="4876800"/>
                </a:lnTo>
                <a:lnTo>
                  <a:pt x="609600" y="0"/>
                </a:lnTo>
                <a:lnTo>
                  <a:pt x="0" y="0"/>
                </a:lnTo>
                <a:lnTo>
                  <a:pt x="0" y="4876800"/>
                </a:lnTo>
              </a:path>
            </a:pathLst>
          </a:custGeom>
          <a:solidFill>
            <a:srgbClr val="95A3D1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CN" altLang="en-US"/>
          </a:p>
        </p:txBody>
      </p:sp>
      <p:sp>
        <p:nvSpPr>
          <p:cNvPr id="32" name="Freeform 3"/>
          <p:cNvSpPr/>
          <p:nvPr/>
        </p:nvSpPr>
        <p:spPr>
          <a:xfrm>
            <a:off x="6858000" y="1417637"/>
            <a:ext cx="1828800" cy="182562"/>
          </a:xfrm>
          <a:custGeom>
            <a:avLst/>
            <a:gdLst>
              <a:gd name="connsiteX0" fmla="*/ 0 w 1828800"/>
              <a:gd name="connsiteY0" fmla="*/ 182562 h 182562"/>
              <a:gd name="connsiteX1" fmla="*/ 1828800 w 1828800"/>
              <a:gd name="connsiteY1" fmla="*/ 182562 h 182562"/>
              <a:gd name="connsiteX2" fmla="*/ 1828800 w 1828800"/>
              <a:gd name="connsiteY2" fmla="*/ 0 h 182562"/>
              <a:gd name="connsiteX3" fmla="*/ 0 w 1828800"/>
              <a:gd name="connsiteY3" fmla="*/ 0 h 182562"/>
              <a:gd name="connsiteX4" fmla="*/ 0 w 1828800"/>
              <a:gd name="connsiteY4" fmla="*/ 182562 h 18256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828800" h="182562">
                <a:moveTo>
                  <a:pt x="0" y="182562"/>
                </a:moveTo>
                <a:lnTo>
                  <a:pt x="1828800" y="182562"/>
                </a:lnTo>
                <a:lnTo>
                  <a:pt x="1828800" y="0"/>
                </a:lnTo>
                <a:lnTo>
                  <a:pt x="0" y="0"/>
                </a:lnTo>
                <a:lnTo>
                  <a:pt x="0" y="182562"/>
                </a:lnTo>
              </a:path>
            </a:pathLst>
          </a:custGeom>
          <a:solidFill>
            <a:srgbClr val="CCCC99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CN" altLang="en-US"/>
          </a:p>
        </p:txBody>
      </p:sp>
      <p:sp>
        <p:nvSpPr>
          <p:cNvPr id="33" name="Freeform 3"/>
          <p:cNvSpPr/>
          <p:nvPr/>
        </p:nvSpPr>
        <p:spPr>
          <a:xfrm>
            <a:off x="371475" y="1484376"/>
            <a:ext cx="8324850" cy="38100"/>
          </a:xfrm>
          <a:custGeom>
            <a:avLst/>
            <a:gdLst>
              <a:gd name="connsiteX0" fmla="*/ 9525 w 8324850"/>
              <a:gd name="connsiteY0" fmla="*/ 9525 h 38100"/>
              <a:gd name="connsiteX1" fmla="*/ 8315325 w 8324850"/>
              <a:gd name="connsiteY1" fmla="*/ 9525 h 381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8324850" h="38100">
                <a:moveTo>
                  <a:pt x="9525" y="9525"/>
                </a:moveTo>
                <a:lnTo>
                  <a:pt x="8315325" y="9525"/>
                </a:lnTo>
              </a:path>
            </a:pathLst>
          </a:custGeom>
          <a:ln w="12700">
            <a:solidFill>
              <a:srgbClr val="66669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rtl="0"/>
            <a:endParaRPr lang="zh-CN" altLang="en-US"/>
          </a:p>
        </p:txBody>
      </p:sp>
      <p:sp>
        <p:nvSpPr>
          <p:cNvPr id="34" name="Freeform 3"/>
          <p:cNvSpPr/>
          <p:nvPr/>
        </p:nvSpPr>
        <p:spPr>
          <a:xfrm>
            <a:off x="-22225" y="4854575"/>
            <a:ext cx="654050" cy="88900"/>
          </a:xfrm>
          <a:custGeom>
            <a:avLst/>
            <a:gdLst>
              <a:gd name="connsiteX0" fmla="*/ 22225 w 654050"/>
              <a:gd name="connsiteY0" fmla="*/ 22225 h 88900"/>
              <a:gd name="connsiteX1" fmla="*/ 631825 w 654050"/>
              <a:gd name="connsiteY1" fmla="*/ 22225 h 889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654050" h="88900">
                <a:moveTo>
                  <a:pt x="22225" y="22225"/>
                </a:moveTo>
                <a:lnTo>
                  <a:pt x="631825" y="22225"/>
                </a:lnTo>
              </a:path>
            </a:pathLst>
          </a:custGeom>
          <a:ln w="38100">
            <a:solidFill>
              <a:srgbClr val="66669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rtl="0"/>
            <a:endParaRPr lang="zh-CN" altLang="en-US"/>
          </a:p>
        </p:txBody>
      </p:sp>
      <p:sp>
        <p:nvSpPr>
          <p:cNvPr id="35" name="TextBox 34"/>
          <p:cNvSpPr txBox="1"/>
          <p:nvPr/>
        </p:nvSpPr>
        <p:spPr>
          <a:xfrm>
            <a:off x="1003300" y="444500"/>
            <a:ext cx="7585410" cy="361124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algn="l" rtl="0">
              <a:lnSpc>
                <a:spcPts val="3000"/>
              </a:lnSpc>
              <a:tabLst>
                <a:tab pos="457200" algn="l"/>
                <a:tab pos="736600" algn="l"/>
              </a:tabLst>
            </a:pPr>
            <a:r>
              <a:rPr lang="en-US" altLang="zh-CN" sz="3396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Elements</a:t>
            </a:r>
            <a:r>
              <a:rPr lang="en-US" altLang="zh-CN" sz="33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396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33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396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Research</a:t>
            </a:r>
            <a:r>
              <a:rPr lang="en-US" altLang="zh-CN" sz="33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396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Design:</a:t>
            </a:r>
            <a:r>
              <a:rPr lang="en-US" altLang="zh-CN" sz="33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396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One</a:t>
            </a:r>
            <a:r>
              <a:rPr lang="en-US" altLang="zh-CN" sz="33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396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time</a:t>
            </a:r>
            <a:r>
              <a:rPr lang="en-US" altLang="zh-CN" sz="33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396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vs.</a:t>
            </a:r>
          </a:p>
          <a:p>
            <a:pPr algn="l" rtl="0">
              <a:lnSpc>
                <a:spcPts val="1000"/>
              </a:lnSpc>
            </a:pPr>
            <a:endParaRPr lang="en-US" altLang="zh-CN" dirty="0" smtClean="0"/>
          </a:p>
          <a:p>
            <a:pPr algn="l" rtl="0">
              <a:lnSpc>
                <a:spcPts val="3000"/>
              </a:lnSpc>
              <a:tabLst>
                <a:tab pos="457200" algn="l"/>
                <a:tab pos="736600" algn="l"/>
              </a:tabLst>
            </a:pPr>
            <a:r>
              <a:rPr lang="en-US" altLang="zh-CN" sz="3396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over</a:t>
            </a:r>
            <a:r>
              <a:rPr lang="en-US" altLang="zh-CN" sz="33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396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time</a:t>
            </a:r>
            <a:r>
              <a:rPr lang="en-US" altLang="zh-CN" sz="33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396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research</a:t>
            </a:r>
          </a:p>
          <a:p>
            <a:pPr algn="l" rtl="0">
              <a:lnSpc>
                <a:spcPts val="1000"/>
              </a:lnSpc>
            </a:pPr>
            <a:endParaRPr lang="en-US" altLang="zh-CN" dirty="0" smtClean="0"/>
          </a:p>
          <a:p>
            <a:pPr algn="l" rtl="0">
              <a:lnSpc>
                <a:spcPts val="1000"/>
              </a:lnSpc>
            </a:pPr>
            <a:endParaRPr lang="en-US" altLang="zh-CN" dirty="0" smtClean="0"/>
          </a:p>
          <a:p>
            <a:pPr algn="l" rtl="0">
              <a:lnSpc>
                <a:spcPts val="3500"/>
              </a:lnSpc>
              <a:tabLst>
                <a:tab pos="457200" algn="l"/>
                <a:tab pos="736600" algn="l"/>
              </a:tabLst>
            </a:pPr>
            <a:r>
              <a:rPr lang="en-US" altLang="zh-CN" sz="2520" dirty="0" smtClean="0">
                <a:solidFill>
                  <a:srgbClr val="CCCC99"/>
                </a:solidFill>
                <a:latin typeface="Wingdings" pitchFamily="18" charset="0"/>
                <a:cs typeface="Wingdings" pitchFamily="18" charset="0"/>
              </a:rPr>
              <a:t>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Cross-sectional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method</a:t>
            </a:r>
          </a:p>
          <a:p>
            <a:pPr algn="l" rtl="0">
              <a:lnSpc>
                <a:spcPts val="4100"/>
              </a:lnSpc>
              <a:tabLst>
                <a:tab pos="457200" algn="l"/>
                <a:tab pos="736600" algn="l"/>
              </a:tabLst>
            </a:pPr>
            <a:r>
              <a:rPr lang="en-US" altLang="zh-CN" dirty="0" smtClean="0"/>
              <a:t>	</a:t>
            </a:r>
            <a:r>
              <a:rPr lang="en-US" altLang="zh-CN" sz="3362" dirty="0" smtClean="0">
                <a:solidFill>
                  <a:srgbClr val="95A3D1"/>
                </a:solidFill>
                <a:latin typeface="Wingdings" pitchFamily="18" charset="0"/>
                <a:cs typeface="Wingdings" pitchFamily="18" charset="0"/>
              </a:rPr>
              <a:t></a:t>
            </a:r>
            <a:r>
              <a:rPr lang="en-US" altLang="zh-CN" sz="27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8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Same</a:t>
            </a:r>
            <a:r>
              <a:rPr lang="en-US" altLang="zh-CN" sz="27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8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group</a:t>
            </a:r>
            <a:r>
              <a:rPr lang="en-US" altLang="zh-CN" sz="27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8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27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8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people</a:t>
            </a:r>
            <a:r>
              <a:rPr lang="en-US" altLang="zh-CN" sz="27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8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are</a:t>
            </a:r>
            <a:r>
              <a:rPr lang="en-US" altLang="zh-CN" sz="27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8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observed</a:t>
            </a:r>
            <a:r>
              <a:rPr lang="en-US" altLang="zh-CN" sz="27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8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at</a:t>
            </a:r>
            <a:r>
              <a:rPr lang="en-US" altLang="zh-CN" sz="27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8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one</a:t>
            </a:r>
          </a:p>
          <a:p>
            <a:pPr algn="l" rtl="0">
              <a:lnSpc>
                <a:spcPts val="3200"/>
              </a:lnSpc>
              <a:tabLst>
                <a:tab pos="457200" algn="l"/>
                <a:tab pos="736600" algn="l"/>
              </a:tabLst>
            </a:pPr>
            <a:r>
              <a:rPr lang="en-US" altLang="zh-CN" dirty="0" smtClean="0"/>
              <a:t>		</a:t>
            </a: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point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time</a:t>
            </a:r>
          </a:p>
          <a:p>
            <a:pPr algn="l" rtl="0">
              <a:lnSpc>
                <a:spcPts val="1000"/>
              </a:lnSpc>
            </a:pPr>
            <a:endParaRPr lang="en-US" altLang="zh-CN" dirty="0" smtClean="0"/>
          </a:p>
          <a:p>
            <a:pPr algn="l" rtl="0">
              <a:lnSpc>
                <a:spcPts val="1000"/>
              </a:lnSpc>
            </a:pPr>
            <a:endParaRPr lang="en-US" altLang="zh-CN" dirty="0" smtClean="0"/>
          </a:p>
          <a:p>
            <a:pPr algn="l" rtl="0">
              <a:lnSpc>
                <a:spcPts val="1000"/>
              </a:lnSpc>
            </a:pPr>
            <a:endParaRPr lang="en-US" altLang="zh-CN" dirty="0" smtClean="0"/>
          </a:p>
          <a:p>
            <a:pPr algn="l" rtl="0">
              <a:lnSpc>
                <a:spcPts val="1000"/>
              </a:lnSpc>
            </a:pPr>
            <a:endParaRPr lang="en-US" altLang="zh-CN" dirty="0" smtClean="0"/>
          </a:p>
          <a:p>
            <a:pPr algn="l" rtl="0">
              <a:lnSpc>
                <a:spcPts val="1000"/>
              </a:lnSpc>
            </a:pPr>
            <a:endParaRPr lang="en-US" altLang="zh-CN" dirty="0" smtClean="0"/>
          </a:p>
          <a:p>
            <a:pPr algn="l" rtl="0">
              <a:lnSpc>
                <a:spcPts val="3000"/>
              </a:lnSpc>
              <a:tabLst>
                <a:tab pos="457200" algn="l"/>
                <a:tab pos="736600" algn="l"/>
              </a:tabLst>
            </a:pPr>
            <a:r>
              <a:rPr lang="en-US" altLang="zh-CN" sz="2520" dirty="0" smtClean="0">
                <a:solidFill>
                  <a:srgbClr val="CCCC99"/>
                </a:solidFill>
                <a:latin typeface="Wingdings" pitchFamily="18" charset="0"/>
                <a:cs typeface="Wingdings" pitchFamily="18" charset="0"/>
              </a:rPr>
              <a:t>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Longitudinal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method</a:t>
            </a:r>
          </a:p>
        </p:txBody>
      </p:sp>
      <p:sp>
        <p:nvSpPr>
          <p:cNvPr id="36" name="TextBox 1"/>
          <p:cNvSpPr txBox="1"/>
          <p:nvPr/>
        </p:nvSpPr>
        <p:spPr>
          <a:xfrm>
            <a:off x="1460500" y="4216400"/>
            <a:ext cx="200376" cy="34111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algn="l" rtl="0">
              <a:lnSpc>
                <a:spcPts val="2300"/>
              </a:lnSpc>
              <a:tabLst/>
            </a:pPr>
            <a:r>
              <a:rPr lang="en-US" altLang="zh-CN" sz="2100" dirty="0" smtClean="0">
                <a:solidFill>
                  <a:srgbClr val="95A3D1"/>
                </a:solidFill>
                <a:latin typeface="Wingdings" pitchFamily="18" charset="0"/>
                <a:cs typeface="Wingdings" pitchFamily="18" charset="0"/>
              </a:rPr>
              <a:t></a:t>
            </a:r>
          </a:p>
        </p:txBody>
      </p:sp>
      <p:sp>
        <p:nvSpPr>
          <p:cNvPr id="37" name="TextBox 1"/>
          <p:cNvSpPr txBox="1"/>
          <p:nvPr/>
        </p:nvSpPr>
        <p:spPr>
          <a:xfrm>
            <a:off x="1739900" y="4203700"/>
            <a:ext cx="6033639" cy="78996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algn="l" rtl="0">
              <a:lnSpc>
                <a:spcPts val="2500"/>
              </a:lnSpc>
              <a:tabLst/>
            </a:pP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Same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group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people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are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observed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at</a:t>
            </a:r>
          </a:p>
          <a:p>
            <a:pPr algn="l" rtl="0">
              <a:lnSpc>
                <a:spcPts val="3300"/>
              </a:lnSpc>
              <a:tabLst/>
            </a:pP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different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points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time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as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they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grow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older</a:t>
            </a:r>
          </a:p>
        </p:txBody>
      </p:sp>
    </p:spTree>
    <p:extLst>
      <p:ext uri="{BB962C8B-B14F-4D97-AF65-F5344CB8AC3E}">
        <p14:creationId xmlns:p14="http://schemas.microsoft.com/office/powerpoint/2010/main" val="23984381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eform 33"/>
          <p:cNvSpPr/>
          <p:nvPr/>
        </p:nvSpPr>
        <p:spPr>
          <a:xfrm>
            <a:off x="0" y="0"/>
            <a:ext cx="8915400" cy="5638800"/>
          </a:xfrm>
          <a:custGeom>
            <a:avLst/>
            <a:gdLst>
              <a:gd name="connsiteX0" fmla="*/ 0 w 9144000"/>
              <a:gd name="connsiteY0" fmla="*/ 6858000 h 6858000"/>
              <a:gd name="connsiteX1" fmla="*/ 9144000 w 9144000"/>
              <a:gd name="connsiteY1" fmla="*/ 6858000 h 6858000"/>
              <a:gd name="connsiteX2" fmla="*/ 9144000 w 9144000"/>
              <a:gd name="connsiteY2" fmla="*/ 0 h 6858000"/>
              <a:gd name="connsiteX3" fmla="*/ 0 w 9144000"/>
              <a:gd name="connsiteY3" fmla="*/ 0 h 6858000"/>
              <a:gd name="connsiteX4" fmla="*/ 0 w 9144000"/>
              <a:gd name="connsiteY4" fmla="*/ 6858000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CN" altLang="en-US"/>
          </a:p>
        </p:txBody>
      </p:sp>
      <p:sp>
        <p:nvSpPr>
          <p:cNvPr id="35" name="Freeform 3"/>
          <p:cNvSpPr/>
          <p:nvPr/>
        </p:nvSpPr>
        <p:spPr>
          <a:xfrm>
            <a:off x="0" y="0"/>
            <a:ext cx="594360" cy="4009813"/>
          </a:xfrm>
          <a:custGeom>
            <a:avLst/>
            <a:gdLst>
              <a:gd name="connsiteX0" fmla="*/ 0 w 609600"/>
              <a:gd name="connsiteY0" fmla="*/ 4876800 h 4876800"/>
              <a:gd name="connsiteX1" fmla="*/ 609600 w 609600"/>
              <a:gd name="connsiteY1" fmla="*/ 4876800 h 4876800"/>
              <a:gd name="connsiteX2" fmla="*/ 609600 w 609600"/>
              <a:gd name="connsiteY2" fmla="*/ 0 h 4876800"/>
              <a:gd name="connsiteX3" fmla="*/ 0 w 609600"/>
              <a:gd name="connsiteY3" fmla="*/ 0 h 4876800"/>
              <a:gd name="connsiteX4" fmla="*/ 0 w 609600"/>
              <a:gd name="connsiteY4" fmla="*/ 4876800 h 48768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609600" h="4876800">
                <a:moveTo>
                  <a:pt x="0" y="4876800"/>
                </a:moveTo>
                <a:lnTo>
                  <a:pt x="609600" y="4876800"/>
                </a:lnTo>
                <a:lnTo>
                  <a:pt x="609600" y="0"/>
                </a:lnTo>
                <a:lnTo>
                  <a:pt x="0" y="0"/>
                </a:lnTo>
                <a:lnTo>
                  <a:pt x="0" y="4876800"/>
                </a:lnTo>
              </a:path>
            </a:pathLst>
          </a:custGeom>
          <a:solidFill>
            <a:srgbClr val="95A3D1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CN" altLang="en-US"/>
          </a:p>
        </p:txBody>
      </p:sp>
      <p:sp>
        <p:nvSpPr>
          <p:cNvPr id="36" name="Freeform 3"/>
          <p:cNvSpPr/>
          <p:nvPr/>
        </p:nvSpPr>
        <p:spPr>
          <a:xfrm>
            <a:off x="6858000" y="1417637"/>
            <a:ext cx="1783080" cy="150107"/>
          </a:xfrm>
          <a:custGeom>
            <a:avLst/>
            <a:gdLst>
              <a:gd name="connsiteX0" fmla="*/ 0 w 1828800"/>
              <a:gd name="connsiteY0" fmla="*/ 182562 h 182562"/>
              <a:gd name="connsiteX1" fmla="*/ 1828800 w 1828800"/>
              <a:gd name="connsiteY1" fmla="*/ 182562 h 182562"/>
              <a:gd name="connsiteX2" fmla="*/ 1828800 w 1828800"/>
              <a:gd name="connsiteY2" fmla="*/ 0 h 182562"/>
              <a:gd name="connsiteX3" fmla="*/ 0 w 1828800"/>
              <a:gd name="connsiteY3" fmla="*/ 0 h 182562"/>
              <a:gd name="connsiteX4" fmla="*/ 0 w 1828800"/>
              <a:gd name="connsiteY4" fmla="*/ 182562 h 18256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828800" h="182562">
                <a:moveTo>
                  <a:pt x="0" y="182562"/>
                </a:moveTo>
                <a:lnTo>
                  <a:pt x="1828800" y="182562"/>
                </a:lnTo>
                <a:lnTo>
                  <a:pt x="1828800" y="0"/>
                </a:lnTo>
                <a:lnTo>
                  <a:pt x="0" y="0"/>
                </a:lnTo>
                <a:lnTo>
                  <a:pt x="0" y="182562"/>
                </a:lnTo>
              </a:path>
            </a:pathLst>
          </a:custGeom>
          <a:solidFill>
            <a:srgbClr val="CCCC99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CN" altLang="en-US"/>
          </a:p>
        </p:txBody>
      </p:sp>
      <p:sp>
        <p:nvSpPr>
          <p:cNvPr id="37" name="Freeform 3"/>
          <p:cNvSpPr/>
          <p:nvPr/>
        </p:nvSpPr>
        <p:spPr>
          <a:xfrm>
            <a:off x="371475" y="1484375"/>
            <a:ext cx="8116729" cy="45719"/>
          </a:xfrm>
          <a:custGeom>
            <a:avLst/>
            <a:gdLst>
              <a:gd name="connsiteX0" fmla="*/ 9525 w 8324850"/>
              <a:gd name="connsiteY0" fmla="*/ 9525 h 38100"/>
              <a:gd name="connsiteX1" fmla="*/ 8315325 w 8324850"/>
              <a:gd name="connsiteY1" fmla="*/ 9525 h 381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8324850" h="38100">
                <a:moveTo>
                  <a:pt x="9525" y="9525"/>
                </a:moveTo>
                <a:lnTo>
                  <a:pt x="8315325" y="9525"/>
                </a:lnTo>
              </a:path>
            </a:pathLst>
          </a:custGeom>
          <a:ln w="12700">
            <a:solidFill>
              <a:srgbClr val="66669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rtl="0"/>
            <a:endParaRPr lang="zh-CN" altLang="en-US"/>
          </a:p>
        </p:txBody>
      </p:sp>
      <p:sp>
        <p:nvSpPr>
          <p:cNvPr id="38" name="Freeform 3"/>
          <p:cNvSpPr/>
          <p:nvPr/>
        </p:nvSpPr>
        <p:spPr>
          <a:xfrm>
            <a:off x="-22225" y="4854575"/>
            <a:ext cx="637699" cy="73096"/>
          </a:xfrm>
          <a:custGeom>
            <a:avLst/>
            <a:gdLst>
              <a:gd name="connsiteX0" fmla="*/ 22225 w 654050"/>
              <a:gd name="connsiteY0" fmla="*/ 22225 h 88900"/>
              <a:gd name="connsiteX1" fmla="*/ 631825 w 654050"/>
              <a:gd name="connsiteY1" fmla="*/ 22225 h 889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654050" h="88900">
                <a:moveTo>
                  <a:pt x="22225" y="22225"/>
                </a:moveTo>
                <a:lnTo>
                  <a:pt x="631825" y="22225"/>
                </a:lnTo>
              </a:path>
            </a:pathLst>
          </a:custGeom>
          <a:ln w="38100">
            <a:solidFill>
              <a:srgbClr val="66669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rtl="0"/>
            <a:endParaRPr lang="zh-CN" altLang="en-US"/>
          </a:p>
        </p:txBody>
      </p:sp>
      <p:pic>
        <p:nvPicPr>
          <p:cNvPr id="3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77900" y="1587500"/>
            <a:ext cx="7429500" cy="4494848"/>
          </a:xfrm>
          <a:prstGeom prst="rect">
            <a:avLst/>
          </a:prstGeom>
          <a:noFill/>
        </p:spPr>
      </p:pic>
      <p:sp>
        <p:nvSpPr>
          <p:cNvPr id="40" name="TextBox 39"/>
          <p:cNvSpPr txBox="1"/>
          <p:nvPr/>
        </p:nvSpPr>
        <p:spPr>
          <a:xfrm>
            <a:off x="1003300" y="444500"/>
            <a:ext cx="7367588" cy="821507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 algn="l" rtl="0">
              <a:lnSpc>
                <a:spcPts val="3000"/>
              </a:lnSpc>
              <a:tabLst/>
            </a:pPr>
            <a:r>
              <a:rPr lang="en-US" altLang="zh-CN" sz="3396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Elements</a:t>
            </a:r>
            <a:r>
              <a:rPr lang="en-US" altLang="zh-CN" sz="33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396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33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396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Research</a:t>
            </a:r>
            <a:r>
              <a:rPr lang="en-US" altLang="zh-CN" sz="33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396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Design</a:t>
            </a:r>
            <a:r>
              <a:rPr lang="en-US" altLang="zh-CN" sz="3396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altLang="zh-CN" sz="3396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396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Longitudinal Method</a:t>
            </a:r>
            <a:endParaRPr lang="en-US" altLang="zh-CN" sz="3396" dirty="0" smtClean="0">
              <a:solidFill>
                <a:srgbClr val="66003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" name="TextBox 1"/>
          <p:cNvSpPr txBox="1"/>
          <p:nvPr/>
        </p:nvSpPr>
        <p:spPr>
          <a:xfrm>
            <a:off x="1044593" y="5899354"/>
            <a:ext cx="7466648" cy="366767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 algn="l" rtl="0">
              <a:lnSpc>
                <a:spcPts val="1100"/>
              </a:lnSpc>
              <a:tabLst/>
            </a:pP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Source: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Gravetter,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F.J.,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&amp;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Forzano,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L.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B.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(2006).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Research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Methods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Behavioral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Sciences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(2nd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ed.).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United</a:t>
            </a:r>
          </a:p>
          <a:p>
            <a:pPr algn="l" rtl="0">
              <a:lnSpc>
                <a:spcPts val="1400"/>
              </a:lnSpc>
              <a:tabLst/>
            </a:pP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States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America: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Thomson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Wadsworth.</a:t>
            </a:r>
          </a:p>
        </p:txBody>
      </p:sp>
    </p:spTree>
    <p:extLst>
      <p:ext uri="{BB962C8B-B14F-4D97-AF65-F5344CB8AC3E}">
        <p14:creationId xmlns:p14="http://schemas.microsoft.com/office/powerpoint/2010/main" val="2398438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14695</TotalTime>
  <Words>223</Words>
  <Application>Microsoft Office PowerPoint</Application>
  <PresentationFormat>A4 Paper (210x297 mm)</PresentationFormat>
  <Paragraphs>54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PowerPoint Presentation</vt:lpstr>
      <vt:lpstr>Lecture 8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Administrator</cp:lastModifiedBy>
  <cp:revision>248</cp:revision>
  <dcterms:created xsi:type="dcterms:W3CDTF">2009-10-14T19:14:34Z</dcterms:created>
  <dcterms:modified xsi:type="dcterms:W3CDTF">2012-10-13T18:09:57Z</dcterms:modified>
</cp:coreProperties>
</file>