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70" r:id="rId4"/>
    <p:sldId id="271" r:id="rId5"/>
    <p:sldId id="272" r:id="rId6"/>
    <p:sldId id="273" r:id="rId7"/>
    <p:sldId id="266" r:id="rId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90" d="100"/>
          <a:sy n="90" d="100"/>
        </p:scale>
        <p:origin x="-420" y="121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10/13/2012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9168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143000" y="6324600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3700" b="1" dirty="0" smtClean="0">
                <a:solidFill>
                  <a:schemeClr val="accent1">
                    <a:lumMod val="50000"/>
                  </a:schemeClr>
                </a:solidFill>
                <a:latin typeface="AR CARTER" pitchFamily="2" charset="0"/>
                <a:cs typeface="+mj-cs"/>
              </a:rPr>
              <a:t>Research Methods &amp; Design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R CARTER" pitchFamily="2" charset="0"/>
              <a:cs typeface="+mj-cs"/>
            </a:endParaRPr>
          </a:p>
          <a:p>
            <a:pPr algn="ctr"/>
            <a:r>
              <a:rPr lang="en-US" sz="2600" b="1" dirty="0" smtClean="0">
                <a:solidFill>
                  <a:srgbClr val="7F7F7F"/>
                </a:solidFill>
                <a:latin typeface="Bell MT" pitchFamily="18" charset="0"/>
                <a:cs typeface="+mj-cs"/>
              </a:rPr>
              <a:t>Dr. Abdullah Al </a:t>
            </a:r>
            <a:r>
              <a:rPr lang="en-US" sz="2600" b="1" dirty="0" err="1">
                <a:solidFill>
                  <a:srgbClr val="7F7F7F"/>
                </a:solidFill>
                <a:latin typeface="Bell MT" pitchFamily="18" charset="0"/>
                <a:cs typeface="+mj-cs"/>
              </a:rPr>
              <a:t>F</a:t>
            </a:r>
            <a:r>
              <a:rPr lang="en-US" sz="2600" b="1" dirty="0" err="1" smtClean="0">
                <a:solidFill>
                  <a:srgbClr val="7F7F7F"/>
                </a:solidFill>
                <a:latin typeface="Bell MT" pitchFamily="18" charset="0"/>
                <a:cs typeface="+mj-cs"/>
              </a:rPr>
              <a:t>raidan</a:t>
            </a:r>
            <a:endParaRPr lang="en-US" sz="2600" b="1" dirty="0">
              <a:solidFill>
                <a:srgbClr val="7F7F7F"/>
              </a:solidFill>
              <a:latin typeface="Bell MT" pitchFamily="18" charset="0"/>
              <a:cs typeface="+mj-cs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en-US" sz="6000" b="1" spc="-150" dirty="0" smtClean="0">
                <a:solidFill>
                  <a:srgbClr val="376092"/>
                </a:solidFill>
                <a:latin typeface="Garamond" pitchFamily="18" charset="0"/>
                <a:cs typeface="ae_AlMateen" pitchFamily="2" charset="-78"/>
              </a:rPr>
              <a:t>Lecture </a:t>
            </a:r>
            <a:r>
              <a:rPr lang="en-US" sz="6000" b="1" spc="-150" dirty="0">
                <a:solidFill>
                  <a:srgbClr val="376092"/>
                </a:solidFill>
                <a:latin typeface="Garamond" pitchFamily="18" charset="0"/>
                <a:cs typeface="ae_AlMateen" pitchFamily="2" charset="-78"/>
              </a:rPr>
              <a:t>9</a:t>
            </a:r>
            <a:endParaRPr lang="en-US" sz="6000" b="1" spc="-150" dirty="0" smtClean="0">
              <a:solidFill>
                <a:srgbClr val="376092"/>
              </a:solidFill>
              <a:latin typeface="Garamond" pitchFamily="18" charset="0"/>
              <a:cs typeface="ae_AlMateen" pitchFamily="2" charset="-78"/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lnSpc>
                <a:spcPts val="3000"/>
              </a:lnSpc>
              <a:tabLst/>
            </a:pPr>
            <a:r>
              <a:rPr lang="en-US" altLang="zh-CN" dirty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Elements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Research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Design: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Defining</a:t>
            </a:r>
          </a:p>
          <a:p>
            <a:pPr>
              <a:lnSpc>
                <a:spcPts val="1000"/>
              </a:lnSpc>
            </a:pPr>
            <a:endParaRPr lang="en-US" altLang="zh-CN" dirty="0"/>
          </a:p>
          <a:p>
            <a:pPr>
              <a:lnSpc>
                <a:spcPts val="3000"/>
              </a:lnSpc>
              <a:tabLst/>
            </a:pPr>
            <a:r>
              <a:rPr lang="en-US" altLang="zh-CN" dirty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your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terms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 27"/>
          <p:cNvSpPr/>
          <p:nvPr/>
        </p:nvSpPr>
        <p:spPr>
          <a:xfrm>
            <a:off x="0" y="0"/>
            <a:ext cx="9753600" cy="5867400"/>
          </a:xfrm>
          <a:custGeom>
            <a:avLst/>
            <a:gdLst>
              <a:gd name="connsiteX0" fmla="*/ 0 w 9144000"/>
              <a:gd name="connsiteY0" fmla="*/ 6858000 h 6858000"/>
              <a:gd name="connsiteX1" fmla="*/ 9144000 w 9144000"/>
              <a:gd name="connsiteY1" fmla="*/ 6858000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8000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CN" altLang="en-US"/>
          </a:p>
        </p:txBody>
      </p:sp>
      <p:sp>
        <p:nvSpPr>
          <p:cNvPr id="29" name="Freeform 3"/>
          <p:cNvSpPr/>
          <p:nvPr/>
        </p:nvSpPr>
        <p:spPr>
          <a:xfrm>
            <a:off x="0" y="0"/>
            <a:ext cx="650240" cy="4172373"/>
          </a:xfrm>
          <a:custGeom>
            <a:avLst/>
            <a:gdLst>
              <a:gd name="connsiteX0" fmla="*/ 0 w 609600"/>
              <a:gd name="connsiteY0" fmla="*/ 4876800 h 4876800"/>
              <a:gd name="connsiteX1" fmla="*/ 609600 w 609600"/>
              <a:gd name="connsiteY1" fmla="*/ 4876800 h 4876800"/>
              <a:gd name="connsiteX2" fmla="*/ 609600 w 609600"/>
              <a:gd name="connsiteY2" fmla="*/ 0 h 4876800"/>
              <a:gd name="connsiteX3" fmla="*/ 0 w 609600"/>
              <a:gd name="connsiteY3" fmla="*/ 0 h 4876800"/>
              <a:gd name="connsiteX4" fmla="*/ 0 w 609600"/>
              <a:gd name="connsiteY4" fmla="*/ 4876800 h 48768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09600" h="4876800">
                <a:moveTo>
                  <a:pt x="0" y="4876800"/>
                </a:moveTo>
                <a:lnTo>
                  <a:pt x="609600" y="4876800"/>
                </a:lnTo>
                <a:lnTo>
                  <a:pt x="609600" y="0"/>
                </a:lnTo>
                <a:lnTo>
                  <a:pt x="0" y="0"/>
                </a:lnTo>
                <a:lnTo>
                  <a:pt x="0" y="4876800"/>
                </a:lnTo>
              </a:path>
            </a:pathLst>
          </a:custGeom>
          <a:solidFill>
            <a:srgbClr val="95A3D1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CN" altLang="en-US"/>
          </a:p>
        </p:txBody>
      </p:sp>
      <p:sp>
        <p:nvSpPr>
          <p:cNvPr id="30" name="Freeform 3"/>
          <p:cNvSpPr/>
          <p:nvPr/>
        </p:nvSpPr>
        <p:spPr>
          <a:xfrm>
            <a:off x="6858000" y="1417637"/>
            <a:ext cx="1950720" cy="156192"/>
          </a:xfrm>
          <a:custGeom>
            <a:avLst/>
            <a:gdLst>
              <a:gd name="connsiteX0" fmla="*/ 0 w 1828800"/>
              <a:gd name="connsiteY0" fmla="*/ 182562 h 182562"/>
              <a:gd name="connsiteX1" fmla="*/ 1828800 w 1828800"/>
              <a:gd name="connsiteY1" fmla="*/ 182562 h 182562"/>
              <a:gd name="connsiteX2" fmla="*/ 1828800 w 1828800"/>
              <a:gd name="connsiteY2" fmla="*/ 0 h 182562"/>
              <a:gd name="connsiteX3" fmla="*/ 0 w 1828800"/>
              <a:gd name="connsiteY3" fmla="*/ 0 h 182562"/>
              <a:gd name="connsiteX4" fmla="*/ 0 w 1828800"/>
              <a:gd name="connsiteY4" fmla="*/ 182562 h 18256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828800" h="182562">
                <a:moveTo>
                  <a:pt x="0" y="182562"/>
                </a:moveTo>
                <a:lnTo>
                  <a:pt x="1828800" y="182562"/>
                </a:lnTo>
                <a:lnTo>
                  <a:pt x="1828800" y="0"/>
                </a:lnTo>
                <a:lnTo>
                  <a:pt x="0" y="0"/>
                </a:lnTo>
                <a:lnTo>
                  <a:pt x="0" y="182562"/>
                </a:lnTo>
              </a:path>
            </a:pathLst>
          </a:custGeom>
          <a:solidFill>
            <a:srgbClr val="CCCC99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CN" altLang="en-US"/>
          </a:p>
        </p:txBody>
      </p:sp>
      <p:sp>
        <p:nvSpPr>
          <p:cNvPr id="31" name="Freeform 3"/>
          <p:cNvSpPr/>
          <p:nvPr/>
        </p:nvSpPr>
        <p:spPr>
          <a:xfrm>
            <a:off x="371475" y="1484375"/>
            <a:ext cx="8879841" cy="45719"/>
          </a:xfrm>
          <a:custGeom>
            <a:avLst/>
            <a:gdLst>
              <a:gd name="connsiteX0" fmla="*/ 9525 w 8324850"/>
              <a:gd name="connsiteY0" fmla="*/ 9525 h 38100"/>
              <a:gd name="connsiteX1" fmla="*/ 8315325 w 8324850"/>
              <a:gd name="connsiteY1" fmla="*/ 9525 h 38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8324850" h="38100">
                <a:moveTo>
                  <a:pt x="9525" y="9525"/>
                </a:moveTo>
                <a:lnTo>
                  <a:pt x="8315325" y="9525"/>
                </a:lnTo>
              </a:path>
            </a:pathLst>
          </a:custGeom>
          <a:ln w="12700">
            <a:solidFill>
              <a:srgbClr val="66669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rtl="0"/>
            <a:endParaRPr lang="zh-CN" altLang="en-US"/>
          </a:p>
        </p:txBody>
      </p:sp>
      <p:sp>
        <p:nvSpPr>
          <p:cNvPr id="32" name="Freeform 3"/>
          <p:cNvSpPr/>
          <p:nvPr/>
        </p:nvSpPr>
        <p:spPr>
          <a:xfrm>
            <a:off x="-22225" y="4854575"/>
            <a:ext cx="697653" cy="76059"/>
          </a:xfrm>
          <a:custGeom>
            <a:avLst/>
            <a:gdLst>
              <a:gd name="connsiteX0" fmla="*/ 22225 w 654050"/>
              <a:gd name="connsiteY0" fmla="*/ 22225 h 88900"/>
              <a:gd name="connsiteX1" fmla="*/ 631825 w 654050"/>
              <a:gd name="connsiteY1" fmla="*/ 22225 h 889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654050" h="88900">
                <a:moveTo>
                  <a:pt x="22225" y="22225"/>
                </a:moveTo>
                <a:lnTo>
                  <a:pt x="631825" y="22225"/>
                </a:lnTo>
              </a:path>
            </a:pathLst>
          </a:custGeom>
          <a:ln w="38100">
            <a:solidFill>
              <a:srgbClr val="66669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rtl="0"/>
            <a:endParaRPr lang="zh-CN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1003300" y="444500"/>
            <a:ext cx="7379799" cy="943848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algn="l" rtl="0">
              <a:lnSpc>
                <a:spcPts val="3000"/>
              </a:lnSpc>
              <a:tabLst/>
            </a:pPr>
            <a:r>
              <a:rPr lang="en-US" altLang="zh-CN" sz="3396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Elements</a:t>
            </a:r>
            <a:r>
              <a:rPr lang="en-US" altLang="zh-CN" sz="33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396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33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396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Research</a:t>
            </a:r>
            <a:r>
              <a:rPr lang="en-US" altLang="zh-CN" sz="33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396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Design:</a:t>
            </a:r>
            <a:r>
              <a:rPr lang="en-US" altLang="zh-CN" sz="33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396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Defining</a:t>
            </a:r>
          </a:p>
          <a:p>
            <a:pPr algn="l" rtl="0">
              <a:lnSpc>
                <a:spcPts val="1000"/>
              </a:lnSpc>
            </a:pPr>
            <a:endParaRPr lang="en-US" altLang="zh-CN" dirty="0" smtClean="0"/>
          </a:p>
          <a:p>
            <a:pPr algn="l" rtl="0">
              <a:lnSpc>
                <a:spcPts val="3000"/>
              </a:lnSpc>
              <a:tabLst/>
            </a:pPr>
            <a:r>
              <a:rPr lang="en-US" altLang="zh-CN" sz="3396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your</a:t>
            </a:r>
            <a:r>
              <a:rPr lang="en-US" altLang="zh-CN" sz="33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396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terms</a:t>
            </a:r>
          </a:p>
        </p:txBody>
      </p:sp>
      <p:sp>
        <p:nvSpPr>
          <p:cNvPr id="34" name="TextBox 1"/>
          <p:cNvSpPr txBox="1"/>
          <p:nvPr/>
        </p:nvSpPr>
        <p:spPr>
          <a:xfrm>
            <a:off x="1003300" y="1663701"/>
            <a:ext cx="6029001" cy="418063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algn="l" rtl="0">
              <a:lnSpc>
                <a:spcPts val="2900"/>
              </a:lnSpc>
              <a:tabLst/>
            </a:pPr>
            <a:r>
              <a:rPr lang="en-US" altLang="zh-CN" sz="2340" dirty="0" smtClean="0">
                <a:solidFill>
                  <a:srgbClr val="CCCC99"/>
                </a:solidFill>
                <a:latin typeface="Wingdings" pitchFamily="18" charset="0"/>
                <a:cs typeface="Wingdings" pitchFamily="18" charset="0"/>
              </a:rPr>
              <a:t>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Independent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variable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variable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that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is</a:t>
            </a:r>
          </a:p>
        </p:txBody>
      </p:sp>
      <p:sp>
        <p:nvSpPr>
          <p:cNvPr id="35" name="TextBox 1"/>
          <p:cNvSpPr txBox="1"/>
          <p:nvPr/>
        </p:nvSpPr>
        <p:spPr>
          <a:xfrm>
            <a:off x="1346200" y="2120901"/>
            <a:ext cx="6687713" cy="1149033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algn="l" rtl="0">
              <a:lnSpc>
                <a:spcPts val="2400"/>
              </a:lnSpc>
              <a:tabLst/>
            </a:pPr>
            <a:r>
              <a:rPr lang="en-US" altLang="zh-CN" sz="26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manipulated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by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researcher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(or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variable</a:t>
            </a:r>
          </a:p>
          <a:p>
            <a:pPr algn="l" rtl="0">
              <a:lnSpc>
                <a:spcPts val="3100"/>
              </a:lnSpc>
              <a:tabLst/>
            </a:pP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that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thought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affect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outcome/dependent</a:t>
            </a:r>
          </a:p>
          <a:p>
            <a:pPr algn="l" rtl="0">
              <a:lnSpc>
                <a:spcPts val="3100"/>
              </a:lnSpc>
              <a:tabLst/>
            </a:pP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variable)</a:t>
            </a:r>
          </a:p>
        </p:txBody>
      </p:sp>
      <p:sp>
        <p:nvSpPr>
          <p:cNvPr id="36" name="TextBox 1"/>
          <p:cNvSpPr txBox="1"/>
          <p:nvPr/>
        </p:nvSpPr>
        <p:spPr>
          <a:xfrm>
            <a:off x="1003300" y="3467101"/>
            <a:ext cx="7222490" cy="418063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algn="l" rtl="0">
              <a:lnSpc>
                <a:spcPts val="2900"/>
              </a:lnSpc>
              <a:tabLst/>
            </a:pPr>
            <a:r>
              <a:rPr lang="en-US" altLang="zh-CN" sz="2342" dirty="0" smtClean="0">
                <a:solidFill>
                  <a:srgbClr val="CCCC99"/>
                </a:solidFill>
                <a:latin typeface="Wingdings" pitchFamily="18" charset="0"/>
                <a:cs typeface="Wingdings" pitchFamily="18" charset="0"/>
              </a:rPr>
              <a:t>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Dependent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variable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variable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that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measured</a:t>
            </a:r>
          </a:p>
        </p:txBody>
      </p:sp>
      <p:sp>
        <p:nvSpPr>
          <p:cNvPr id="37" name="TextBox 1"/>
          <p:cNvSpPr txBox="1"/>
          <p:nvPr/>
        </p:nvSpPr>
        <p:spPr>
          <a:xfrm>
            <a:off x="1346200" y="3937000"/>
            <a:ext cx="6752687" cy="353943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algn="l" rtl="0">
              <a:lnSpc>
                <a:spcPts val="2400"/>
              </a:lnSpc>
              <a:tabLst/>
            </a:pP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assess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effects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independent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variable</a:t>
            </a:r>
          </a:p>
        </p:txBody>
      </p:sp>
      <p:sp>
        <p:nvSpPr>
          <p:cNvPr id="38" name="TextBox 1"/>
          <p:cNvSpPr txBox="1"/>
          <p:nvPr/>
        </p:nvSpPr>
        <p:spPr>
          <a:xfrm>
            <a:off x="1003300" y="4495801"/>
            <a:ext cx="6352166" cy="418063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algn="l" rtl="0">
              <a:lnSpc>
                <a:spcPts val="2900"/>
              </a:lnSpc>
              <a:tabLst/>
            </a:pPr>
            <a:r>
              <a:rPr lang="en-US" altLang="zh-CN" sz="2340" dirty="0" smtClean="0">
                <a:solidFill>
                  <a:srgbClr val="CCCC99"/>
                </a:solidFill>
                <a:latin typeface="Wingdings" pitchFamily="18" charset="0"/>
                <a:cs typeface="Wingdings" pitchFamily="18" charset="0"/>
              </a:rPr>
              <a:t>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“Operational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definition”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procedure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for</a:t>
            </a:r>
          </a:p>
        </p:txBody>
      </p:sp>
      <p:sp>
        <p:nvSpPr>
          <p:cNvPr id="39" name="TextBox 1"/>
          <p:cNvSpPr txBox="1"/>
          <p:nvPr/>
        </p:nvSpPr>
        <p:spPr>
          <a:xfrm>
            <a:off x="1346200" y="4953000"/>
            <a:ext cx="6521443" cy="751488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algn="l" rtl="0">
              <a:lnSpc>
                <a:spcPts val="2400"/>
              </a:lnSpc>
              <a:tabLst/>
            </a:pPr>
            <a:r>
              <a:rPr lang="en-US" altLang="zh-CN" sz="26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measuring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defining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construct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(i.e.,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what</a:t>
            </a:r>
          </a:p>
          <a:p>
            <a:pPr algn="l" rtl="0">
              <a:lnSpc>
                <a:spcPts val="3100"/>
              </a:lnSpc>
              <a:tabLst/>
            </a:pP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measures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will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you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using)</a:t>
            </a:r>
          </a:p>
        </p:txBody>
      </p:sp>
    </p:spTree>
    <p:extLst>
      <p:ext uri="{BB962C8B-B14F-4D97-AF65-F5344CB8AC3E}">
        <p14:creationId xmlns:p14="http://schemas.microsoft.com/office/powerpoint/2010/main" val="386367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 29"/>
          <p:cNvSpPr/>
          <p:nvPr/>
        </p:nvSpPr>
        <p:spPr>
          <a:xfrm>
            <a:off x="0" y="0"/>
            <a:ext cx="9220200" cy="5728598"/>
          </a:xfrm>
          <a:custGeom>
            <a:avLst/>
            <a:gdLst>
              <a:gd name="connsiteX0" fmla="*/ 0 w 9144000"/>
              <a:gd name="connsiteY0" fmla="*/ 6858000 h 6858000"/>
              <a:gd name="connsiteX1" fmla="*/ 9144000 w 9144000"/>
              <a:gd name="connsiteY1" fmla="*/ 6858000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8000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CN" altLang="en-US"/>
          </a:p>
        </p:txBody>
      </p:sp>
      <p:sp>
        <p:nvSpPr>
          <p:cNvPr id="31" name="Freeform 3"/>
          <p:cNvSpPr/>
          <p:nvPr/>
        </p:nvSpPr>
        <p:spPr>
          <a:xfrm>
            <a:off x="0" y="0"/>
            <a:ext cx="614680" cy="4073670"/>
          </a:xfrm>
          <a:custGeom>
            <a:avLst/>
            <a:gdLst>
              <a:gd name="connsiteX0" fmla="*/ 0 w 609600"/>
              <a:gd name="connsiteY0" fmla="*/ 4876800 h 4876800"/>
              <a:gd name="connsiteX1" fmla="*/ 609600 w 609600"/>
              <a:gd name="connsiteY1" fmla="*/ 4876800 h 4876800"/>
              <a:gd name="connsiteX2" fmla="*/ 609600 w 609600"/>
              <a:gd name="connsiteY2" fmla="*/ 0 h 4876800"/>
              <a:gd name="connsiteX3" fmla="*/ 0 w 609600"/>
              <a:gd name="connsiteY3" fmla="*/ 0 h 4876800"/>
              <a:gd name="connsiteX4" fmla="*/ 0 w 609600"/>
              <a:gd name="connsiteY4" fmla="*/ 4876800 h 48768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09600" h="4876800">
                <a:moveTo>
                  <a:pt x="0" y="4876800"/>
                </a:moveTo>
                <a:lnTo>
                  <a:pt x="609600" y="4876800"/>
                </a:lnTo>
                <a:lnTo>
                  <a:pt x="609600" y="0"/>
                </a:lnTo>
                <a:lnTo>
                  <a:pt x="0" y="0"/>
                </a:lnTo>
                <a:lnTo>
                  <a:pt x="0" y="4876800"/>
                </a:lnTo>
              </a:path>
            </a:pathLst>
          </a:custGeom>
          <a:solidFill>
            <a:srgbClr val="95A3D1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CN" altLang="en-US"/>
          </a:p>
        </p:txBody>
      </p:sp>
      <p:sp>
        <p:nvSpPr>
          <p:cNvPr id="32" name="Freeform 3"/>
          <p:cNvSpPr/>
          <p:nvPr/>
        </p:nvSpPr>
        <p:spPr>
          <a:xfrm>
            <a:off x="6858000" y="1417637"/>
            <a:ext cx="1844040" cy="152497"/>
          </a:xfrm>
          <a:custGeom>
            <a:avLst/>
            <a:gdLst>
              <a:gd name="connsiteX0" fmla="*/ 0 w 1828800"/>
              <a:gd name="connsiteY0" fmla="*/ 182562 h 182562"/>
              <a:gd name="connsiteX1" fmla="*/ 1828800 w 1828800"/>
              <a:gd name="connsiteY1" fmla="*/ 182562 h 182562"/>
              <a:gd name="connsiteX2" fmla="*/ 1828800 w 1828800"/>
              <a:gd name="connsiteY2" fmla="*/ 0 h 182562"/>
              <a:gd name="connsiteX3" fmla="*/ 0 w 1828800"/>
              <a:gd name="connsiteY3" fmla="*/ 0 h 182562"/>
              <a:gd name="connsiteX4" fmla="*/ 0 w 1828800"/>
              <a:gd name="connsiteY4" fmla="*/ 182562 h 18256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828800" h="182562">
                <a:moveTo>
                  <a:pt x="0" y="182562"/>
                </a:moveTo>
                <a:lnTo>
                  <a:pt x="1828800" y="182562"/>
                </a:lnTo>
                <a:lnTo>
                  <a:pt x="1828800" y="0"/>
                </a:lnTo>
                <a:lnTo>
                  <a:pt x="0" y="0"/>
                </a:lnTo>
                <a:lnTo>
                  <a:pt x="0" y="182562"/>
                </a:lnTo>
              </a:path>
            </a:pathLst>
          </a:custGeom>
          <a:solidFill>
            <a:srgbClr val="CCCC99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CN" altLang="en-US"/>
          </a:p>
        </p:txBody>
      </p:sp>
      <p:sp>
        <p:nvSpPr>
          <p:cNvPr id="33" name="Freeform 3"/>
          <p:cNvSpPr/>
          <p:nvPr/>
        </p:nvSpPr>
        <p:spPr>
          <a:xfrm>
            <a:off x="371475" y="1484375"/>
            <a:ext cx="8394224" cy="45719"/>
          </a:xfrm>
          <a:custGeom>
            <a:avLst/>
            <a:gdLst>
              <a:gd name="connsiteX0" fmla="*/ 9525 w 8324850"/>
              <a:gd name="connsiteY0" fmla="*/ 9525 h 38100"/>
              <a:gd name="connsiteX1" fmla="*/ 8315325 w 8324850"/>
              <a:gd name="connsiteY1" fmla="*/ 9525 h 38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8324850" h="38100">
                <a:moveTo>
                  <a:pt x="9525" y="9525"/>
                </a:moveTo>
                <a:lnTo>
                  <a:pt x="8315325" y="9525"/>
                </a:lnTo>
              </a:path>
            </a:pathLst>
          </a:custGeom>
          <a:ln w="12700">
            <a:solidFill>
              <a:srgbClr val="66669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rtl="0"/>
            <a:endParaRPr lang="zh-CN" altLang="en-US"/>
          </a:p>
        </p:txBody>
      </p:sp>
      <p:sp>
        <p:nvSpPr>
          <p:cNvPr id="34" name="Freeform 3"/>
          <p:cNvSpPr/>
          <p:nvPr/>
        </p:nvSpPr>
        <p:spPr>
          <a:xfrm>
            <a:off x="-22225" y="4854575"/>
            <a:ext cx="659501" cy="74260"/>
          </a:xfrm>
          <a:custGeom>
            <a:avLst/>
            <a:gdLst>
              <a:gd name="connsiteX0" fmla="*/ 22225 w 654050"/>
              <a:gd name="connsiteY0" fmla="*/ 22225 h 88900"/>
              <a:gd name="connsiteX1" fmla="*/ 631825 w 654050"/>
              <a:gd name="connsiteY1" fmla="*/ 22225 h 889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654050" h="88900">
                <a:moveTo>
                  <a:pt x="22225" y="22225"/>
                </a:moveTo>
                <a:lnTo>
                  <a:pt x="631825" y="22225"/>
                </a:lnTo>
              </a:path>
            </a:pathLst>
          </a:custGeom>
          <a:ln w="38100">
            <a:solidFill>
              <a:srgbClr val="66669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rtl="0"/>
            <a:endParaRPr lang="zh-CN" altLang="en-US"/>
          </a:p>
        </p:txBody>
      </p:sp>
      <p:pic>
        <p:nvPicPr>
          <p:cNvPr id="3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8499" y="685800"/>
            <a:ext cx="5007081" cy="780098"/>
          </a:xfrm>
          <a:prstGeom prst="rect">
            <a:avLst/>
          </a:prstGeom>
          <a:noFill/>
        </p:spPr>
      </p:pic>
      <p:sp>
        <p:nvSpPr>
          <p:cNvPr id="36" name="TextBox 35"/>
          <p:cNvSpPr txBox="1"/>
          <p:nvPr/>
        </p:nvSpPr>
        <p:spPr>
          <a:xfrm>
            <a:off x="1003300" y="406400"/>
            <a:ext cx="7367892" cy="3354765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algn="l" rtl="0">
              <a:lnSpc>
                <a:spcPts val="3400"/>
              </a:lnSpc>
              <a:tabLst>
                <a:tab pos="342900" algn="l"/>
              </a:tabLst>
            </a:pPr>
            <a:r>
              <a:rPr lang="en-US" altLang="zh-CN" sz="3804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Turning</a:t>
            </a:r>
            <a:r>
              <a:rPr lang="en-US" altLang="zh-CN" sz="38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804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your</a:t>
            </a:r>
            <a:r>
              <a:rPr lang="en-US" altLang="zh-CN" sz="38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804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research</a:t>
            </a:r>
            <a:r>
              <a:rPr lang="en-US" altLang="zh-CN" sz="38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804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question</a:t>
            </a:r>
            <a:r>
              <a:rPr lang="en-US" altLang="zh-CN" sz="38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804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into</a:t>
            </a:r>
            <a:r>
              <a:rPr lang="en-US" altLang="zh-CN" sz="38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804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a</a:t>
            </a:r>
          </a:p>
          <a:p>
            <a:pPr algn="l" rtl="0">
              <a:lnSpc>
                <a:spcPts val="1000"/>
              </a:lnSpc>
            </a:pPr>
            <a:endParaRPr lang="en-US" altLang="zh-CN" dirty="0" smtClean="0"/>
          </a:p>
          <a:p>
            <a:pPr algn="l" rtl="0">
              <a:lnSpc>
                <a:spcPts val="3500"/>
              </a:lnSpc>
              <a:tabLst>
                <a:tab pos="342900" algn="l"/>
              </a:tabLst>
            </a:pPr>
            <a:r>
              <a:rPr lang="en-US" altLang="zh-CN" sz="3804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Research</a:t>
            </a:r>
            <a:r>
              <a:rPr lang="en-US" altLang="zh-CN" sz="38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804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Hypothesis</a:t>
            </a:r>
          </a:p>
          <a:p>
            <a:pPr algn="l" rtl="0">
              <a:lnSpc>
                <a:spcPts val="1000"/>
              </a:lnSpc>
            </a:pPr>
            <a:endParaRPr lang="en-US" altLang="zh-CN" dirty="0" smtClean="0"/>
          </a:p>
          <a:p>
            <a:pPr algn="l" rtl="0">
              <a:lnSpc>
                <a:spcPts val="3700"/>
              </a:lnSpc>
              <a:tabLst>
                <a:tab pos="342900" algn="l"/>
              </a:tabLst>
            </a:pPr>
            <a:r>
              <a:rPr lang="en-US" altLang="zh-CN" sz="2520" dirty="0" smtClean="0">
                <a:solidFill>
                  <a:srgbClr val="CCCC99"/>
                </a:solidFill>
                <a:latin typeface="Wingdings" pitchFamily="18" charset="0"/>
                <a:cs typeface="Wingdings" pitchFamily="18" charset="0"/>
              </a:rPr>
              <a:t>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It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test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your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idea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or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theory</a:t>
            </a:r>
          </a:p>
          <a:p>
            <a:pPr algn="l" rtl="0">
              <a:lnSpc>
                <a:spcPts val="3600"/>
              </a:lnSpc>
              <a:tabLst>
                <a:tab pos="342900" algn="l"/>
              </a:tabLst>
            </a:pPr>
            <a:r>
              <a:rPr lang="en-US" altLang="zh-CN" sz="2522" dirty="0" smtClean="0">
                <a:solidFill>
                  <a:srgbClr val="CCCC99"/>
                </a:solidFill>
                <a:latin typeface="Wingdings" pitchFamily="18" charset="0"/>
                <a:cs typeface="Wingdings" pitchFamily="18" charset="0"/>
              </a:rPr>
              <a:t></a:t>
            </a:r>
            <a:r>
              <a:rPr lang="en-US" altLang="zh-CN" sz="27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7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hypothesis</a:t>
            </a:r>
            <a:r>
              <a:rPr lang="en-US" altLang="zh-CN" sz="27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altLang="zh-CN" sz="27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7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statement</a:t>
            </a:r>
            <a:r>
              <a:rPr lang="en-US" altLang="zh-CN" sz="27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that</a:t>
            </a:r>
            <a:r>
              <a:rPr lang="en-US" altLang="zh-CN" sz="27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describes</a:t>
            </a:r>
            <a:r>
              <a:rPr lang="en-US" altLang="zh-CN" sz="27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or</a:t>
            </a:r>
          </a:p>
          <a:p>
            <a:pPr algn="l" rtl="0">
              <a:lnSpc>
                <a:spcPts val="3000"/>
              </a:lnSpc>
              <a:tabLst>
                <a:tab pos="342900" algn="l"/>
              </a:tabLst>
            </a:pPr>
            <a:r>
              <a:rPr lang="en-US" altLang="zh-CN" dirty="0" smtClean="0"/>
              <a:t>	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explains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relationship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among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variables</a:t>
            </a:r>
          </a:p>
          <a:p>
            <a:pPr algn="l" rtl="0">
              <a:lnSpc>
                <a:spcPts val="3600"/>
              </a:lnSpc>
              <a:tabLst>
                <a:tab pos="342900" algn="l"/>
              </a:tabLst>
            </a:pPr>
            <a:r>
              <a:rPr lang="en-US" altLang="zh-CN" sz="2520" dirty="0" smtClean="0">
                <a:solidFill>
                  <a:srgbClr val="CCCC99"/>
                </a:solidFill>
                <a:latin typeface="Wingdings" pitchFamily="18" charset="0"/>
                <a:cs typeface="Wingdings" pitchFamily="18" charset="0"/>
              </a:rPr>
              <a:t>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It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prediction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that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derived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from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your</a:t>
            </a:r>
          </a:p>
          <a:p>
            <a:pPr algn="l" rtl="0">
              <a:lnSpc>
                <a:spcPts val="3000"/>
              </a:lnSpc>
              <a:tabLst>
                <a:tab pos="342900" algn="l"/>
              </a:tabLst>
            </a:pPr>
            <a:r>
              <a:rPr lang="en-US" altLang="zh-CN" dirty="0" smtClean="0"/>
              <a:t>	</a:t>
            </a:r>
            <a:r>
              <a:rPr lang="en-US" altLang="zh-CN" sz="27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research</a:t>
            </a:r>
            <a:r>
              <a:rPr lang="en-US" altLang="zh-CN" sz="27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question</a:t>
            </a:r>
          </a:p>
        </p:txBody>
      </p:sp>
      <p:sp>
        <p:nvSpPr>
          <p:cNvPr id="37" name="TextBox 1"/>
          <p:cNvSpPr txBox="1"/>
          <p:nvPr/>
        </p:nvSpPr>
        <p:spPr>
          <a:xfrm>
            <a:off x="1460500" y="3873501"/>
            <a:ext cx="189115" cy="1469633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algn="l" rtl="0">
              <a:lnSpc>
                <a:spcPts val="2100"/>
              </a:lnSpc>
              <a:tabLst/>
            </a:pPr>
            <a:r>
              <a:rPr lang="en-US" altLang="zh-CN" sz="1956" dirty="0" smtClean="0">
                <a:solidFill>
                  <a:srgbClr val="95A3D1"/>
                </a:solidFill>
                <a:latin typeface="Wingdings" pitchFamily="18" charset="0"/>
                <a:cs typeface="Wingdings" pitchFamily="18" charset="0"/>
              </a:rPr>
              <a:t></a:t>
            </a:r>
          </a:p>
          <a:p>
            <a:pPr algn="l" rtl="0">
              <a:lnSpc>
                <a:spcPts val="1000"/>
              </a:lnSpc>
            </a:pPr>
            <a:endParaRPr lang="en-US" altLang="zh-CN" dirty="0" smtClean="0"/>
          </a:p>
          <a:p>
            <a:pPr algn="l" rtl="0">
              <a:lnSpc>
                <a:spcPts val="1000"/>
              </a:lnSpc>
            </a:pPr>
            <a:endParaRPr lang="en-US" altLang="zh-CN" dirty="0" smtClean="0"/>
          </a:p>
          <a:p>
            <a:pPr algn="l" rtl="0">
              <a:lnSpc>
                <a:spcPts val="1000"/>
              </a:lnSpc>
            </a:pPr>
            <a:endParaRPr lang="en-US" altLang="zh-CN" dirty="0" smtClean="0"/>
          </a:p>
          <a:p>
            <a:pPr algn="l" rtl="0">
              <a:lnSpc>
                <a:spcPts val="1000"/>
              </a:lnSpc>
            </a:pPr>
            <a:endParaRPr lang="en-US" altLang="zh-CN" dirty="0" smtClean="0"/>
          </a:p>
          <a:p>
            <a:pPr algn="l" rtl="0">
              <a:lnSpc>
                <a:spcPts val="1000"/>
              </a:lnSpc>
            </a:pPr>
            <a:endParaRPr lang="en-US" altLang="zh-CN" dirty="0" smtClean="0"/>
          </a:p>
          <a:p>
            <a:pPr algn="l" rtl="0">
              <a:lnSpc>
                <a:spcPts val="1000"/>
              </a:lnSpc>
            </a:pPr>
            <a:endParaRPr lang="en-US" altLang="zh-CN" dirty="0" smtClean="0"/>
          </a:p>
          <a:p>
            <a:pPr algn="l" rtl="0">
              <a:lnSpc>
                <a:spcPts val="3000"/>
              </a:lnSpc>
              <a:tabLst/>
            </a:pPr>
            <a:r>
              <a:rPr lang="en-US" altLang="zh-CN" sz="1958" dirty="0" smtClean="0">
                <a:solidFill>
                  <a:srgbClr val="95A3D1"/>
                </a:solidFill>
                <a:latin typeface="Wingdings" pitchFamily="18" charset="0"/>
                <a:cs typeface="Wingdings" pitchFamily="18" charset="0"/>
              </a:rPr>
              <a:t></a:t>
            </a:r>
          </a:p>
        </p:txBody>
      </p:sp>
      <p:sp>
        <p:nvSpPr>
          <p:cNvPr id="38" name="TextBox 1"/>
          <p:cNvSpPr txBox="1"/>
          <p:nvPr/>
        </p:nvSpPr>
        <p:spPr>
          <a:xfrm>
            <a:off x="1739901" y="3797300"/>
            <a:ext cx="6310274" cy="1931298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algn="l" rtl="0">
              <a:lnSpc>
                <a:spcPts val="2900"/>
              </a:lnSpc>
              <a:tabLst/>
            </a:pP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e.g.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“Shared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Journey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staff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education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will</a:t>
            </a:r>
          </a:p>
          <a:p>
            <a:pPr algn="l" rtl="0">
              <a:lnSpc>
                <a:spcPts val="2800"/>
              </a:lnSpc>
              <a:tabLst/>
            </a:pP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improve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patient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satisfaction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as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compared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to</a:t>
            </a:r>
          </a:p>
          <a:p>
            <a:pPr algn="l" rtl="0">
              <a:lnSpc>
                <a:spcPts val="2800"/>
              </a:lnSpc>
              <a:tabLst/>
            </a:pP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units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whose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staff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did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not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receive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SJ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training”</a:t>
            </a:r>
          </a:p>
          <a:p>
            <a:pPr algn="l" rtl="0">
              <a:lnSpc>
                <a:spcPts val="3400"/>
              </a:lnSpc>
              <a:tabLst/>
            </a:pPr>
            <a:r>
              <a:rPr lang="en-US" altLang="zh-CN" sz="26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e.g.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“internalized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stigma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related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increased</a:t>
            </a:r>
          </a:p>
          <a:p>
            <a:pPr algn="l" rtl="0">
              <a:lnSpc>
                <a:spcPts val="2800"/>
              </a:lnSpc>
              <a:tabLst/>
            </a:pP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depression”</a:t>
            </a:r>
          </a:p>
        </p:txBody>
      </p:sp>
    </p:spTree>
    <p:extLst>
      <p:ext uri="{BB962C8B-B14F-4D97-AF65-F5344CB8AC3E}">
        <p14:creationId xmlns:p14="http://schemas.microsoft.com/office/powerpoint/2010/main" val="1903299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381000"/>
            <a:ext cx="670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3200" b="1" dirty="0" smtClean="0"/>
              <a:t>RH &amp; RQ</a:t>
            </a:r>
            <a:endParaRPr lang="en-US" sz="3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85800" y="1524000"/>
            <a:ext cx="891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dirty="0"/>
              <a:t>http://privatewww.essex.ac.uk/~scholp/Hypotheses05.htm</a:t>
            </a:r>
          </a:p>
        </p:txBody>
      </p:sp>
    </p:spTree>
    <p:extLst>
      <p:ext uri="{BB962C8B-B14F-4D97-AF65-F5344CB8AC3E}">
        <p14:creationId xmlns:p14="http://schemas.microsoft.com/office/powerpoint/2010/main" val="2398438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reeform 37"/>
          <p:cNvSpPr/>
          <p:nvPr/>
        </p:nvSpPr>
        <p:spPr>
          <a:xfrm>
            <a:off x="0" y="0"/>
            <a:ext cx="8991600" cy="5574719"/>
          </a:xfrm>
          <a:custGeom>
            <a:avLst/>
            <a:gdLst>
              <a:gd name="connsiteX0" fmla="*/ 0 w 9144000"/>
              <a:gd name="connsiteY0" fmla="*/ 6858000 h 6858000"/>
              <a:gd name="connsiteX1" fmla="*/ 9144000 w 9144000"/>
              <a:gd name="connsiteY1" fmla="*/ 6858000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8000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CN" altLang="en-US"/>
          </a:p>
        </p:txBody>
      </p:sp>
      <p:sp>
        <p:nvSpPr>
          <p:cNvPr id="39" name="Freeform 3"/>
          <p:cNvSpPr/>
          <p:nvPr/>
        </p:nvSpPr>
        <p:spPr>
          <a:xfrm>
            <a:off x="0" y="0"/>
            <a:ext cx="609600" cy="4876800"/>
          </a:xfrm>
          <a:custGeom>
            <a:avLst/>
            <a:gdLst>
              <a:gd name="connsiteX0" fmla="*/ 0 w 609600"/>
              <a:gd name="connsiteY0" fmla="*/ 4876800 h 4876800"/>
              <a:gd name="connsiteX1" fmla="*/ 609600 w 609600"/>
              <a:gd name="connsiteY1" fmla="*/ 4876800 h 4876800"/>
              <a:gd name="connsiteX2" fmla="*/ 609600 w 609600"/>
              <a:gd name="connsiteY2" fmla="*/ 0 h 4876800"/>
              <a:gd name="connsiteX3" fmla="*/ 0 w 609600"/>
              <a:gd name="connsiteY3" fmla="*/ 0 h 4876800"/>
              <a:gd name="connsiteX4" fmla="*/ 0 w 609600"/>
              <a:gd name="connsiteY4" fmla="*/ 4876800 h 48768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09600" h="4876800">
                <a:moveTo>
                  <a:pt x="0" y="4876800"/>
                </a:moveTo>
                <a:lnTo>
                  <a:pt x="609600" y="4876800"/>
                </a:lnTo>
                <a:lnTo>
                  <a:pt x="609600" y="0"/>
                </a:lnTo>
                <a:lnTo>
                  <a:pt x="0" y="0"/>
                </a:lnTo>
                <a:lnTo>
                  <a:pt x="0" y="4876800"/>
                </a:lnTo>
              </a:path>
            </a:pathLst>
          </a:custGeom>
          <a:solidFill>
            <a:srgbClr val="95A3D1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CN" altLang="en-US"/>
          </a:p>
        </p:txBody>
      </p:sp>
      <p:sp>
        <p:nvSpPr>
          <p:cNvPr id="40" name="Freeform 3"/>
          <p:cNvSpPr/>
          <p:nvPr/>
        </p:nvSpPr>
        <p:spPr>
          <a:xfrm>
            <a:off x="6858000" y="1417637"/>
            <a:ext cx="1828800" cy="182562"/>
          </a:xfrm>
          <a:custGeom>
            <a:avLst/>
            <a:gdLst>
              <a:gd name="connsiteX0" fmla="*/ 0 w 1828800"/>
              <a:gd name="connsiteY0" fmla="*/ 182562 h 182562"/>
              <a:gd name="connsiteX1" fmla="*/ 1828800 w 1828800"/>
              <a:gd name="connsiteY1" fmla="*/ 182562 h 182562"/>
              <a:gd name="connsiteX2" fmla="*/ 1828800 w 1828800"/>
              <a:gd name="connsiteY2" fmla="*/ 0 h 182562"/>
              <a:gd name="connsiteX3" fmla="*/ 0 w 1828800"/>
              <a:gd name="connsiteY3" fmla="*/ 0 h 182562"/>
              <a:gd name="connsiteX4" fmla="*/ 0 w 1828800"/>
              <a:gd name="connsiteY4" fmla="*/ 182562 h 18256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828800" h="182562">
                <a:moveTo>
                  <a:pt x="0" y="182562"/>
                </a:moveTo>
                <a:lnTo>
                  <a:pt x="1828800" y="182562"/>
                </a:lnTo>
                <a:lnTo>
                  <a:pt x="1828800" y="0"/>
                </a:lnTo>
                <a:lnTo>
                  <a:pt x="0" y="0"/>
                </a:lnTo>
                <a:lnTo>
                  <a:pt x="0" y="182562"/>
                </a:lnTo>
              </a:path>
            </a:pathLst>
          </a:custGeom>
          <a:solidFill>
            <a:srgbClr val="CCCC99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CN" altLang="en-US"/>
          </a:p>
        </p:txBody>
      </p:sp>
      <p:sp>
        <p:nvSpPr>
          <p:cNvPr id="41" name="Freeform 3"/>
          <p:cNvSpPr/>
          <p:nvPr/>
        </p:nvSpPr>
        <p:spPr>
          <a:xfrm>
            <a:off x="371475" y="1484376"/>
            <a:ext cx="8324850" cy="38100"/>
          </a:xfrm>
          <a:custGeom>
            <a:avLst/>
            <a:gdLst>
              <a:gd name="connsiteX0" fmla="*/ 9525 w 8324850"/>
              <a:gd name="connsiteY0" fmla="*/ 9525 h 38100"/>
              <a:gd name="connsiteX1" fmla="*/ 8315325 w 8324850"/>
              <a:gd name="connsiteY1" fmla="*/ 9525 h 38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8324850" h="38100">
                <a:moveTo>
                  <a:pt x="9525" y="9525"/>
                </a:moveTo>
                <a:lnTo>
                  <a:pt x="8315325" y="9525"/>
                </a:lnTo>
              </a:path>
            </a:pathLst>
          </a:custGeom>
          <a:ln w="12700">
            <a:solidFill>
              <a:srgbClr val="66669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rtl="0"/>
            <a:endParaRPr lang="zh-CN" altLang="en-US"/>
          </a:p>
        </p:txBody>
      </p:sp>
      <p:sp>
        <p:nvSpPr>
          <p:cNvPr id="42" name="Freeform 3"/>
          <p:cNvSpPr/>
          <p:nvPr/>
        </p:nvSpPr>
        <p:spPr>
          <a:xfrm>
            <a:off x="-22225" y="4854575"/>
            <a:ext cx="654050" cy="88900"/>
          </a:xfrm>
          <a:custGeom>
            <a:avLst/>
            <a:gdLst>
              <a:gd name="connsiteX0" fmla="*/ 22225 w 654050"/>
              <a:gd name="connsiteY0" fmla="*/ 22225 h 88900"/>
              <a:gd name="connsiteX1" fmla="*/ 631825 w 654050"/>
              <a:gd name="connsiteY1" fmla="*/ 22225 h 889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654050" h="88900">
                <a:moveTo>
                  <a:pt x="22225" y="22225"/>
                </a:moveTo>
                <a:lnTo>
                  <a:pt x="631825" y="22225"/>
                </a:lnTo>
              </a:path>
            </a:pathLst>
          </a:custGeom>
          <a:ln w="38100">
            <a:solidFill>
              <a:srgbClr val="66669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rtl="0"/>
            <a:endParaRPr lang="zh-CN" altLang="en-US"/>
          </a:p>
        </p:txBody>
      </p:sp>
      <p:sp>
        <p:nvSpPr>
          <p:cNvPr id="43" name="TextBox 42"/>
          <p:cNvSpPr txBox="1"/>
          <p:nvPr/>
        </p:nvSpPr>
        <p:spPr>
          <a:xfrm>
            <a:off x="1003300" y="673100"/>
            <a:ext cx="2093522" cy="52828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l" rtl="0">
              <a:lnSpc>
                <a:spcPts val="3700"/>
              </a:lnSpc>
              <a:tabLst/>
            </a:pPr>
            <a:r>
              <a:rPr lang="en-US" altLang="zh-CN" sz="4200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Summary</a:t>
            </a:r>
          </a:p>
        </p:txBody>
      </p:sp>
      <p:sp>
        <p:nvSpPr>
          <p:cNvPr id="44" name="TextBox 1"/>
          <p:cNvSpPr txBox="1"/>
          <p:nvPr/>
        </p:nvSpPr>
        <p:spPr>
          <a:xfrm>
            <a:off x="1003300" y="1701800"/>
            <a:ext cx="5671424" cy="40523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l" rtl="0">
              <a:lnSpc>
                <a:spcPts val="2800"/>
              </a:lnSpc>
              <a:tabLst/>
            </a:pPr>
            <a:r>
              <a:rPr lang="en-US" altLang="zh-CN" sz="2520" dirty="0" smtClean="0">
                <a:solidFill>
                  <a:srgbClr val="CCCC99"/>
                </a:solidFill>
                <a:latin typeface="Wingdings" pitchFamily="18" charset="0"/>
                <a:cs typeface="Wingdings" pitchFamily="18" charset="0"/>
              </a:rPr>
              <a:t>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Start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thinking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about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who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you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want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to</a:t>
            </a:r>
          </a:p>
        </p:txBody>
      </p:sp>
      <p:sp>
        <p:nvSpPr>
          <p:cNvPr id="45" name="TextBox 1"/>
          <p:cNvSpPr txBox="1"/>
          <p:nvPr/>
        </p:nvSpPr>
        <p:spPr>
          <a:xfrm>
            <a:off x="1346200" y="2159000"/>
            <a:ext cx="6573081" cy="7899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l" rtl="0">
              <a:lnSpc>
                <a:spcPts val="2500"/>
              </a:lnSpc>
              <a:tabLst/>
            </a:pPr>
            <a:r>
              <a:rPr lang="en-US" altLang="zh-CN" sz="27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participate</a:t>
            </a:r>
            <a:r>
              <a:rPr lang="en-US" altLang="zh-CN" sz="27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7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your</a:t>
            </a:r>
            <a:r>
              <a:rPr lang="en-US" altLang="zh-CN" sz="27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study,</a:t>
            </a:r>
            <a:r>
              <a:rPr lang="en-US" altLang="zh-CN" sz="27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how</a:t>
            </a:r>
            <a:r>
              <a:rPr lang="en-US" altLang="zh-CN" sz="27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you</a:t>
            </a:r>
            <a:r>
              <a:rPr lang="en-US" altLang="zh-CN" sz="27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will</a:t>
            </a:r>
            <a:r>
              <a:rPr lang="en-US" altLang="zh-CN" sz="27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recruit</a:t>
            </a:r>
          </a:p>
          <a:p>
            <a:pPr algn="l" rtl="0">
              <a:lnSpc>
                <a:spcPts val="3300"/>
              </a:lnSpc>
              <a:tabLst/>
            </a:pP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them,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how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you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will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collect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data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etc.</a:t>
            </a:r>
          </a:p>
        </p:txBody>
      </p:sp>
      <p:sp>
        <p:nvSpPr>
          <p:cNvPr id="46" name="TextBox 1"/>
          <p:cNvSpPr txBox="1"/>
          <p:nvPr/>
        </p:nvSpPr>
        <p:spPr>
          <a:xfrm>
            <a:off x="1003300" y="3060700"/>
            <a:ext cx="7001917" cy="125162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l" rtl="0">
              <a:lnSpc>
                <a:spcPts val="2800"/>
              </a:lnSpc>
              <a:tabLst>
                <a:tab pos="342900" algn="l"/>
              </a:tabLst>
            </a:pPr>
            <a:r>
              <a:rPr lang="en-US" altLang="zh-CN" sz="2520" dirty="0" smtClean="0">
                <a:solidFill>
                  <a:srgbClr val="CCCC99"/>
                </a:solidFill>
                <a:latin typeface="Wingdings" pitchFamily="18" charset="0"/>
                <a:cs typeface="Wingdings" pitchFamily="18" charset="0"/>
              </a:rPr>
              <a:t>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Decide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you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want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single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or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multiple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groups</a:t>
            </a:r>
          </a:p>
          <a:p>
            <a:pPr algn="l" rtl="0">
              <a:lnSpc>
                <a:spcPts val="3300"/>
              </a:lnSpc>
              <a:tabLst>
                <a:tab pos="342900" algn="l"/>
              </a:tabLst>
            </a:pPr>
            <a:r>
              <a:rPr lang="en-US" altLang="zh-CN" dirty="0" smtClean="0"/>
              <a:t>	</a:t>
            </a:r>
            <a:r>
              <a:rPr lang="en-US" altLang="zh-CN" sz="27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7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participants</a:t>
            </a:r>
            <a:r>
              <a:rPr lang="en-US" altLang="zh-CN" sz="27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7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zh-CN" sz="27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you</a:t>
            </a:r>
            <a:r>
              <a:rPr lang="en-US" altLang="zh-CN" sz="27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want</a:t>
            </a:r>
            <a:r>
              <a:rPr lang="en-US" altLang="zh-CN" sz="27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7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collect</a:t>
            </a:r>
            <a:r>
              <a:rPr lang="en-US" altLang="zh-CN" sz="27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data</a:t>
            </a:r>
          </a:p>
          <a:p>
            <a:pPr algn="l" rtl="0">
              <a:lnSpc>
                <a:spcPts val="3300"/>
              </a:lnSpc>
              <a:tabLst>
                <a:tab pos="342900" algn="l"/>
              </a:tabLst>
            </a:pPr>
            <a:r>
              <a:rPr lang="en-US" altLang="zh-CN" dirty="0" smtClean="0"/>
              <a:t>	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at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one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time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or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over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time</a:t>
            </a:r>
          </a:p>
        </p:txBody>
      </p:sp>
      <p:sp>
        <p:nvSpPr>
          <p:cNvPr id="47" name="TextBox 1"/>
          <p:cNvSpPr txBox="1"/>
          <p:nvPr/>
        </p:nvSpPr>
        <p:spPr>
          <a:xfrm>
            <a:off x="1003300" y="4432300"/>
            <a:ext cx="5102359" cy="40523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l" rtl="0">
              <a:lnSpc>
                <a:spcPts val="2800"/>
              </a:lnSpc>
              <a:tabLst/>
            </a:pPr>
            <a:r>
              <a:rPr lang="en-US" altLang="zh-CN" sz="2520" dirty="0" smtClean="0">
                <a:solidFill>
                  <a:srgbClr val="CCCC99"/>
                </a:solidFill>
                <a:latin typeface="Wingdings" pitchFamily="18" charset="0"/>
                <a:cs typeface="Wingdings" pitchFamily="18" charset="0"/>
              </a:rPr>
              <a:t>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Start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thinking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about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how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you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can</a:t>
            </a:r>
          </a:p>
        </p:txBody>
      </p:sp>
      <p:sp>
        <p:nvSpPr>
          <p:cNvPr id="48" name="TextBox 1"/>
          <p:cNvSpPr txBox="1"/>
          <p:nvPr/>
        </p:nvSpPr>
        <p:spPr>
          <a:xfrm>
            <a:off x="1346200" y="4889500"/>
            <a:ext cx="5644174" cy="37067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l" rtl="0">
              <a:lnSpc>
                <a:spcPts val="2500"/>
              </a:lnSpc>
              <a:tabLst/>
            </a:pPr>
            <a:r>
              <a:rPr lang="en-US" altLang="zh-CN" sz="27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minimize/eliminate</a:t>
            </a:r>
            <a:r>
              <a:rPr lang="en-US" altLang="zh-CN" sz="27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confounds</a:t>
            </a:r>
            <a:r>
              <a:rPr lang="en-US" altLang="zh-CN" sz="27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7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bias</a:t>
            </a:r>
          </a:p>
        </p:txBody>
      </p:sp>
      <p:sp>
        <p:nvSpPr>
          <p:cNvPr id="49" name="TextBox 1"/>
          <p:cNvSpPr txBox="1"/>
          <p:nvPr/>
        </p:nvSpPr>
        <p:spPr>
          <a:xfrm>
            <a:off x="1003300" y="5372100"/>
            <a:ext cx="4956485" cy="40523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l" rtl="0">
              <a:lnSpc>
                <a:spcPts val="2800"/>
              </a:lnSpc>
              <a:tabLst/>
            </a:pPr>
            <a:r>
              <a:rPr lang="en-US" altLang="zh-CN" sz="2520" dirty="0" smtClean="0">
                <a:solidFill>
                  <a:srgbClr val="CCCC99"/>
                </a:solidFill>
                <a:latin typeface="Wingdings" pitchFamily="18" charset="0"/>
                <a:cs typeface="Wingdings" pitchFamily="18" charset="0"/>
              </a:rPr>
              <a:t>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Formulate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research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hypothesis</a:t>
            </a:r>
          </a:p>
        </p:txBody>
      </p:sp>
    </p:spTree>
    <p:extLst>
      <p:ext uri="{BB962C8B-B14F-4D97-AF65-F5344CB8AC3E}">
        <p14:creationId xmlns:p14="http://schemas.microsoft.com/office/powerpoint/2010/main" val="23984381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14705</TotalTime>
  <Words>229</Words>
  <Application>Microsoft Office PowerPoint</Application>
  <PresentationFormat>A4 Paper (210x297 mm)</PresentationFormat>
  <Paragraphs>59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Lecture 9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Administrator</cp:lastModifiedBy>
  <cp:revision>250</cp:revision>
  <dcterms:created xsi:type="dcterms:W3CDTF">2009-10-14T19:14:34Z</dcterms:created>
  <dcterms:modified xsi:type="dcterms:W3CDTF">2012-10-13T18:19:35Z</dcterms:modified>
</cp:coreProperties>
</file>