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70" r:id="rId4"/>
    <p:sldId id="274" r:id="rId5"/>
    <p:sldId id="275" r:id="rId6"/>
    <p:sldId id="266" r:id="rId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7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Research Methods &amp; Design</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Abdullah Al </a:t>
            </a:r>
            <a:r>
              <a:rPr lang="en-US" sz="2600" b="1" dirty="0" err="1">
                <a:solidFill>
                  <a:srgbClr val="7F7F7F"/>
                </a:solidFill>
                <a:latin typeface="Bell MT" pitchFamily="18" charset="0"/>
                <a:cs typeface="+mj-cs"/>
              </a:rPr>
              <a:t>F</a:t>
            </a:r>
            <a:r>
              <a:rPr lang="en-US" sz="2600" b="1" dirty="0" err="1" smtClean="0">
                <a:solidFill>
                  <a:srgbClr val="7F7F7F"/>
                </a:solidFill>
                <a:latin typeface="Bell MT" pitchFamily="18" charset="0"/>
                <a:cs typeface="+mj-cs"/>
              </a:rPr>
              <a:t>raidan</a:t>
            </a:r>
            <a:endParaRPr lang="en-US" sz="2600" b="1" dirty="0">
              <a:solidFill>
                <a:srgbClr val="7F7F7F"/>
              </a:solidFill>
              <a:latin typeface="Bell MT"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Garamond" pitchFamily="18" charset="0"/>
                <a:cs typeface="ae_AlMateen" pitchFamily="2" charset="-78"/>
              </a:rPr>
              <a:t>Lecture 10</a:t>
            </a:r>
          </a:p>
        </p:txBody>
      </p:sp>
      <p:sp>
        <p:nvSpPr>
          <p:cNvPr id="2" name="Subtitle 1"/>
          <p:cNvSpPr>
            <a:spLocks noGrp="1"/>
          </p:cNvSpPr>
          <p:nvPr>
            <p:ph type="subTitle" idx="1"/>
          </p:nvPr>
        </p:nvSpPr>
        <p:spPr/>
        <p:txBody>
          <a:bodyPr/>
          <a:lstStyle/>
          <a:p>
            <a:pPr>
              <a:lnSpc>
                <a:spcPts val="3000"/>
              </a:lnSpc>
              <a:tabLst/>
            </a:pPr>
            <a:r>
              <a:rPr lang="en-US" altLang="zh-CN" dirty="0" smtClean="0">
                <a:solidFill>
                  <a:srgbClr val="660033"/>
                </a:solidFill>
                <a:latin typeface="Times New Roman" pitchFamily="18" charset="0"/>
                <a:cs typeface="Times New Roman" pitchFamily="18" charset="0"/>
              </a:rPr>
              <a:t>Data Collection</a:t>
            </a:r>
            <a:endParaRPr lang="en-US" altLang="zh-CN" dirty="0">
              <a:solidFill>
                <a:srgbClr val="660033"/>
              </a:solidFill>
              <a:latin typeface="Times New Roman" pitchFamily="18" charset="0"/>
              <a:cs typeface="Times New Roman" pitchFamily="18" charset="0"/>
            </a:endParaRPr>
          </a:p>
          <a:p>
            <a:pPr>
              <a:lnSpc>
                <a:spcPts val="1000"/>
              </a:lnSpc>
            </a:pPr>
            <a:endParaRPr lang="en-US" altLang="zh-CN" dirty="0"/>
          </a:p>
          <a:p>
            <a:pPr>
              <a:lnSpc>
                <a:spcPts val="3000"/>
              </a:lnSpc>
              <a:tabLst/>
            </a:pPr>
            <a:r>
              <a:rPr lang="en-US" altLang="zh-CN" dirty="0" smtClean="0">
                <a:solidFill>
                  <a:srgbClr val="660033"/>
                </a:solidFill>
                <a:latin typeface="Times New Roman" pitchFamily="18" charset="0"/>
                <a:cs typeface="Times New Roman" pitchFamily="18" charset="0"/>
              </a:rPr>
              <a:t>Defining your</a:t>
            </a:r>
            <a:r>
              <a:rPr lang="en-US" altLang="zh-CN" dirty="0" smtClean="0">
                <a:latin typeface="Times New Roman" pitchFamily="18" charset="0"/>
                <a:cs typeface="Times New Roman" pitchFamily="18" charset="0"/>
              </a:rPr>
              <a:t> </a:t>
            </a:r>
            <a:r>
              <a:rPr lang="en-US" altLang="zh-CN" dirty="0">
                <a:solidFill>
                  <a:srgbClr val="660033"/>
                </a:solidFill>
                <a:latin typeface="Times New Roman" pitchFamily="18" charset="0"/>
                <a:cs typeface="Times New Roman" pitchFamily="18" charset="0"/>
              </a:rPr>
              <a:t>terms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
          <p:cNvSpPr/>
          <p:nvPr/>
        </p:nvSpPr>
        <p:spPr>
          <a:xfrm>
            <a:off x="-22225" y="4854575"/>
            <a:ext cx="697653" cy="76059"/>
          </a:xfrm>
          <a:custGeom>
            <a:avLst/>
            <a:gdLst>
              <a:gd name="connsiteX0" fmla="*/ 22225 w 654050"/>
              <a:gd name="connsiteY0" fmla="*/ 22225 h 88900"/>
              <a:gd name="connsiteX1" fmla="*/ 631825 w 654050"/>
              <a:gd name="connsiteY1" fmla="*/ 22225 h 88900"/>
            </a:gdLst>
            <a:ahLst/>
            <a:cxnLst>
              <a:cxn ang="0">
                <a:pos x="connsiteX0" y="connsiteY0"/>
              </a:cxn>
              <a:cxn ang="1">
                <a:pos x="connsiteX1" y="connsiteY1"/>
              </a:cxn>
            </a:cxnLst>
            <a:rect l="l" t="t" r="r" b="b"/>
            <a:pathLst>
              <a:path w="654050" h="88900">
                <a:moveTo>
                  <a:pt x="22225" y="22225"/>
                </a:moveTo>
                <a:lnTo>
                  <a:pt x="631825" y="22225"/>
                </a:lnTo>
              </a:path>
            </a:pathLst>
          </a:custGeom>
          <a:ln w="38100">
            <a:solidFill>
              <a:srgbClr val="66669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zh-CN" altLang="en-US"/>
          </a:p>
        </p:txBody>
      </p:sp>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Defining your</a:t>
            </a:r>
            <a:r>
              <a:rPr lang="en-US" altLang="zh-CN" sz="3396" dirty="0" smtClean="0">
                <a:latin typeface="Times New Roman" pitchFamily="18" charset="0"/>
                <a:cs typeface="Times New Roman" pitchFamily="18" charset="0"/>
              </a:rPr>
              <a:t> </a:t>
            </a:r>
            <a:r>
              <a:rPr lang="en-US" altLang="zh-CN" sz="3396" dirty="0" smtClean="0">
                <a:solidFill>
                  <a:srgbClr val="660033"/>
                </a:solidFill>
                <a:latin typeface="Times New Roman" pitchFamily="18" charset="0"/>
                <a:cs typeface="Times New Roman" pitchFamily="18" charset="0"/>
              </a:rPr>
              <a:t>terms</a:t>
            </a:r>
          </a:p>
        </p:txBody>
      </p:sp>
      <p:sp>
        <p:nvSpPr>
          <p:cNvPr id="3" name="TextBox 2"/>
          <p:cNvSpPr txBox="1"/>
          <p:nvPr/>
        </p:nvSpPr>
        <p:spPr>
          <a:xfrm>
            <a:off x="762000" y="990600"/>
            <a:ext cx="8153400" cy="4801314"/>
          </a:xfrm>
          <a:prstGeom prst="rect">
            <a:avLst/>
          </a:prstGeom>
          <a:noFill/>
        </p:spPr>
        <p:txBody>
          <a:bodyPr wrap="square" rtlCol="0">
            <a:spAutoFit/>
          </a:bodyPr>
          <a:lstStyle/>
          <a:p>
            <a:pPr algn="l" rtl="0"/>
            <a:r>
              <a:rPr lang="en-US" b="1" dirty="0"/>
              <a:t> </a:t>
            </a:r>
            <a:endParaRPr lang="en-US" dirty="0"/>
          </a:p>
          <a:p>
            <a:pPr algn="l" rtl="0"/>
            <a:r>
              <a:rPr lang="en-US" b="1" i="1" dirty="0" smtClean="0"/>
              <a:t>Task </a:t>
            </a:r>
            <a:r>
              <a:rPr lang="en-US" b="1" i="1" dirty="0"/>
              <a:t>1. Words:</a:t>
            </a:r>
            <a:endParaRPr lang="en-US" dirty="0"/>
          </a:p>
          <a:p>
            <a:pPr algn="l" rtl="0"/>
            <a:r>
              <a:rPr lang="en-US" dirty="0"/>
              <a:t>Counting things in spoken or written products can be harder than you think. Even 'What is a word?' can be complicated (and caused a disaster to one of my PhD students when asked this in a viva once!...). Yet one cannot count words without a definition!</a:t>
            </a:r>
          </a:p>
          <a:p>
            <a:pPr lvl="0" algn="l" rtl="0"/>
            <a:r>
              <a:rPr lang="en-US" dirty="0"/>
              <a:t>In this text, how many words are there?</a:t>
            </a:r>
          </a:p>
          <a:p>
            <a:pPr lvl="0" algn="l" rtl="0"/>
            <a:r>
              <a:rPr lang="en-US" dirty="0"/>
              <a:t>What problems arise in deciding on the answer?</a:t>
            </a:r>
          </a:p>
          <a:p>
            <a:pPr lvl="0" algn="l" rtl="0"/>
            <a:r>
              <a:rPr lang="en-US" dirty="0"/>
              <a:t>How would you prefer to resolve them in </a:t>
            </a:r>
            <a:r>
              <a:rPr lang="en-US" u="sng" dirty="0"/>
              <a:t>your</a:t>
            </a:r>
            <a:r>
              <a:rPr lang="en-US" dirty="0"/>
              <a:t> definition of a word?</a:t>
            </a:r>
          </a:p>
          <a:p>
            <a:pPr lvl="0" algn="l" rtl="0"/>
            <a:r>
              <a:rPr lang="en-US" dirty="0" smtClean="0"/>
              <a:t>How </a:t>
            </a:r>
            <a:r>
              <a:rPr lang="en-US" dirty="0"/>
              <a:t>do you think a computer would resolve them if asked to count words</a:t>
            </a:r>
            <a:r>
              <a:rPr lang="en-US" dirty="0" smtClean="0"/>
              <a:t>?</a:t>
            </a:r>
          </a:p>
          <a:p>
            <a:pPr lvl="0" algn="l" rtl="0"/>
            <a:endParaRPr lang="en-US" dirty="0"/>
          </a:p>
          <a:p>
            <a:pPr algn="l" rtl="0"/>
            <a:r>
              <a:rPr lang="en-US" b="1" dirty="0"/>
              <a:t>At long last I decided that I couldn't put up with the food any longer. But having taken that decision I next had to decide where else to go to eat. I long for take-away fast food. Indecisive, I first went to McDonalds then KFC.</a:t>
            </a:r>
          </a:p>
          <a:p>
            <a:pPr algn="l" rtl="0"/>
            <a:r>
              <a:rPr lang="en-US" dirty="0"/>
              <a:t> </a:t>
            </a:r>
          </a:p>
          <a:p>
            <a:pPr algn="l" rtl="0"/>
            <a:endParaRPr lang="en-US" dirty="0"/>
          </a:p>
        </p:txBody>
      </p:sp>
    </p:spTree>
    <p:extLst>
      <p:ext uri="{BB962C8B-B14F-4D97-AF65-F5344CB8AC3E}">
        <p14:creationId xmlns:p14="http://schemas.microsoft.com/office/powerpoint/2010/main" xmlns="" val="38636721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
          <p:cNvSpPr/>
          <p:nvPr/>
        </p:nvSpPr>
        <p:spPr>
          <a:xfrm>
            <a:off x="-22225" y="4854575"/>
            <a:ext cx="697653" cy="76059"/>
          </a:xfrm>
          <a:custGeom>
            <a:avLst/>
            <a:gdLst>
              <a:gd name="connsiteX0" fmla="*/ 22225 w 654050"/>
              <a:gd name="connsiteY0" fmla="*/ 22225 h 88900"/>
              <a:gd name="connsiteX1" fmla="*/ 631825 w 654050"/>
              <a:gd name="connsiteY1" fmla="*/ 22225 h 88900"/>
            </a:gdLst>
            <a:ahLst/>
            <a:cxnLst>
              <a:cxn ang="0">
                <a:pos x="connsiteX0" y="connsiteY0"/>
              </a:cxn>
              <a:cxn ang="1">
                <a:pos x="connsiteX1" y="connsiteY1"/>
              </a:cxn>
            </a:cxnLst>
            <a:rect l="l" t="t" r="r" b="b"/>
            <a:pathLst>
              <a:path w="654050" h="88900">
                <a:moveTo>
                  <a:pt x="22225" y="22225"/>
                </a:moveTo>
                <a:lnTo>
                  <a:pt x="631825" y="22225"/>
                </a:lnTo>
              </a:path>
            </a:pathLst>
          </a:custGeom>
          <a:ln w="38100">
            <a:solidFill>
              <a:srgbClr val="66669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zh-CN" altLang="en-US"/>
          </a:p>
        </p:txBody>
      </p:sp>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Defining your</a:t>
            </a:r>
            <a:r>
              <a:rPr lang="en-US" altLang="zh-CN" sz="3396" dirty="0" smtClean="0">
                <a:latin typeface="Times New Roman" pitchFamily="18" charset="0"/>
                <a:cs typeface="Times New Roman" pitchFamily="18" charset="0"/>
              </a:rPr>
              <a:t> </a:t>
            </a:r>
            <a:r>
              <a:rPr lang="en-US" altLang="zh-CN" sz="3396" dirty="0" smtClean="0">
                <a:solidFill>
                  <a:srgbClr val="660033"/>
                </a:solidFill>
                <a:latin typeface="Times New Roman" pitchFamily="18" charset="0"/>
                <a:cs typeface="Times New Roman" pitchFamily="18" charset="0"/>
              </a:rPr>
              <a:t>terms</a:t>
            </a:r>
          </a:p>
        </p:txBody>
      </p:sp>
      <p:sp>
        <p:nvSpPr>
          <p:cNvPr id="3" name="TextBox 2"/>
          <p:cNvSpPr txBox="1"/>
          <p:nvPr/>
        </p:nvSpPr>
        <p:spPr>
          <a:xfrm>
            <a:off x="762000" y="990600"/>
            <a:ext cx="8153400" cy="5262979"/>
          </a:xfrm>
          <a:prstGeom prst="rect">
            <a:avLst/>
          </a:prstGeom>
          <a:noFill/>
        </p:spPr>
        <p:txBody>
          <a:bodyPr wrap="square" rtlCol="0">
            <a:spAutoFit/>
          </a:bodyPr>
          <a:lstStyle/>
          <a:p>
            <a:pPr algn="l" rtl="0"/>
            <a:r>
              <a:rPr lang="en-US" sz="1600" b="1" i="1" dirty="0"/>
              <a:t>Task 2. T units:</a:t>
            </a:r>
            <a:endParaRPr lang="en-US" sz="1600" dirty="0"/>
          </a:p>
          <a:p>
            <a:pPr algn="l" rtl="0"/>
            <a:r>
              <a:rPr lang="en-US" sz="1600" dirty="0"/>
              <a:t>Often one wants to quantify the length of text or spoken utterances. One can do this in words or in sentences, but quite popular in child and learner research are also T-units. A T-unit ('terminable unit') is essentially a main clause with a non-elliptical subject, including any dependent clauses. Thus </a:t>
            </a:r>
            <a:r>
              <a:rPr lang="en-US" sz="1600" u="sng" dirty="0"/>
              <a:t>When I got home, the new TV I ordered yesterday was on the doorstep</a:t>
            </a:r>
            <a:r>
              <a:rPr lang="en-US" sz="1600" dirty="0"/>
              <a:t>, is one T-unit, as is </a:t>
            </a:r>
            <a:r>
              <a:rPr lang="en-US" sz="1600" u="sng" dirty="0"/>
              <a:t>John got up and left the room</a:t>
            </a:r>
            <a:r>
              <a:rPr lang="en-US" sz="1600" dirty="0"/>
              <a:t>. However, </a:t>
            </a:r>
            <a:r>
              <a:rPr lang="en-US" sz="1600" u="sng" dirty="0"/>
              <a:t>John got up and Mary left the room</a:t>
            </a:r>
            <a:r>
              <a:rPr lang="en-US" sz="1600" dirty="0"/>
              <a:t> is two T-units because each coordinated clause has its own subject expressed, and could stand alone as a sentence. </a:t>
            </a:r>
          </a:p>
          <a:p>
            <a:pPr lvl="0" algn="l" rtl="0"/>
            <a:r>
              <a:rPr lang="en-US" sz="1600" dirty="0"/>
              <a:t>How many T-units in each of the following fragments of child writing?</a:t>
            </a:r>
          </a:p>
          <a:p>
            <a:pPr lvl="0" algn="l" rtl="0"/>
            <a:r>
              <a:rPr lang="en-US" sz="1600" dirty="0"/>
              <a:t>Hence what is the average length of T-unit in words of each?</a:t>
            </a:r>
          </a:p>
          <a:p>
            <a:pPr lvl="0" algn="l" rtl="0"/>
            <a:r>
              <a:rPr lang="en-US" sz="1600" dirty="0"/>
              <a:t>And what do you think are the supposed merits of measuring length of utterances or text in T-units rather than sentences? </a:t>
            </a:r>
          </a:p>
          <a:p>
            <a:pPr algn="l" rtl="0"/>
            <a:r>
              <a:rPr lang="en-US" sz="1600" dirty="0"/>
              <a:t> </a:t>
            </a:r>
          </a:p>
          <a:p>
            <a:pPr algn="l" rtl="0"/>
            <a:r>
              <a:rPr lang="en-US" sz="1600" b="1" dirty="0"/>
              <a:t>a) I like branded because they always win and it is fun and I like it because sometimes he gets killed. &lt;Note: Branded is an old TV </a:t>
            </a:r>
            <a:r>
              <a:rPr lang="en-US" sz="1600" b="1" dirty="0" err="1"/>
              <a:t>programme</a:t>
            </a:r>
            <a:r>
              <a:rPr lang="en-US" sz="1600" b="1" dirty="0"/>
              <a:t> set in the Wild West&gt;</a:t>
            </a:r>
          </a:p>
          <a:p>
            <a:pPr algn="l" rtl="0"/>
            <a:r>
              <a:rPr lang="en-US" sz="1600" b="1" dirty="0"/>
              <a:t>b) I like to come to school and my mummy like school and my </a:t>
            </a:r>
            <a:r>
              <a:rPr lang="en-US" sz="1600" b="1" dirty="0" err="1"/>
              <a:t>bearther</a:t>
            </a:r>
            <a:r>
              <a:rPr lang="en-US" sz="1600" b="1" dirty="0"/>
              <a:t> we was so </a:t>
            </a:r>
            <a:r>
              <a:rPr lang="en-US" sz="1600" b="1" dirty="0" err="1"/>
              <a:t>happe</a:t>
            </a:r>
            <a:r>
              <a:rPr lang="en-US" sz="1600" b="1" dirty="0"/>
              <a:t> wane I come home I eat cake and </a:t>
            </a:r>
            <a:r>
              <a:rPr lang="en-US" sz="1600" b="1" dirty="0" err="1"/>
              <a:t>daere</a:t>
            </a:r>
            <a:r>
              <a:rPr lang="en-US" sz="1600" b="1" dirty="0"/>
              <a:t> my tea I </a:t>
            </a:r>
            <a:r>
              <a:rPr lang="en-US" sz="1600" b="1" dirty="0" err="1"/>
              <a:t>halp</a:t>
            </a:r>
            <a:r>
              <a:rPr lang="en-US" sz="1600" b="1" dirty="0"/>
              <a:t> my mummy. One day I </a:t>
            </a:r>
            <a:r>
              <a:rPr lang="en-US" sz="1600" b="1" dirty="0" err="1"/>
              <a:t>wanet</a:t>
            </a:r>
            <a:r>
              <a:rPr lang="en-US" sz="1600" b="1" dirty="0"/>
              <a:t> in m sister house The end. </a:t>
            </a:r>
          </a:p>
          <a:p>
            <a:pPr algn="l" rtl="0"/>
            <a:r>
              <a:rPr lang="en-US" sz="1600" dirty="0"/>
              <a:t> </a:t>
            </a:r>
          </a:p>
          <a:p>
            <a:pPr algn="l" rtl="0"/>
            <a:endParaRPr lang="en-US" sz="1600" dirty="0"/>
          </a:p>
        </p:txBody>
      </p:sp>
    </p:spTree>
    <p:extLst>
      <p:ext uri="{BB962C8B-B14F-4D97-AF65-F5344CB8AC3E}">
        <p14:creationId xmlns:p14="http://schemas.microsoft.com/office/powerpoint/2010/main" xmlns="" val="356288477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
          <p:cNvSpPr/>
          <p:nvPr/>
        </p:nvSpPr>
        <p:spPr>
          <a:xfrm>
            <a:off x="-22225" y="4854575"/>
            <a:ext cx="697653" cy="76059"/>
          </a:xfrm>
          <a:custGeom>
            <a:avLst/>
            <a:gdLst>
              <a:gd name="connsiteX0" fmla="*/ 22225 w 654050"/>
              <a:gd name="connsiteY0" fmla="*/ 22225 h 88900"/>
              <a:gd name="connsiteX1" fmla="*/ 631825 w 654050"/>
              <a:gd name="connsiteY1" fmla="*/ 22225 h 88900"/>
            </a:gdLst>
            <a:ahLst/>
            <a:cxnLst>
              <a:cxn ang="0">
                <a:pos x="connsiteX0" y="connsiteY0"/>
              </a:cxn>
              <a:cxn ang="1">
                <a:pos x="connsiteX1" y="connsiteY1"/>
              </a:cxn>
            </a:cxnLst>
            <a:rect l="l" t="t" r="r" b="b"/>
            <a:pathLst>
              <a:path w="654050" h="88900">
                <a:moveTo>
                  <a:pt x="22225" y="22225"/>
                </a:moveTo>
                <a:lnTo>
                  <a:pt x="631825" y="22225"/>
                </a:lnTo>
              </a:path>
            </a:pathLst>
          </a:custGeom>
          <a:ln w="38100">
            <a:solidFill>
              <a:srgbClr val="66669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zh-CN" altLang="en-US"/>
          </a:p>
        </p:txBody>
      </p:sp>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Defining your</a:t>
            </a:r>
            <a:r>
              <a:rPr lang="en-US" altLang="zh-CN" sz="3396" dirty="0" smtClean="0">
                <a:latin typeface="Times New Roman" pitchFamily="18" charset="0"/>
                <a:cs typeface="Times New Roman" pitchFamily="18" charset="0"/>
              </a:rPr>
              <a:t> </a:t>
            </a:r>
            <a:r>
              <a:rPr lang="en-US" altLang="zh-CN" sz="3396" dirty="0" smtClean="0">
                <a:solidFill>
                  <a:srgbClr val="660033"/>
                </a:solidFill>
                <a:latin typeface="Times New Roman" pitchFamily="18" charset="0"/>
                <a:cs typeface="Times New Roman" pitchFamily="18" charset="0"/>
              </a:rPr>
              <a:t>terms</a:t>
            </a:r>
          </a:p>
        </p:txBody>
      </p:sp>
      <p:sp>
        <p:nvSpPr>
          <p:cNvPr id="3" name="TextBox 2"/>
          <p:cNvSpPr txBox="1"/>
          <p:nvPr/>
        </p:nvSpPr>
        <p:spPr>
          <a:xfrm>
            <a:off x="762000" y="990600"/>
            <a:ext cx="8153400" cy="4031873"/>
          </a:xfrm>
          <a:prstGeom prst="rect">
            <a:avLst/>
          </a:prstGeom>
          <a:noFill/>
        </p:spPr>
        <p:txBody>
          <a:bodyPr wrap="square" rtlCol="0">
            <a:spAutoFit/>
          </a:bodyPr>
          <a:lstStyle/>
          <a:p>
            <a:pPr algn="l" rtl="0"/>
            <a:endParaRPr lang="en-US" sz="1600" b="1" i="1" dirty="0" smtClean="0"/>
          </a:p>
          <a:p>
            <a:pPr algn="l" rtl="0"/>
            <a:endParaRPr lang="en-US" sz="1600" b="1" i="1" dirty="0"/>
          </a:p>
          <a:p>
            <a:pPr algn="l" rtl="0"/>
            <a:r>
              <a:rPr lang="en-US" sz="1600" b="1" i="1" dirty="0" smtClean="0"/>
              <a:t>Task </a:t>
            </a:r>
            <a:r>
              <a:rPr lang="en-US" sz="1600" b="1" i="1" dirty="0"/>
              <a:t>4. Errors:</a:t>
            </a:r>
            <a:endParaRPr lang="en-US" sz="1600" dirty="0"/>
          </a:p>
          <a:p>
            <a:pPr algn="l" rtl="0"/>
            <a:r>
              <a:rPr lang="en-US" sz="1600" dirty="0" err="1"/>
              <a:t>Categorising</a:t>
            </a:r>
            <a:r>
              <a:rPr lang="en-US" sz="1600" dirty="0"/>
              <a:t> and then counting errors in more or less naturally produced written or spoken material used to be common. But in order to constitute a proper variable a good </a:t>
            </a:r>
            <a:r>
              <a:rPr lang="en-US" sz="1600" dirty="0" err="1"/>
              <a:t>categorisation</a:t>
            </a:r>
            <a:r>
              <a:rPr lang="en-US" sz="1600" dirty="0"/>
              <a:t>/classification system should: be exhaustive, have mutually exclusive categories, not mix categories of different types in one set, have unambiguously defined categories, etc.</a:t>
            </a:r>
          </a:p>
          <a:p>
            <a:pPr lvl="0" algn="l" rtl="0"/>
            <a:r>
              <a:rPr lang="en-US" sz="1600" dirty="0"/>
              <a:t>A student came up with these categories for classifying errors: do you see any problems?  </a:t>
            </a:r>
          </a:p>
          <a:p>
            <a:pPr lvl="0" algn="l" rtl="0"/>
            <a:r>
              <a:rPr lang="en-US" sz="1600" dirty="0"/>
              <a:t>How to improve the classification system?</a:t>
            </a:r>
          </a:p>
          <a:p>
            <a:pPr algn="l" rtl="0"/>
            <a:r>
              <a:rPr lang="en-US" sz="1600" dirty="0"/>
              <a:t>	Grammar errors</a:t>
            </a:r>
          </a:p>
          <a:p>
            <a:pPr algn="l" rtl="0"/>
            <a:r>
              <a:rPr lang="en-US" sz="1600" dirty="0"/>
              <a:t>	Vocab errors</a:t>
            </a:r>
          </a:p>
          <a:p>
            <a:pPr algn="l" rtl="0"/>
            <a:r>
              <a:rPr lang="en-US" sz="1600" dirty="0"/>
              <a:t>	L1-induced errors</a:t>
            </a:r>
          </a:p>
          <a:p>
            <a:pPr algn="l" rtl="0"/>
            <a:r>
              <a:rPr lang="en-US" sz="1600" dirty="0"/>
              <a:t> </a:t>
            </a:r>
          </a:p>
          <a:p>
            <a:pPr algn="l" rtl="0"/>
            <a:endParaRPr lang="en-US" sz="1600" dirty="0"/>
          </a:p>
        </p:txBody>
      </p:sp>
    </p:spTree>
    <p:extLst>
      <p:ext uri="{BB962C8B-B14F-4D97-AF65-F5344CB8AC3E}">
        <p14:creationId xmlns:p14="http://schemas.microsoft.com/office/powerpoint/2010/main" xmlns="" val="348472168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14898</TotalTime>
  <Words>299</Words>
  <Application>Microsoft Office PowerPoint</Application>
  <PresentationFormat>A4 Paper (210x297 mm)‎</PresentationFormat>
  <Paragraphs>45</Paragraphs>
  <Slides>6</Slides>
  <Notes>0</Notes>
  <HiddenSlides>0</HiddenSlides>
  <MMClips>0</MMClips>
  <ScaleCrop>false</ScaleCrop>
  <HeadingPairs>
    <vt:vector size="4" baseType="variant">
      <vt:variant>
        <vt:lpstr>سمة</vt:lpstr>
      </vt:variant>
      <vt:variant>
        <vt:i4>1</vt:i4>
      </vt:variant>
      <vt:variant>
        <vt:lpstr>عناوين الشرائح</vt:lpstr>
      </vt:variant>
      <vt:variant>
        <vt:i4>6</vt:i4>
      </vt:variant>
    </vt:vector>
  </HeadingPairs>
  <TitlesOfParts>
    <vt:vector size="7" baseType="lpstr">
      <vt:lpstr>Office Theme</vt:lpstr>
      <vt:lpstr>الشريحة 1</vt:lpstr>
      <vt:lpstr>Lecture 10</vt:lpstr>
      <vt:lpstr>الشريحة 3</vt:lpstr>
      <vt:lpstr>الشريحة 4</vt:lpstr>
      <vt:lpstr>الشريحة 5</vt:lpstr>
      <vt:lpstr>الشريحة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256</cp:revision>
  <dcterms:created xsi:type="dcterms:W3CDTF">2009-10-14T19:14:34Z</dcterms:created>
  <dcterms:modified xsi:type="dcterms:W3CDTF">2012-11-11T06:04:04Z</dcterms:modified>
</cp:coreProperties>
</file>