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6" r:id="rId2"/>
    <p:sldId id="257" r:id="rId3"/>
    <p:sldId id="270" r:id="rId4"/>
    <p:sldId id="276" r:id="rId5"/>
    <p:sldId id="266" r:id="rId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90" d="100"/>
          <a:sy n="90" d="100"/>
        </p:scale>
        <p:origin x="-72" y="6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3929168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p:nvSpPr>
        <p:spPr>
          <a:xfrm>
            <a:off x="1143000" y="6324600"/>
            <a:ext cx="2795958" cy="338554"/>
          </a:xfrm>
          <a:prstGeom prst="rect">
            <a:avLst/>
          </a:prstGeom>
        </p:spPr>
        <p:txBody>
          <a:bodyPr wrap="none">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3700" b="1" dirty="0" smtClean="0">
                <a:solidFill>
                  <a:schemeClr val="accent1">
                    <a:lumMod val="50000"/>
                  </a:schemeClr>
                </a:solidFill>
                <a:latin typeface="AR CARTER" pitchFamily="2" charset="0"/>
                <a:cs typeface="+mj-cs"/>
              </a:rPr>
              <a:t>Research Methods &amp; Design</a:t>
            </a:r>
            <a:endParaRPr lang="ar-SA" sz="3700" b="1" dirty="0">
              <a:solidFill>
                <a:schemeClr val="accent1">
                  <a:lumMod val="50000"/>
                </a:schemeClr>
              </a:solidFill>
              <a:latin typeface="AR CARTER" pitchFamily="2" charset="0"/>
              <a:cs typeface="+mj-cs"/>
            </a:endParaRPr>
          </a:p>
          <a:p>
            <a:pPr algn="ctr"/>
            <a:r>
              <a:rPr lang="en-US" sz="2600" b="1" dirty="0" smtClean="0">
                <a:solidFill>
                  <a:srgbClr val="7F7F7F"/>
                </a:solidFill>
                <a:latin typeface="Bell MT" pitchFamily="18" charset="0"/>
                <a:cs typeface="+mj-cs"/>
              </a:rPr>
              <a:t>Dr. Abdullah Al </a:t>
            </a:r>
            <a:r>
              <a:rPr lang="en-US" sz="2600" b="1" dirty="0" err="1">
                <a:solidFill>
                  <a:srgbClr val="7F7F7F"/>
                </a:solidFill>
                <a:latin typeface="Bell MT" pitchFamily="18" charset="0"/>
                <a:cs typeface="+mj-cs"/>
              </a:rPr>
              <a:t>F</a:t>
            </a:r>
            <a:r>
              <a:rPr lang="en-US" sz="2600" b="1" dirty="0" err="1" smtClean="0">
                <a:solidFill>
                  <a:srgbClr val="7F7F7F"/>
                </a:solidFill>
                <a:latin typeface="Bell MT" pitchFamily="18" charset="0"/>
                <a:cs typeface="+mj-cs"/>
              </a:rPr>
              <a:t>raidan</a:t>
            </a:r>
            <a:endParaRPr lang="en-US" sz="2600" b="1" dirty="0">
              <a:solidFill>
                <a:srgbClr val="7F7F7F"/>
              </a:solidFill>
              <a:latin typeface="Bell MT" pitchFamily="18" charset="0"/>
              <a:cs typeface="+mj-cs"/>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z="6000" b="1" spc="-150" dirty="0" smtClean="0">
                <a:solidFill>
                  <a:srgbClr val="376092"/>
                </a:solidFill>
                <a:latin typeface="Garamond" pitchFamily="18" charset="0"/>
                <a:cs typeface="ae_AlMateen" pitchFamily="2" charset="-78"/>
              </a:rPr>
              <a:t>Lecture 11</a:t>
            </a:r>
          </a:p>
        </p:txBody>
      </p:sp>
      <p:sp>
        <p:nvSpPr>
          <p:cNvPr id="2" name="Subtitle 1"/>
          <p:cNvSpPr>
            <a:spLocks noGrp="1"/>
          </p:cNvSpPr>
          <p:nvPr>
            <p:ph type="subTitle" idx="1"/>
          </p:nvPr>
        </p:nvSpPr>
        <p:spPr/>
        <p:txBody>
          <a:bodyPr/>
          <a:lstStyle/>
          <a:p>
            <a:pPr>
              <a:lnSpc>
                <a:spcPts val="3000"/>
              </a:lnSpc>
              <a:tabLst/>
            </a:pPr>
            <a:r>
              <a:rPr lang="en-US" altLang="zh-CN" dirty="0" smtClean="0">
                <a:solidFill>
                  <a:srgbClr val="660033"/>
                </a:solidFill>
                <a:latin typeface="Times New Roman" pitchFamily="18" charset="0"/>
                <a:cs typeface="Times New Roman" pitchFamily="18" charset="0"/>
              </a:rPr>
              <a:t>Data Collection</a:t>
            </a:r>
            <a:endParaRPr lang="en-US" altLang="zh-CN" dirty="0">
              <a:solidFill>
                <a:srgbClr val="660033"/>
              </a:solidFill>
              <a:latin typeface="Times New Roman" pitchFamily="18" charset="0"/>
              <a:cs typeface="Times New Roman" pitchFamily="18" charset="0"/>
            </a:endParaRPr>
          </a:p>
          <a:p>
            <a:pPr>
              <a:lnSpc>
                <a:spcPts val="1000"/>
              </a:lnSpc>
            </a:pPr>
            <a:endParaRPr lang="en-US" altLang="zh-CN" dirty="0"/>
          </a:p>
          <a:p>
            <a:pPr>
              <a:lnSpc>
                <a:spcPts val="3000"/>
              </a:lnSpc>
              <a:tabLst/>
            </a:pPr>
            <a:r>
              <a:rPr lang="en-US" altLang="zh-CN" dirty="0" smtClean="0">
                <a:solidFill>
                  <a:srgbClr val="660033"/>
                </a:solidFill>
                <a:latin typeface="Times New Roman" pitchFamily="18" charset="0"/>
                <a:cs typeface="Times New Roman" pitchFamily="18" charset="0"/>
              </a:rPr>
              <a:t>Questionnaires</a:t>
            </a:r>
            <a:endParaRPr lang="en-US" altLang="zh-CN" dirty="0">
              <a:solidFill>
                <a:srgbClr val="660033"/>
              </a:solidFill>
              <a:latin typeface="Times New Roman" pitchFamily="18" charset="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Freeform 3"/>
          <p:cNvSpPr/>
          <p:nvPr/>
        </p:nvSpPr>
        <p:spPr>
          <a:xfrm>
            <a:off x="-22225" y="4854575"/>
            <a:ext cx="697653" cy="76059"/>
          </a:xfrm>
          <a:custGeom>
            <a:avLst/>
            <a:gdLst>
              <a:gd name="connsiteX0" fmla="*/ 22225 w 654050"/>
              <a:gd name="connsiteY0" fmla="*/ 22225 h 88900"/>
              <a:gd name="connsiteX1" fmla="*/ 631825 w 654050"/>
              <a:gd name="connsiteY1" fmla="*/ 22225 h 88900"/>
            </a:gdLst>
            <a:ahLst/>
            <a:cxnLst>
              <a:cxn ang="0">
                <a:pos x="connsiteX0" y="connsiteY0"/>
              </a:cxn>
              <a:cxn ang="1">
                <a:pos x="connsiteX1" y="connsiteY1"/>
              </a:cxn>
            </a:cxnLst>
            <a:rect l="l" t="t" r="r" b="b"/>
            <a:pathLst>
              <a:path w="654050" h="88900">
                <a:moveTo>
                  <a:pt x="22225" y="22225"/>
                </a:moveTo>
                <a:lnTo>
                  <a:pt x="631825" y="22225"/>
                </a:lnTo>
              </a:path>
            </a:pathLst>
          </a:custGeom>
          <a:ln w="38100">
            <a:solidFill>
              <a:srgbClr val="66669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zh-CN" altLang="en-US"/>
          </a:p>
        </p:txBody>
      </p:sp>
      <p:sp>
        <p:nvSpPr>
          <p:cNvPr id="33" name="TextBox 32"/>
          <p:cNvSpPr txBox="1"/>
          <p:nvPr/>
        </p:nvSpPr>
        <p:spPr>
          <a:xfrm>
            <a:off x="1003300" y="444500"/>
            <a:ext cx="7379799" cy="436786"/>
          </a:xfrm>
          <a:prstGeom prst="rect">
            <a:avLst/>
          </a:prstGeom>
          <a:noFill/>
        </p:spPr>
        <p:txBody>
          <a:bodyPr wrap="square" lIns="0" tIns="0" rIns="0" rtlCol="0">
            <a:spAutoFit/>
          </a:bodyPr>
          <a:lstStyle/>
          <a:p>
            <a:pPr algn="l" rtl="0">
              <a:lnSpc>
                <a:spcPts val="3000"/>
              </a:lnSpc>
              <a:tabLst/>
            </a:pPr>
            <a:r>
              <a:rPr lang="en-US" altLang="zh-CN" sz="3396" dirty="0" smtClean="0">
                <a:solidFill>
                  <a:srgbClr val="660033"/>
                </a:solidFill>
                <a:latin typeface="Times New Roman" pitchFamily="18" charset="0"/>
                <a:cs typeface="Times New Roman" pitchFamily="18" charset="0"/>
              </a:rPr>
              <a:t>Questionnaires</a:t>
            </a:r>
          </a:p>
        </p:txBody>
      </p:sp>
      <p:sp>
        <p:nvSpPr>
          <p:cNvPr id="3" name="TextBox 2"/>
          <p:cNvSpPr txBox="1"/>
          <p:nvPr/>
        </p:nvSpPr>
        <p:spPr>
          <a:xfrm>
            <a:off x="762000" y="990600"/>
            <a:ext cx="8153400" cy="4801314"/>
          </a:xfrm>
          <a:prstGeom prst="rect">
            <a:avLst/>
          </a:prstGeom>
          <a:noFill/>
        </p:spPr>
        <p:txBody>
          <a:bodyPr wrap="square" rtlCol="0">
            <a:spAutoFit/>
          </a:bodyPr>
          <a:lstStyle/>
          <a:p>
            <a:pPr algn="l" rtl="0"/>
            <a:r>
              <a:rPr lang="en-US" b="1" i="1" dirty="0"/>
              <a:t>Data elicited in the form of people's reports </a:t>
            </a:r>
            <a:r>
              <a:rPr lang="en-US" b="1" i="1" u="sng" dirty="0"/>
              <a:t>about</a:t>
            </a:r>
            <a:r>
              <a:rPr lang="en-US" b="1" i="1" dirty="0"/>
              <a:t> language or something related</a:t>
            </a:r>
            <a:r>
              <a:rPr lang="en-US" dirty="0"/>
              <a:t> </a:t>
            </a:r>
          </a:p>
          <a:p>
            <a:pPr algn="l" rtl="0"/>
            <a:r>
              <a:rPr lang="en-US" dirty="0"/>
              <a:t>Data of this sort is most used in ELT, applied linguistics and sociolinguistics: essentially subjects report </a:t>
            </a:r>
            <a:r>
              <a:rPr lang="en-US" u="sng" dirty="0"/>
              <a:t>about</a:t>
            </a:r>
            <a:r>
              <a:rPr lang="en-US" dirty="0"/>
              <a:t> what they or others do, or on beliefs about or attitudes to language, language learning etc., or on non-linguistic variables you need to record (e.g. their age, years of learning English...). One type, the grammaticality judgment task, is popular in acquisition research. Reporting ranges from (a) ‘think aloud’ reporting, immediate retrospective reporting after a task, open interviews, or diary type of  reports to (b) structured interviews, closed questionnaires or attitude rating inventories and judgment tests. The former are heavy on Data Analysis transcribing them (if spoken) and </a:t>
            </a:r>
            <a:r>
              <a:rPr lang="en-US" dirty="0" err="1"/>
              <a:t>categorising</a:t>
            </a:r>
            <a:r>
              <a:rPr lang="en-US" dirty="0"/>
              <a:t> what people say, and often contain material suitable for purely qualitative analysis. The latter involve more work in constructing the Materials beforehand, and the Data Analysis may be fairly automatic (and </a:t>
            </a:r>
            <a:r>
              <a:rPr lang="en-US" dirty="0" err="1"/>
              <a:t>computerisable</a:t>
            </a:r>
            <a:r>
              <a:rPr lang="en-US" dirty="0"/>
              <a:t>). The more open instruments of this sort are typical of ethnographic research. All might be involved in action research, or classical research usually of the </a:t>
            </a:r>
            <a:r>
              <a:rPr lang="en-US" dirty="0" err="1"/>
              <a:t>nonexperimental</a:t>
            </a:r>
            <a:r>
              <a:rPr lang="en-US" dirty="0"/>
              <a:t> type</a:t>
            </a:r>
            <a:r>
              <a:rPr lang="en-US" dirty="0" smtClean="0"/>
              <a:t>.</a:t>
            </a:r>
            <a:endParaRPr lang="en-US" dirty="0"/>
          </a:p>
        </p:txBody>
      </p:sp>
    </p:spTree>
    <p:extLst>
      <p:ext uri="{BB962C8B-B14F-4D97-AF65-F5344CB8AC3E}">
        <p14:creationId xmlns:p14="http://schemas.microsoft.com/office/powerpoint/2010/main" xmlns="" val="386367219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Freeform 3"/>
          <p:cNvSpPr/>
          <p:nvPr/>
        </p:nvSpPr>
        <p:spPr>
          <a:xfrm>
            <a:off x="-22225" y="4854575"/>
            <a:ext cx="697653" cy="76059"/>
          </a:xfrm>
          <a:custGeom>
            <a:avLst/>
            <a:gdLst>
              <a:gd name="connsiteX0" fmla="*/ 22225 w 654050"/>
              <a:gd name="connsiteY0" fmla="*/ 22225 h 88900"/>
              <a:gd name="connsiteX1" fmla="*/ 631825 w 654050"/>
              <a:gd name="connsiteY1" fmla="*/ 22225 h 88900"/>
            </a:gdLst>
            <a:ahLst/>
            <a:cxnLst>
              <a:cxn ang="0">
                <a:pos x="connsiteX0" y="connsiteY0"/>
              </a:cxn>
              <a:cxn ang="1">
                <a:pos x="connsiteX1" y="connsiteY1"/>
              </a:cxn>
            </a:cxnLst>
            <a:rect l="l" t="t" r="r" b="b"/>
            <a:pathLst>
              <a:path w="654050" h="88900">
                <a:moveTo>
                  <a:pt x="22225" y="22225"/>
                </a:moveTo>
                <a:lnTo>
                  <a:pt x="631825" y="22225"/>
                </a:lnTo>
              </a:path>
            </a:pathLst>
          </a:custGeom>
          <a:ln w="38100">
            <a:solidFill>
              <a:srgbClr val="66669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zh-CN" altLang="en-US"/>
          </a:p>
        </p:txBody>
      </p:sp>
      <p:sp>
        <p:nvSpPr>
          <p:cNvPr id="33" name="TextBox 32"/>
          <p:cNvSpPr txBox="1"/>
          <p:nvPr/>
        </p:nvSpPr>
        <p:spPr>
          <a:xfrm>
            <a:off x="1003300" y="444500"/>
            <a:ext cx="7379799" cy="436786"/>
          </a:xfrm>
          <a:prstGeom prst="rect">
            <a:avLst/>
          </a:prstGeom>
          <a:noFill/>
        </p:spPr>
        <p:txBody>
          <a:bodyPr wrap="square" lIns="0" tIns="0" rIns="0" rtlCol="0">
            <a:spAutoFit/>
          </a:bodyPr>
          <a:lstStyle/>
          <a:p>
            <a:pPr algn="l" rtl="0">
              <a:lnSpc>
                <a:spcPts val="3000"/>
              </a:lnSpc>
              <a:tabLst/>
            </a:pPr>
            <a:r>
              <a:rPr lang="en-US" altLang="zh-CN" sz="3396" dirty="0" smtClean="0">
                <a:solidFill>
                  <a:srgbClr val="660033"/>
                </a:solidFill>
                <a:latin typeface="Times New Roman" pitchFamily="18" charset="0"/>
                <a:cs typeface="Times New Roman" pitchFamily="18" charset="0"/>
              </a:rPr>
              <a:t>Questionnaires</a:t>
            </a:r>
          </a:p>
        </p:txBody>
      </p:sp>
      <p:sp>
        <p:nvSpPr>
          <p:cNvPr id="3" name="TextBox 2"/>
          <p:cNvSpPr txBox="1"/>
          <p:nvPr/>
        </p:nvSpPr>
        <p:spPr>
          <a:xfrm>
            <a:off x="762000" y="990600"/>
            <a:ext cx="8153400" cy="5078313"/>
          </a:xfrm>
          <a:prstGeom prst="rect">
            <a:avLst/>
          </a:prstGeom>
          <a:noFill/>
        </p:spPr>
        <p:txBody>
          <a:bodyPr wrap="square" rtlCol="0">
            <a:spAutoFit/>
          </a:bodyPr>
          <a:lstStyle/>
          <a:p>
            <a:pPr algn="l" rtl="0"/>
            <a:r>
              <a:rPr lang="en-US" b="1" dirty="0"/>
              <a:t>Conventional closed questionnaires</a:t>
            </a:r>
            <a:endParaRPr lang="en-US" dirty="0"/>
          </a:p>
          <a:p>
            <a:pPr algn="l" rtl="0"/>
            <a:r>
              <a:rPr lang="en-US" dirty="0"/>
              <a:t>1) Spot as many unsatisfactory features as you can in the following start of a sociolinguistic research questionnaire given to people in Wales: </a:t>
            </a:r>
          </a:p>
          <a:p>
            <a:pPr algn="l" rtl="0"/>
            <a:r>
              <a:rPr lang="en-US" dirty="0"/>
              <a:t>Name? ........ </a:t>
            </a:r>
          </a:p>
          <a:p>
            <a:pPr algn="l" rtl="0"/>
            <a:r>
              <a:rPr lang="en-US" dirty="0"/>
              <a:t>What age category do you belong to? 	Under 18 years</a:t>
            </a:r>
          </a:p>
          <a:p>
            <a:pPr algn="l" rtl="0"/>
            <a:r>
              <a:rPr lang="en-US" dirty="0"/>
              <a:t>					18-21 years</a:t>
            </a:r>
          </a:p>
          <a:p>
            <a:pPr algn="l" rtl="0"/>
            <a:r>
              <a:rPr lang="en-US" dirty="0"/>
              <a:t>					21-25 years</a:t>
            </a:r>
          </a:p>
          <a:p>
            <a:pPr algn="l" rtl="0"/>
            <a:r>
              <a:rPr lang="en-US" dirty="0"/>
              <a:t>					Over 25 years</a:t>
            </a:r>
          </a:p>
          <a:p>
            <a:pPr algn="l" rtl="0"/>
            <a:r>
              <a:rPr lang="en-US" dirty="0"/>
              <a:t> </a:t>
            </a:r>
          </a:p>
          <a:p>
            <a:pPr algn="l" rtl="0"/>
            <a:r>
              <a:rPr lang="en-US" dirty="0"/>
              <a:t>Have you ever learnt any other languages? If so, which languages?</a:t>
            </a:r>
          </a:p>
          <a:p>
            <a:pPr algn="l" rtl="0"/>
            <a:r>
              <a:rPr lang="en-US" dirty="0"/>
              <a:t>How much do you speak Welsh at home? 	Often, Sometimes, Never </a:t>
            </a:r>
          </a:p>
          <a:p>
            <a:pPr algn="l" rtl="0"/>
            <a:r>
              <a:rPr lang="en-US" dirty="0"/>
              <a:t>Do you agree that Welsh should be obligatory in schools in Wales and on official documents (e.g. income tax forms)? 	Yes/No </a:t>
            </a:r>
          </a:p>
          <a:p>
            <a:pPr algn="l" rtl="0"/>
            <a:r>
              <a:rPr lang="en-US" dirty="0"/>
              <a:t>There are not enough Welsh language programs on TV. 	Yes/No </a:t>
            </a:r>
          </a:p>
          <a:p>
            <a:pPr algn="l" rtl="0"/>
            <a:r>
              <a:rPr lang="en-US" dirty="0"/>
              <a:t>How many variables are being measured there? Think of more than one hypothesis one might formulate about them. How would you represent people's responses on each as a number for computer entry? </a:t>
            </a:r>
          </a:p>
          <a:p>
            <a:pPr algn="l" rtl="0"/>
            <a:r>
              <a:rPr lang="en-US"/>
              <a:t> </a:t>
            </a:r>
            <a:endParaRPr lang="en-US" dirty="0"/>
          </a:p>
        </p:txBody>
      </p:sp>
    </p:spTree>
    <p:extLst>
      <p:ext uri="{BB962C8B-B14F-4D97-AF65-F5344CB8AC3E}">
        <p14:creationId xmlns:p14="http://schemas.microsoft.com/office/powerpoint/2010/main" xmlns="" val="213526764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14921</TotalTime>
  <Words>279</Words>
  <Application>Microsoft Office PowerPoint</Application>
  <PresentationFormat>A4 Paper (210x297 mm)‎</PresentationFormat>
  <Paragraphs>31</Paragraphs>
  <Slides>5</Slides>
  <Notes>0</Notes>
  <HiddenSlides>0</HiddenSlides>
  <MMClips>0</MMClips>
  <ScaleCrop>false</ScaleCrop>
  <HeadingPairs>
    <vt:vector size="4" baseType="variant">
      <vt:variant>
        <vt:lpstr>سمة</vt:lpstr>
      </vt:variant>
      <vt:variant>
        <vt:i4>1</vt:i4>
      </vt:variant>
      <vt:variant>
        <vt:lpstr>عناوين الشرائح</vt:lpstr>
      </vt:variant>
      <vt:variant>
        <vt:i4>5</vt:i4>
      </vt:variant>
    </vt:vector>
  </HeadingPairs>
  <TitlesOfParts>
    <vt:vector size="6" baseType="lpstr">
      <vt:lpstr>Office Theme</vt:lpstr>
      <vt:lpstr>الشريحة 1</vt:lpstr>
      <vt:lpstr>Lecture 11</vt:lpstr>
      <vt:lpstr>الشريحة 3</vt:lpstr>
      <vt:lpstr>الشريحة 4</vt:lpstr>
      <vt:lpstr>الشريحة 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258</cp:revision>
  <dcterms:created xsi:type="dcterms:W3CDTF">2009-10-14T19:14:34Z</dcterms:created>
  <dcterms:modified xsi:type="dcterms:W3CDTF">2012-11-11T06:39:25Z</dcterms:modified>
</cp:coreProperties>
</file>