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70" r:id="rId4"/>
    <p:sldId id="277" r:id="rId5"/>
    <p:sldId id="278" r:id="rId6"/>
    <p:sldId id="279" r:id="rId7"/>
    <p:sldId id="266" r:id="rId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432" y="49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extLst>
      <p:ext uri="{BB962C8B-B14F-4D97-AF65-F5344CB8AC3E}">
        <p14:creationId xmlns:p14="http://schemas.microsoft.com/office/powerpoint/2010/main" val="1279045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a:p>
        </p:txBody>
      </p:sp>
    </p:spTree>
    <p:extLst>
      <p:ext uri="{BB962C8B-B14F-4D97-AF65-F5344CB8AC3E}">
        <p14:creationId xmlns:p14="http://schemas.microsoft.com/office/powerpoint/2010/main" val="1279045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Research Methods &amp; Design</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Abdullah Al </a:t>
            </a:r>
            <a:r>
              <a:rPr lang="en-US" sz="2600" b="1" dirty="0" err="1">
                <a:solidFill>
                  <a:srgbClr val="7F7F7F"/>
                </a:solidFill>
                <a:latin typeface="Bell MT" pitchFamily="18" charset="0"/>
                <a:cs typeface="+mj-cs"/>
              </a:rPr>
              <a:t>F</a:t>
            </a:r>
            <a:r>
              <a:rPr lang="en-US" sz="2600" b="1" dirty="0" err="1" smtClean="0">
                <a:solidFill>
                  <a:srgbClr val="7F7F7F"/>
                </a:solidFill>
                <a:latin typeface="Bell MT" pitchFamily="18" charset="0"/>
                <a:cs typeface="+mj-cs"/>
              </a:rPr>
              <a:t>raidan</a:t>
            </a:r>
            <a:endParaRPr lang="en-US" sz="2600" b="1" dirty="0">
              <a:solidFill>
                <a:srgbClr val="7F7F7F"/>
              </a:solidFill>
              <a:latin typeface="Bell MT"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Garamond" pitchFamily="18" charset="0"/>
                <a:cs typeface="ae_AlMateen" pitchFamily="2" charset="-78"/>
              </a:rPr>
              <a:t>Lecture </a:t>
            </a:r>
            <a:r>
              <a:rPr lang="en-US" sz="6000" b="1" spc="-150" dirty="0" smtClean="0">
                <a:solidFill>
                  <a:srgbClr val="376092"/>
                </a:solidFill>
                <a:latin typeface="Garamond" pitchFamily="18" charset="0"/>
                <a:cs typeface="ae_AlMateen" pitchFamily="2" charset="-78"/>
              </a:rPr>
              <a:t>12</a:t>
            </a:r>
            <a:endParaRPr lang="en-US" sz="6000" b="1" spc="-150" dirty="0" smtClean="0">
              <a:solidFill>
                <a:srgbClr val="376092"/>
              </a:solidFill>
              <a:latin typeface="Garamond" pitchFamily="18" charset="0"/>
              <a:cs typeface="ae_AlMateen" pitchFamily="2" charset="-78"/>
            </a:endParaRPr>
          </a:p>
        </p:txBody>
      </p:sp>
      <p:sp>
        <p:nvSpPr>
          <p:cNvPr id="2" name="Subtitle 1"/>
          <p:cNvSpPr>
            <a:spLocks noGrp="1"/>
          </p:cNvSpPr>
          <p:nvPr>
            <p:ph type="subTitle" idx="1"/>
          </p:nvPr>
        </p:nvSpPr>
        <p:spPr/>
        <p:txBody>
          <a:bodyPr/>
          <a:lstStyle/>
          <a:p>
            <a:pPr>
              <a:lnSpc>
                <a:spcPts val="3000"/>
              </a:lnSpc>
              <a:tabLst/>
            </a:pPr>
            <a:r>
              <a:rPr lang="en-US" altLang="zh-CN" dirty="0" smtClean="0">
                <a:solidFill>
                  <a:srgbClr val="660033"/>
                </a:solidFill>
                <a:latin typeface="Times New Roman" pitchFamily="18" charset="0"/>
                <a:cs typeface="Times New Roman" pitchFamily="18" charset="0"/>
              </a:rPr>
              <a:t>Your research variables</a:t>
            </a:r>
            <a:endParaRPr lang="en-US" altLang="zh-CN" dirty="0">
              <a:solidFill>
                <a:srgbClr val="660033"/>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003300" y="444500"/>
            <a:ext cx="7379799" cy="436786"/>
          </a:xfrm>
          <a:prstGeom prst="rect">
            <a:avLst/>
          </a:prstGeom>
          <a:noFill/>
        </p:spPr>
        <p:txBody>
          <a:bodyPr wrap="square" lIns="0" tIns="0" rIns="0" rtlCol="0">
            <a:spAutoFit/>
          </a:bodyPr>
          <a:lstStyle/>
          <a:p>
            <a:pPr algn="l" rtl="0">
              <a:lnSpc>
                <a:spcPts val="3000"/>
              </a:lnSpc>
              <a:tabLst/>
            </a:pPr>
            <a:r>
              <a:rPr lang="en-US" altLang="zh-CN" sz="3396" dirty="0" smtClean="0">
                <a:solidFill>
                  <a:srgbClr val="660033"/>
                </a:solidFill>
                <a:latin typeface="Times New Roman" pitchFamily="18" charset="0"/>
                <a:cs typeface="Times New Roman" pitchFamily="18" charset="0"/>
              </a:rPr>
              <a:t>Your research Variables</a:t>
            </a:r>
            <a:endParaRPr lang="en-US" altLang="zh-CN" sz="3396" dirty="0" smtClean="0">
              <a:solidFill>
                <a:srgbClr val="660033"/>
              </a:solidFill>
              <a:latin typeface="Times New Roman" pitchFamily="18" charset="0"/>
              <a:cs typeface="Times New Roman" pitchFamily="18" charset="0"/>
            </a:endParaRPr>
          </a:p>
        </p:txBody>
      </p:sp>
      <p:sp>
        <p:nvSpPr>
          <p:cNvPr id="3" name="TextBox 2"/>
          <p:cNvSpPr txBox="1"/>
          <p:nvPr/>
        </p:nvSpPr>
        <p:spPr>
          <a:xfrm>
            <a:off x="762000" y="990600"/>
            <a:ext cx="8153400" cy="4031873"/>
          </a:xfrm>
          <a:prstGeom prst="rect">
            <a:avLst/>
          </a:prstGeom>
          <a:noFill/>
        </p:spPr>
        <p:txBody>
          <a:bodyPr wrap="square" rtlCol="0">
            <a:spAutoFit/>
          </a:bodyPr>
          <a:lstStyle/>
          <a:p>
            <a:pPr algn="l" rtl="0"/>
            <a:r>
              <a:rPr lang="en-US" sz="1600" b="1" dirty="0"/>
              <a:t>1) How many variables are centrally involved?</a:t>
            </a:r>
          </a:p>
          <a:p>
            <a:pPr algn="l" rtl="0"/>
            <a:r>
              <a:rPr lang="en-US" sz="1600" dirty="0"/>
              <a:t>We are not counting here the variables you might want to exclude the effects of… see later, just those that are central to a RQ or RH. So is this a one variable design, two variable, three variable etc. design? In the jargon: </a:t>
            </a:r>
            <a:r>
              <a:rPr lang="en-US" sz="1600" dirty="0" err="1"/>
              <a:t>univariate</a:t>
            </a:r>
            <a:r>
              <a:rPr lang="en-US" sz="1600" dirty="0"/>
              <a:t>, bivariate or beyond two variables it may be either factorial or multivariate (As a rough guide, it would be called factorial only where there are two or more explanatory variables in categories, see below for explanation, otherwise it would be called multivariate).</a:t>
            </a:r>
          </a:p>
          <a:p>
            <a:pPr algn="l" rtl="0"/>
            <a:r>
              <a:rPr lang="en-US" sz="1600" dirty="0"/>
              <a:t>In this course we stick to two-variable designs, since understanding them properly is the key to understanding more complicated ones. In fact often a study with many variables can be broken down into a whole lot of RQs each dealt with as a two variable design. E.g. in a questionnaire you ask Taiwan senior high school learners of English their gender and also how often they use 20 different reading strategies; you also give them Nation’s Levels test to check their vocab proficiency. You then potentially have a whole lot of two variable analyses (each with its own research Q or H!), involving gender in relation to each of the 20 strategies and vocab prof  in relation to each of the 20 strategies (so 40 two-variable designs are </a:t>
            </a:r>
            <a:r>
              <a:rPr lang="en-US" sz="1600" dirty="0" err="1"/>
              <a:t>analysed</a:t>
            </a:r>
            <a:r>
              <a:rPr lang="en-US" sz="1600" dirty="0" smtClean="0"/>
              <a:t>).</a:t>
            </a:r>
            <a:endParaRPr lang="en-US" sz="1600" dirty="0"/>
          </a:p>
        </p:txBody>
      </p:sp>
    </p:spTree>
    <p:extLst>
      <p:ext uri="{BB962C8B-B14F-4D97-AF65-F5344CB8AC3E}">
        <p14:creationId xmlns:p14="http://schemas.microsoft.com/office/powerpoint/2010/main" val="38636721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003300" y="444500"/>
            <a:ext cx="7379799" cy="436786"/>
          </a:xfrm>
          <a:prstGeom prst="rect">
            <a:avLst/>
          </a:prstGeom>
          <a:noFill/>
        </p:spPr>
        <p:txBody>
          <a:bodyPr wrap="square" lIns="0" tIns="0" rIns="0" rtlCol="0">
            <a:spAutoFit/>
          </a:bodyPr>
          <a:lstStyle/>
          <a:p>
            <a:pPr algn="l" rtl="0">
              <a:lnSpc>
                <a:spcPts val="3000"/>
              </a:lnSpc>
              <a:tabLst/>
            </a:pPr>
            <a:r>
              <a:rPr lang="en-US" altLang="zh-CN" sz="3396" dirty="0" smtClean="0">
                <a:solidFill>
                  <a:srgbClr val="660033"/>
                </a:solidFill>
                <a:latin typeface="Times New Roman" pitchFamily="18" charset="0"/>
                <a:cs typeface="Times New Roman" pitchFamily="18" charset="0"/>
              </a:rPr>
              <a:t>Your research Variables</a:t>
            </a:r>
            <a:endParaRPr lang="en-US" altLang="zh-CN" sz="3396" dirty="0" smtClean="0">
              <a:solidFill>
                <a:srgbClr val="660033"/>
              </a:solidFill>
              <a:latin typeface="Times New Roman" pitchFamily="18" charset="0"/>
              <a:cs typeface="Times New Roman" pitchFamily="18" charset="0"/>
            </a:endParaRPr>
          </a:p>
        </p:txBody>
      </p:sp>
      <p:sp>
        <p:nvSpPr>
          <p:cNvPr id="3" name="TextBox 2"/>
          <p:cNvSpPr txBox="1"/>
          <p:nvPr/>
        </p:nvSpPr>
        <p:spPr>
          <a:xfrm>
            <a:off x="762000" y="1371600"/>
            <a:ext cx="8153400" cy="4524315"/>
          </a:xfrm>
          <a:prstGeom prst="rect">
            <a:avLst/>
          </a:prstGeom>
          <a:noFill/>
        </p:spPr>
        <p:txBody>
          <a:bodyPr wrap="square" rtlCol="0">
            <a:spAutoFit/>
          </a:bodyPr>
          <a:lstStyle/>
          <a:p>
            <a:pPr algn="l" rtl="0"/>
            <a:r>
              <a:rPr lang="en-US" sz="1600" b="1" dirty="0"/>
              <a:t>2) What roles do the central variables each play?</a:t>
            </a:r>
          </a:p>
          <a:p>
            <a:pPr algn="l" rtl="0"/>
            <a:r>
              <a:rPr lang="en-US" sz="1600" dirty="0"/>
              <a:t>Often we think of one or more variables as potentially 'explaining' or 'causing' or 'affecting' or 'predicting' one or more of the others. For instance gender would be regarded as 'explaining' any differences in use of strategies we find. It would be odd to regard strategy use as somehow affecting people's gender! In the jargon, the 'explaining' variable (or variables) is perhaps most neutrally </a:t>
            </a:r>
            <a:r>
              <a:rPr lang="en-US" sz="1600" dirty="0" err="1"/>
              <a:t>labelled</a:t>
            </a:r>
            <a:r>
              <a:rPr lang="en-US" sz="1600" dirty="0"/>
              <a:t> the 'explanatory variable' (EV, as I prefer), but many call it the 'independent variable' (IV), or in some special design circumstances 'factor' or 'predictor'. The other variables are then 'dependent variables' (DV) or sometimes called 'response variables' etc. Sometimes there is no obvious EV - DV distinction among variables, e.g. if you are interested in the relationship between learners' grammatical proficiency and vocabulary size it is not obvious that either one is potentially affecting the other. Then regard the design as having DVs only.</a:t>
            </a:r>
          </a:p>
          <a:p>
            <a:pPr algn="l" rtl="0"/>
            <a:r>
              <a:rPr lang="en-US" sz="1600" dirty="0"/>
              <a:t>There is a reason for talking in weaker terms and saying that one variable ‘explains’ another, or just ‘is related to’ it, rather than more strongly saying it ‘causes’ it or ‘affects’ it. Much language research is not experimental in the true sense, and the conventional wisdom is that it is only in a proper experiment that cause and effect can definitely be demonstrated.</a:t>
            </a:r>
          </a:p>
          <a:p>
            <a:pPr algn="l" rtl="0"/>
            <a:r>
              <a:rPr lang="en-US" sz="1600" b="1" dirty="0"/>
              <a:t>3) Is this an experiment, in the strict sense?</a:t>
            </a:r>
            <a:endParaRPr lang="en-US" sz="1600" b="1" dirty="0"/>
          </a:p>
        </p:txBody>
      </p:sp>
    </p:spTree>
    <p:extLst>
      <p:ext uri="{BB962C8B-B14F-4D97-AF65-F5344CB8AC3E}">
        <p14:creationId xmlns:p14="http://schemas.microsoft.com/office/powerpoint/2010/main" val="3043592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003300" y="444500"/>
            <a:ext cx="7379799" cy="436786"/>
          </a:xfrm>
          <a:prstGeom prst="rect">
            <a:avLst/>
          </a:prstGeom>
          <a:noFill/>
        </p:spPr>
        <p:txBody>
          <a:bodyPr wrap="square" lIns="0" tIns="0" rIns="0" rtlCol="0">
            <a:spAutoFit/>
          </a:bodyPr>
          <a:lstStyle/>
          <a:p>
            <a:pPr algn="l" rtl="0">
              <a:lnSpc>
                <a:spcPts val="3000"/>
              </a:lnSpc>
              <a:tabLst/>
            </a:pPr>
            <a:r>
              <a:rPr lang="en-US" altLang="zh-CN" sz="3396" dirty="0" smtClean="0">
                <a:solidFill>
                  <a:srgbClr val="660033"/>
                </a:solidFill>
                <a:latin typeface="Times New Roman" pitchFamily="18" charset="0"/>
                <a:cs typeface="Times New Roman" pitchFamily="18" charset="0"/>
              </a:rPr>
              <a:t>Your research Variables</a:t>
            </a:r>
            <a:endParaRPr lang="en-US" altLang="zh-CN" sz="3396" dirty="0" smtClean="0">
              <a:solidFill>
                <a:srgbClr val="660033"/>
              </a:solidFill>
              <a:latin typeface="Times New Roman" pitchFamily="18" charset="0"/>
              <a:cs typeface="Times New Roman" pitchFamily="18" charset="0"/>
            </a:endParaRPr>
          </a:p>
        </p:txBody>
      </p:sp>
      <p:sp>
        <p:nvSpPr>
          <p:cNvPr id="3" name="TextBox 2"/>
          <p:cNvSpPr txBox="1"/>
          <p:nvPr/>
        </p:nvSpPr>
        <p:spPr>
          <a:xfrm>
            <a:off x="762000" y="1371600"/>
            <a:ext cx="8153400" cy="4832092"/>
          </a:xfrm>
          <a:prstGeom prst="rect">
            <a:avLst/>
          </a:prstGeom>
          <a:noFill/>
        </p:spPr>
        <p:txBody>
          <a:bodyPr wrap="square" rtlCol="0">
            <a:spAutoFit/>
          </a:bodyPr>
          <a:lstStyle/>
          <a:p>
            <a:pPr algn="l" rtl="0"/>
            <a:r>
              <a:rPr lang="en-US" sz="1400" b="1" dirty="0"/>
              <a:t>5) What variables are or should be considered additionally to the central EVs and DVs?</a:t>
            </a:r>
          </a:p>
          <a:p>
            <a:pPr algn="l" rtl="0"/>
            <a:r>
              <a:rPr lang="en-US" sz="1400" dirty="0"/>
              <a:t>These are variables that you might need to control, in the sense of 'exclude the effects of' (which I call CVs!). They may well not be mentioned in the research question/hypothesis, but are nevertheless crucial. They are things that may otherwise interfere with the results and make it hard to interpret what you discover about the central variables in the design.</a:t>
            </a:r>
          </a:p>
          <a:p>
            <a:pPr algn="l" rtl="0"/>
            <a:r>
              <a:rPr lang="en-US" sz="1400" dirty="0"/>
              <a:t>You can 'control' or eliminate such variables in various ways. One is by making them constant. E.g. you choose only people in their twenties for a study comparing men and women, thus eliminating the age variation factor; for an experiment where people read two types of text (narrative and argumentative) you make all the texts at the same level of vocabulary difficulty. Another way is to </a:t>
            </a:r>
            <a:r>
              <a:rPr lang="en-US" sz="1400" dirty="0" err="1"/>
              <a:t>randomise</a:t>
            </a:r>
            <a:r>
              <a:rPr lang="en-US" sz="1400" dirty="0"/>
              <a:t> the variable (or, more often, claim it is as good as random, even though you have not strictly </a:t>
            </a:r>
            <a:r>
              <a:rPr lang="en-US" sz="1400" dirty="0" err="1"/>
              <a:t>randomised</a:t>
            </a:r>
            <a:r>
              <a:rPr lang="en-US" sz="1400" dirty="0"/>
              <a:t> it…): to eliminate age you pick men and women randomly of all ages, so hopefully you will not get a lot more older people in one group than in the other. We have already seen also the 'stratified sampling' solution to this sort of problem, where you would pick equal numbers of people of different age groups in each gender, and the use of the 'matched subjects design' which also eliminates this, if age is chosen as one of the variables to be used for matching.</a:t>
            </a:r>
          </a:p>
          <a:p>
            <a:pPr algn="l" rtl="0"/>
            <a:r>
              <a:rPr lang="en-US" sz="1400" dirty="0"/>
              <a:t>If you fail to make sure relevant variables are controlled, then you may have what is called a 'confounded' design. E.g. you want to compare people's strategies depending on the rhetorical type of the text they read (narrative </a:t>
            </a:r>
            <a:r>
              <a:rPr lang="en-US" sz="1400" dirty="0" err="1"/>
              <a:t>vs</a:t>
            </a:r>
            <a:r>
              <a:rPr lang="en-US" sz="1400" dirty="0"/>
              <a:t> argumentative), but you use texts where the difficulty of language and unfamiliarity of topic is greater in the latter texts than the former. Then if you find a difference between text types in the strategies readers use, a critic afterwards will say 'maybe your result really shows a difference between easy and hard texts, not narrative and argumentative ones'. You will have failed to 'control' language and topic difficulty and have 'confounded' these variables with your targeted EV</a:t>
            </a:r>
            <a:r>
              <a:rPr lang="en-US" sz="1400" dirty="0" smtClean="0"/>
              <a:t>.</a:t>
            </a:r>
            <a:endParaRPr lang="en-US" sz="1400" dirty="0"/>
          </a:p>
        </p:txBody>
      </p:sp>
    </p:spTree>
    <p:extLst>
      <p:ext uri="{BB962C8B-B14F-4D97-AF65-F5344CB8AC3E}">
        <p14:creationId xmlns:p14="http://schemas.microsoft.com/office/powerpoint/2010/main" val="3068126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003300" y="444500"/>
            <a:ext cx="7379799" cy="436786"/>
          </a:xfrm>
          <a:prstGeom prst="rect">
            <a:avLst/>
          </a:prstGeom>
          <a:noFill/>
        </p:spPr>
        <p:txBody>
          <a:bodyPr wrap="square" lIns="0" tIns="0" rIns="0" rtlCol="0">
            <a:spAutoFit/>
          </a:bodyPr>
          <a:lstStyle/>
          <a:p>
            <a:pPr algn="l" rtl="0">
              <a:lnSpc>
                <a:spcPts val="3000"/>
              </a:lnSpc>
              <a:tabLst/>
            </a:pPr>
            <a:r>
              <a:rPr lang="en-US" altLang="zh-CN" sz="3396" dirty="0" smtClean="0">
                <a:solidFill>
                  <a:srgbClr val="660033"/>
                </a:solidFill>
                <a:latin typeface="Times New Roman" pitchFamily="18" charset="0"/>
                <a:cs typeface="Times New Roman" pitchFamily="18" charset="0"/>
              </a:rPr>
              <a:t>Your research Variables</a:t>
            </a:r>
            <a:endParaRPr lang="en-US" altLang="zh-CN" sz="3396" dirty="0" smtClean="0">
              <a:solidFill>
                <a:srgbClr val="660033"/>
              </a:solidFill>
              <a:latin typeface="Times New Roman" pitchFamily="18" charset="0"/>
              <a:cs typeface="Times New Roman" pitchFamily="18" charset="0"/>
            </a:endParaRPr>
          </a:p>
        </p:txBody>
      </p:sp>
      <p:sp>
        <p:nvSpPr>
          <p:cNvPr id="3" name="TextBox 2"/>
          <p:cNvSpPr txBox="1"/>
          <p:nvPr/>
        </p:nvSpPr>
        <p:spPr>
          <a:xfrm>
            <a:off x="762000" y="1524000"/>
            <a:ext cx="8153400" cy="3785652"/>
          </a:xfrm>
          <a:prstGeom prst="rect">
            <a:avLst/>
          </a:prstGeom>
          <a:noFill/>
        </p:spPr>
        <p:txBody>
          <a:bodyPr wrap="square" rtlCol="0">
            <a:spAutoFit/>
          </a:bodyPr>
          <a:lstStyle/>
          <a:p>
            <a:pPr algn="l" rtl="0"/>
            <a:r>
              <a:rPr lang="en-US" sz="1600" dirty="0"/>
              <a:t>In much language research ideal control is not possible. In theory, it is only in experiments that it could be fully achieved. E.g. suppose you study learner </a:t>
            </a:r>
            <a:r>
              <a:rPr lang="en-US" sz="1600" dirty="0" err="1"/>
              <a:t>behaviour</a:t>
            </a:r>
            <a:r>
              <a:rPr lang="en-US" sz="1600" dirty="0"/>
              <a:t> going on in classes in a school taught by two different means (which could be either naturally occurring means or ones you experimentally impose). You will typically have to use existing classes ('intact groups') rather than take students and randomly assign them to the two method groups. Hence you cannot control whether, say, more proficient students get into one group than another. The best you can do here is to at least record as much as you can about the subjects in the two classes with a little background questionnaire. Then you can afterwards use the information about proficiency, for example, to help interpret the findings, and maybe </a:t>
            </a:r>
            <a:r>
              <a:rPr lang="en-US" sz="1600" dirty="0" err="1"/>
              <a:t>analyse</a:t>
            </a:r>
            <a:r>
              <a:rPr lang="en-US" sz="1600" dirty="0"/>
              <a:t> the data with the effects of prof statistically taken into account and discounted (by treating the offending variable as a ‘covariate’ in the analysis, but that is an advanced topic). Obviously the 'alternative' research paradigms do not lend themselves to control and rely heavily on delicate interpretation by the researcher of  how all the uncontrolled factors might have affected what is </a:t>
            </a:r>
            <a:r>
              <a:rPr lang="en-US" sz="1600" dirty="0" smtClean="0"/>
              <a:t>observed.</a:t>
            </a:r>
            <a:endParaRPr lang="en-US" sz="1600" dirty="0"/>
          </a:p>
        </p:txBody>
      </p:sp>
    </p:spTree>
    <p:extLst>
      <p:ext uri="{BB962C8B-B14F-4D97-AF65-F5344CB8AC3E}">
        <p14:creationId xmlns:p14="http://schemas.microsoft.com/office/powerpoint/2010/main" val="2528278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14898</TotalTime>
  <Words>1201</Words>
  <Application>Microsoft Office PowerPoint</Application>
  <PresentationFormat>A4 Paper (210x297 mm)</PresentationFormat>
  <Paragraphs>29</Paragraphs>
  <Slides>7</Slides>
  <Notes>2</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Lecture 12</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258</cp:revision>
  <dcterms:created xsi:type="dcterms:W3CDTF">2009-10-14T19:14:34Z</dcterms:created>
  <dcterms:modified xsi:type="dcterms:W3CDTF">2012-11-09T15:57:49Z</dcterms:modified>
</cp:coreProperties>
</file>