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256" r:id="rId2"/>
    <p:sldId id="257" r:id="rId3"/>
    <p:sldId id="270" r:id="rId4"/>
    <p:sldId id="280" r:id="rId5"/>
    <p:sldId id="277" r:id="rId6"/>
    <p:sldId id="281" r:id="rId7"/>
    <p:sldId id="282" r:id="rId8"/>
    <p:sldId id="266" r:id="rId9"/>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90" d="100"/>
          <a:sy n="90" d="100"/>
        </p:scale>
        <p:origin x="-72" y="-7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11/18/2012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139291685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p:nvPicPr>
        <p:blipFill>
          <a:blip r:embed="rId14" cstate="print"/>
          <a:stretch>
            <a:fillRect/>
          </a:stretch>
        </p:blipFill>
        <p:spPr>
          <a:xfrm>
            <a:off x="304800" y="5791200"/>
            <a:ext cx="838200" cy="938645"/>
          </a:xfrm>
          <a:prstGeom prst="rect">
            <a:avLst/>
          </a:prstGeom>
        </p:spPr>
      </p:pic>
      <p:sp>
        <p:nvSpPr>
          <p:cNvPr id="19" name="Rectangle 18"/>
          <p:cNvSpPr/>
          <p:nvPr/>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1" name="Rectangle 20"/>
          <p:cNvSpPr/>
          <p:nvPr/>
        </p:nvSpPr>
        <p:spPr>
          <a:xfrm>
            <a:off x="1143000" y="6324600"/>
            <a:ext cx="2795958" cy="338554"/>
          </a:xfrm>
          <a:prstGeom prst="rect">
            <a:avLst/>
          </a:prstGeom>
        </p:spPr>
        <p:txBody>
          <a:bodyPr wrap="none">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en-US" sz="3700" b="1" dirty="0" smtClean="0">
                <a:solidFill>
                  <a:schemeClr val="accent1">
                    <a:lumMod val="50000"/>
                  </a:schemeClr>
                </a:solidFill>
                <a:latin typeface="AR CARTER" pitchFamily="2" charset="0"/>
                <a:cs typeface="+mj-cs"/>
              </a:rPr>
              <a:t>Research Methods &amp; Design</a:t>
            </a:r>
            <a:endParaRPr lang="ar-SA" sz="3700" b="1" dirty="0">
              <a:solidFill>
                <a:schemeClr val="accent1">
                  <a:lumMod val="50000"/>
                </a:schemeClr>
              </a:solidFill>
              <a:latin typeface="AR CARTER" pitchFamily="2" charset="0"/>
              <a:cs typeface="+mj-cs"/>
            </a:endParaRPr>
          </a:p>
          <a:p>
            <a:pPr algn="ctr"/>
            <a:r>
              <a:rPr lang="en-US" sz="2600" b="1" dirty="0" smtClean="0">
                <a:solidFill>
                  <a:srgbClr val="7F7F7F"/>
                </a:solidFill>
                <a:latin typeface="Bell MT" pitchFamily="18" charset="0"/>
                <a:cs typeface="+mj-cs"/>
              </a:rPr>
              <a:t>Dr. Abdullah Al </a:t>
            </a:r>
            <a:r>
              <a:rPr lang="en-US" sz="2600" b="1" dirty="0" err="1">
                <a:solidFill>
                  <a:srgbClr val="7F7F7F"/>
                </a:solidFill>
                <a:latin typeface="Bell MT" pitchFamily="18" charset="0"/>
                <a:cs typeface="+mj-cs"/>
              </a:rPr>
              <a:t>F</a:t>
            </a:r>
            <a:r>
              <a:rPr lang="en-US" sz="2600" b="1" dirty="0" err="1" smtClean="0">
                <a:solidFill>
                  <a:srgbClr val="7F7F7F"/>
                </a:solidFill>
                <a:latin typeface="Bell MT" pitchFamily="18" charset="0"/>
                <a:cs typeface="+mj-cs"/>
              </a:rPr>
              <a:t>raidan</a:t>
            </a:r>
            <a:endParaRPr lang="en-US" sz="2600" b="1" dirty="0">
              <a:solidFill>
                <a:srgbClr val="7F7F7F"/>
              </a:solidFill>
              <a:latin typeface="Bell MT" pitchFamily="18" charset="0"/>
              <a:cs typeface="+mj-cs"/>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en-US" sz="6000" b="1" spc="-150" dirty="0" smtClean="0">
                <a:solidFill>
                  <a:srgbClr val="376092"/>
                </a:solidFill>
                <a:latin typeface="Garamond" pitchFamily="18" charset="0"/>
                <a:cs typeface="ae_AlMateen" pitchFamily="2" charset="-78"/>
              </a:rPr>
              <a:t>Lecture 13</a:t>
            </a:r>
          </a:p>
        </p:txBody>
      </p:sp>
      <p:sp>
        <p:nvSpPr>
          <p:cNvPr id="2" name="Subtitle 1"/>
          <p:cNvSpPr>
            <a:spLocks noGrp="1"/>
          </p:cNvSpPr>
          <p:nvPr>
            <p:ph type="subTitle" idx="1"/>
          </p:nvPr>
        </p:nvSpPr>
        <p:spPr/>
        <p:txBody>
          <a:bodyPr/>
          <a:lstStyle/>
          <a:p>
            <a:pPr>
              <a:lnSpc>
                <a:spcPts val="3000"/>
              </a:lnSpc>
              <a:tabLst/>
            </a:pPr>
            <a:r>
              <a:rPr lang="en-US" altLang="zh-CN" dirty="0" smtClean="0">
                <a:solidFill>
                  <a:srgbClr val="660033"/>
                </a:solidFill>
                <a:latin typeface="Times New Roman" pitchFamily="18" charset="0"/>
                <a:cs typeface="Times New Roman" pitchFamily="18" charset="0"/>
              </a:rPr>
              <a:t>Results</a:t>
            </a:r>
            <a:endParaRPr lang="en-US" altLang="zh-CN" dirty="0">
              <a:solidFill>
                <a:srgbClr val="660033"/>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extBox 32"/>
          <p:cNvSpPr txBox="1"/>
          <p:nvPr/>
        </p:nvSpPr>
        <p:spPr>
          <a:xfrm>
            <a:off x="1003300" y="444500"/>
            <a:ext cx="7379799" cy="784830"/>
          </a:xfrm>
          <a:prstGeom prst="rect">
            <a:avLst/>
          </a:prstGeom>
          <a:noFill/>
        </p:spPr>
        <p:txBody>
          <a:bodyPr wrap="square" lIns="0" tIns="0" rIns="0" rtlCol="0">
            <a:spAutoFit/>
          </a:bodyPr>
          <a:lstStyle/>
          <a:p>
            <a:pPr algn="l" rtl="0"/>
            <a:r>
              <a:rPr lang="en-US" sz="2400" b="1" dirty="0"/>
              <a:t>RESULTS IN GENERAL: THREE STATISTICAL THINGS TO DO WITH RESULTS</a:t>
            </a:r>
          </a:p>
        </p:txBody>
      </p:sp>
      <p:sp>
        <p:nvSpPr>
          <p:cNvPr id="3" name="TextBox 2"/>
          <p:cNvSpPr txBox="1"/>
          <p:nvPr/>
        </p:nvSpPr>
        <p:spPr>
          <a:xfrm>
            <a:off x="762000" y="1371600"/>
            <a:ext cx="8153400" cy="3970318"/>
          </a:xfrm>
          <a:prstGeom prst="rect">
            <a:avLst/>
          </a:prstGeom>
          <a:noFill/>
        </p:spPr>
        <p:txBody>
          <a:bodyPr wrap="square" rtlCol="0">
            <a:spAutoFit/>
          </a:bodyPr>
          <a:lstStyle/>
          <a:p>
            <a:pPr algn="l" rtl="0"/>
            <a:r>
              <a:rPr lang="en-US" sz="1200" b="1" dirty="0" smtClean="0"/>
              <a:t>(</a:t>
            </a:r>
            <a:r>
              <a:rPr lang="en-US" sz="1200" b="1" dirty="0"/>
              <a:t>a) Presentation. </a:t>
            </a:r>
            <a:r>
              <a:rPr lang="en-US" sz="1200" dirty="0"/>
              <a:t>Mainly presentation consists of making easy to understand tables, and especially graphs of various sorts, to go in the main text and show the key features of the results (e.g. histograms, bar charts, scatterplots, line graphs of various sorts). For these tables and/or graphs, frequencies of people falling in a category may be converted to %, etc., for easy understanding, and often what will be presented are descriptive statistics derived from the data (see b), rather than scores or whatever of each case separately.</a:t>
            </a:r>
          </a:p>
          <a:p>
            <a:pPr algn="l" rtl="0"/>
            <a:r>
              <a:rPr lang="en-US" sz="1200" b="1" dirty="0"/>
              <a:t>(b) Descriptive statistics. </a:t>
            </a:r>
            <a:r>
              <a:rPr lang="en-US" sz="1200" dirty="0"/>
              <a:t>These are figures you (get the computer to) calculate from a lot of specific figures which arise from data. Essentially they </a:t>
            </a:r>
            <a:r>
              <a:rPr lang="en-US" sz="1200" dirty="0" err="1"/>
              <a:t>summarise</a:t>
            </a:r>
            <a:r>
              <a:rPr lang="en-US" sz="1200" dirty="0"/>
              <a:t> certain facts just about the specific cases you studied. Hence they are referred to as 'statistical measures' based on 'observed' data, sometimes referred to as O (=observed) figures for short (cf. 'statistical tests' in c which go beyond just what has been observed about samples). Mainly they are of one of the following types, depending on what kind of thing about your people/words/etc. they measure:</a:t>
            </a:r>
          </a:p>
          <a:p>
            <a:pPr algn="l" rtl="0"/>
            <a:r>
              <a:rPr lang="en-US" sz="1200" b="1" dirty="0"/>
              <a:t>-- (b1) Measures of centrality. </a:t>
            </a:r>
            <a:r>
              <a:rPr lang="en-US" sz="1200" dirty="0"/>
              <a:t>These in some way indicate the one score or category that you might choose to represent a whole set of scores or </a:t>
            </a:r>
            <a:r>
              <a:rPr lang="en-US" sz="1200" dirty="0" err="1"/>
              <a:t>categorisations</a:t>
            </a:r>
            <a:r>
              <a:rPr lang="en-US" sz="1200" dirty="0"/>
              <a:t> for one group of cases on one variable. These are mostly familiar measures from everyday life. One example is the "average" score of a set of interval scores (technically the Mean). Another, where you have cases that have been put in categories, is the category that the greatest proportion of people chose or fell in </a:t>
            </a:r>
          </a:p>
          <a:p>
            <a:pPr algn="l" rtl="0"/>
            <a:r>
              <a:rPr lang="en-US" sz="1200" b="1" dirty="0"/>
              <a:t>-- (b2) Measures of variation. </a:t>
            </a:r>
            <a:r>
              <a:rPr lang="en-US" sz="1200" dirty="0"/>
              <a:t>These </a:t>
            </a:r>
            <a:r>
              <a:rPr lang="en-US" sz="1200" dirty="0" err="1"/>
              <a:t>summarise</a:t>
            </a:r>
            <a:r>
              <a:rPr lang="en-US" sz="1200" dirty="0"/>
              <a:t> how far the individual scores were closely spread round some central measure, how far they were widely spread. In a way they measure how closely the scores (or people who scored the scores) "agreed" within a group, on a scale running upwards from 0. The higher the figure, the greater the variation. Examples of such measures are the Standard Deviation (and related notions Variance and Error) for scores, Index of Commonality for categories.</a:t>
            </a:r>
          </a:p>
          <a:p>
            <a:pPr algn="l" rtl="0"/>
            <a:endParaRPr lang="en-US" sz="1200" dirty="0"/>
          </a:p>
        </p:txBody>
      </p:sp>
    </p:spTree>
    <p:extLst>
      <p:ext uri="{BB962C8B-B14F-4D97-AF65-F5344CB8AC3E}">
        <p14:creationId xmlns:p14="http://schemas.microsoft.com/office/powerpoint/2010/main" xmlns="" val="3863672194"/>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extBox 32"/>
          <p:cNvSpPr txBox="1"/>
          <p:nvPr/>
        </p:nvSpPr>
        <p:spPr>
          <a:xfrm>
            <a:off x="1003300" y="444500"/>
            <a:ext cx="7379799" cy="784830"/>
          </a:xfrm>
          <a:prstGeom prst="rect">
            <a:avLst/>
          </a:prstGeom>
          <a:noFill/>
        </p:spPr>
        <p:txBody>
          <a:bodyPr wrap="square" lIns="0" tIns="0" rIns="0" rtlCol="0">
            <a:spAutoFit/>
          </a:bodyPr>
          <a:lstStyle/>
          <a:p>
            <a:pPr algn="l" rtl="0"/>
            <a:r>
              <a:rPr lang="en-US" sz="2400" b="1" dirty="0"/>
              <a:t>RESULTS IN GENERAL: THREE STATISTICAL THINGS TO DO WITH RESULTS</a:t>
            </a:r>
          </a:p>
        </p:txBody>
      </p:sp>
      <p:sp>
        <p:nvSpPr>
          <p:cNvPr id="3" name="TextBox 2"/>
          <p:cNvSpPr txBox="1"/>
          <p:nvPr/>
        </p:nvSpPr>
        <p:spPr>
          <a:xfrm>
            <a:off x="762000" y="1371600"/>
            <a:ext cx="8153400" cy="4524315"/>
          </a:xfrm>
          <a:prstGeom prst="rect">
            <a:avLst/>
          </a:prstGeom>
          <a:noFill/>
        </p:spPr>
        <p:txBody>
          <a:bodyPr wrap="square" rtlCol="0">
            <a:spAutoFit/>
          </a:bodyPr>
          <a:lstStyle/>
          <a:p>
            <a:pPr algn="l" rtl="0"/>
            <a:r>
              <a:rPr lang="en-US" sz="1200" b="1" dirty="0"/>
              <a:t>(b3) Measures of difference. </a:t>
            </a:r>
            <a:r>
              <a:rPr lang="en-US" sz="1200" dirty="0"/>
              <a:t>These </a:t>
            </a:r>
            <a:r>
              <a:rPr lang="en-US" sz="1200" dirty="0" err="1"/>
              <a:t>summarise</a:t>
            </a:r>
            <a:r>
              <a:rPr lang="en-US" sz="1200" dirty="0"/>
              <a:t> the amount of difference between pairs of samples or groups measured, or between scores the same group obtained in different conditions, usually by a figure that is the 'difference between two means', or the 'difference between two percentages' (percentage difference). Again such figures normally run upwards from 0 (= no difference) to any size.</a:t>
            </a:r>
          </a:p>
          <a:p>
            <a:pPr algn="l" rtl="0"/>
            <a:r>
              <a:rPr lang="en-US" sz="1200" dirty="0" smtClean="0"/>
              <a:t> </a:t>
            </a:r>
            <a:r>
              <a:rPr lang="en-US" sz="1200" dirty="0"/>
              <a:t>(</a:t>
            </a:r>
            <a:r>
              <a:rPr lang="en-US" sz="1200" b="1" dirty="0"/>
              <a:t>b4) Measures of relationship. </a:t>
            </a:r>
            <a:r>
              <a:rPr lang="en-US" sz="1200" dirty="0"/>
              <a:t>These quantify the amount of relationship between two (or more) variables as measured in the same group of people or whatever. They are usually on a scale 0-1 (in some instances they run from -1 through 0 to +1). I.e. if such a measure comes out near 1 (or -1 where relevant), that indicates that those cases that scored a particular value on one variable also tended to score a particular value on the other. E.g. those who scored high on motivation also scored high on proficiency. If it comes out near 0, that indicates that cases that scored a particular way on one variable scored all over the other variable, and vice versa. Examples are the Pearson 'r' Correlation Coefficient, the Spearman 'rho' Correlation Coefficient, Kendall's W, the 'phi' Correlation Coefficient, </a:t>
            </a:r>
            <a:r>
              <a:rPr lang="en-US" sz="1200" dirty="0" err="1"/>
              <a:t>Kruskal's</a:t>
            </a:r>
            <a:r>
              <a:rPr lang="en-US" sz="1200" dirty="0"/>
              <a:t> 'gamma'. (Remember that relationship and difference are really the same thing looked at from different points of view. If there is a difference between men and women - the two values of the gender variable - in attitude to RP accent, then there is a relationship between the variables gender and attitude to RP accent. It is just that for technical reasons sometimes statistics approaches the matter more via measuring difference, sometimes via measuring relationship).</a:t>
            </a:r>
          </a:p>
          <a:p>
            <a:pPr algn="l" rtl="0"/>
            <a:r>
              <a:rPr lang="en-US" sz="1200" dirty="0"/>
              <a:t>If you are only interested in the particular cases or groups of cases you measured in themselves (e.g. because they are the whole population of interest), then (a) and (b) probably provide the answer to any questions or hypotheses you had about them. But usually in research you have not measured everyone/thing of interest directly, but only samples, and wish to </a:t>
            </a:r>
            <a:r>
              <a:rPr lang="en-US" sz="1200" dirty="0" err="1"/>
              <a:t>generalise</a:t>
            </a:r>
            <a:r>
              <a:rPr lang="en-US" sz="1200" dirty="0"/>
              <a:t>, hence inferential statistics are also needed.</a:t>
            </a:r>
          </a:p>
          <a:p>
            <a:pPr algn="l" rtl="0"/>
            <a:r>
              <a:rPr lang="en-US" sz="1200" b="1" dirty="0"/>
              <a:t>(c) Inferential statistics. </a:t>
            </a:r>
            <a:r>
              <a:rPr lang="en-US" sz="1200" dirty="0"/>
              <a:t>These in some way enable you to </a:t>
            </a:r>
            <a:r>
              <a:rPr lang="en-US" sz="1200" dirty="0" err="1"/>
              <a:t>generalise</a:t>
            </a:r>
            <a:r>
              <a:rPr lang="en-US" sz="1200" dirty="0"/>
              <a:t> from the specific sample(s) you measured, and the descriptive measures of them (O's), to a wider 'population' that you sampled (if that is of interest to you, of course). Most descriptive statistical measures have associated inferential statistics.</a:t>
            </a:r>
          </a:p>
          <a:p>
            <a:pPr algn="l" rtl="0"/>
            <a:r>
              <a:rPr lang="en-US" sz="1200" dirty="0"/>
              <a:t>In effect then, the input to inferential</a:t>
            </a:r>
          </a:p>
        </p:txBody>
      </p:sp>
    </p:spTree>
    <p:extLst>
      <p:ext uri="{BB962C8B-B14F-4D97-AF65-F5344CB8AC3E}">
        <p14:creationId xmlns:p14="http://schemas.microsoft.com/office/powerpoint/2010/main" xmlns="" val="1817298164"/>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extBox 32"/>
          <p:cNvSpPr txBox="1"/>
          <p:nvPr/>
        </p:nvSpPr>
        <p:spPr>
          <a:xfrm>
            <a:off x="1003300" y="444500"/>
            <a:ext cx="7379799" cy="784830"/>
          </a:xfrm>
          <a:prstGeom prst="rect">
            <a:avLst/>
          </a:prstGeom>
          <a:noFill/>
        </p:spPr>
        <p:txBody>
          <a:bodyPr wrap="square" lIns="0" tIns="0" rIns="0" rtlCol="0">
            <a:spAutoFit/>
          </a:bodyPr>
          <a:lstStyle/>
          <a:p>
            <a:pPr algn="l" rtl="0"/>
            <a:r>
              <a:rPr lang="en-US" sz="2400" b="1" dirty="0"/>
              <a:t>RESULTS IN GENERAL: THREE STATISTICAL THINGS TO DO WITH RESULTS</a:t>
            </a:r>
          </a:p>
        </p:txBody>
      </p:sp>
      <p:sp>
        <p:nvSpPr>
          <p:cNvPr id="3" name="TextBox 2"/>
          <p:cNvSpPr txBox="1"/>
          <p:nvPr/>
        </p:nvSpPr>
        <p:spPr>
          <a:xfrm>
            <a:off x="762000" y="1371600"/>
            <a:ext cx="8153400" cy="4031873"/>
          </a:xfrm>
          <a:prstGeom prst="rect">
            <a:avLst/>
          </a:prstGeom>
          <a:noFill/>
        </p:spPr>
        <p:txBody>
          <a:bodyPr wrap="square" rtlCol="0">
            <a:spAutoFit/>
          </a:bodyPr>
          <a:lstStyle/>
          <a:p>
            <a:pPr algn="l" rtl="0"/>
            <a:r>
              <a:rPr lang="en-US" sz="1600" dirty="0"/>
              <a:t>- </a:t>
            </a:r>
            <a:r>
              <a:rPr lang="en-US" sz="1600" b="1" dirty="0" smtClean="0"/>
              <a:t>the </a:t>
            </a:r>
            <a:r>
              <a:rPr lang="en-US" sz="1600" b="1" dirty="0"/>
              <a:t>level of certainty </a:t>
            </a:r>
            <a:r>
              <a:rPr lang="en-US" sz="1600" b="1" dirty="0" smtClean="0"/>
              <a:t>is </a:t>
            </a:r>
            <a:r>
              <a:rPr lang="en-US" sz="1600" dirty="0" smtClean="0"/>
              <a:t>about </a:t>
            </a:r>
            <a:r>
              <a:rPr lang="en-US" sz="1600" dirty="0"/>
              <a:t>what inferential stats tells you that you will be satisfied with. No inferential stats give you 100% certainty of anything. I.e. statistics can never tell you that, based on the difference between 3rd graders and 4th graders you found in your samples, it is 100% certain that there is a difference between 3rd and 4th graders in the populations your samples represent. You have to choose to be satisfied with something less than 100%.  95% is commonly taken as adequate in language research: this is the same as choosing the .05 (or 5%) level of significance as the one you will be satisfied with. (Statistics actually works with the chances of being wrong about a difference rather than being correct, hence 5% not 95%). If you adopt that level, then if a statistical test comes up with a significance of less than .05 for some difference or relationship you are interested in, then that is the same as saying that there is a 95% or more certainty that there is a population difference/relationship, not just one in the sample. So you will take it that a difference or relationship is proved to be real in the population(s) as well as the sample(s). If you adopted .01 as the threshold then you would only be satisfied if the test came out with a significance smaller than that (You would be demanding 99% or more certainty).</a:t>
            </a:r>
          </a:p>
        </p:txBody>
      </p:sp>
    </p:spTree>
    <p:extLst>
      <p:ext uri="{BB962C8B-B14F-4D97-AF65-F5344CB8AC3E}">
        <p14:creationId xmlns:p14="http://schemas.microsoft.com/office/powerpoint/2010/main" xmlns="" val="3043592251"/>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extBox 32"/>
          <p:cNvSpPr txBox="1"/>
          <p:nvPr/>
        </p:nvSpPr>
        <p:spPr>
          <a:xfrm>
            <a:off x="1003300" y="444500"/>
            <a:ext cx="7379799" cy="784830"/>
          </a:xfrm>
          <a:prstGeom prst="rect">
            <a:avLst/>
          </a:prstGeom>
          <a:noFill/>
        </p:spPr>
        <p:txBody>
          <a:bodyPr wrap="square" lIns="0" tIns="0" rIns="0" rtlCol="0">
            <a:spAutoFit/>
          </a:bodyPr>
          <a:lstStyle/>
          <a:p>
            <a:pPr algn="l" rtl="0"/>
            <a:r>
              <a:rPr lang="en-US" sz="2400" b="1" dirty="0"/>
              <a:t>RESULTS IN GENERAL: THREE STATISTICAL THINGS TO DO WITH RESULTS</a:t>
            </a:r>
          </a:p>
        </p:txBody>
      </p:sp>
      <p:sp>
        <p:nvSpPr>
          <p:cNvPr id="3" name="TextBox 2"/>
          <p:cNvSpPr txBox="1"/>
          <p:nvPr/>
        </p:nvSpPr>
        <p:spPr>
          <a:xfrm>
            <a:off x="762000" y="1371600"/>
            <a:ext cx="8153400" cy="4616648"/>
          </a:xfrm>
          <a:prstGeom prst="rect">
            <a:avLst/>
          </a:prstGeom>
          <a:noFill/>
        </p:spPr>
        <p:txBody>
          <a:bodyPr wrap="square" rtlCol="0">
            <a:spAutoFit/>
          </a:bodyPr>
          <a:lstStyle/>
          <a:p>
            <a:pPr algn="l" rtl="0"/>
            <a:r>
              <a:rPr lang="en-US" sz="1400" b="1" dirty="0"/>
              <a:t>Significance tests. </a:t>
            </a:r>
            <a:r>
              <a:rPr lang="en-US" sz="1400" dirty="0"/>
              <a:t>These deal with hypotheses about 'differences' or 'relationships', which is why it was a good idea to think in these terms when formulating hypotheses and planning what to do in the first place - before actually starting gathering data. They tell us if a difference or relationship we have observed in samples is strong enough to indicate a 'real' difference/ relationship in the populations sampled or not.</a:t>
            </a:r>
          </a:p>
          <a:p>
            <a:pPr algn="l" rtl="0"/>
            <a:r>
              <a:rPr lang="en-US" sz="1400" dirty="0"/>
              <a:t>Suppose you are comparing the attitudes of men and women to RP. You find an observed difference between the results for two samples (one of men and one of women) - i.e. the sample difference between the two average scores for attitude to RP English is not zero. So clearly the samples are, descriptively, different, but what can you say about the hypothesis about the populations of men and women that you sampled (since it is this "large-scale" hypothesis that you are really interested in)? Common sense says that you could get small differences between samples of men and women without there being any real population difference between men and women, just because samples from populations don't exactly reflect those populations in microcosm. Something called 'sampling error' always comes in. What you want (though you may not </a:t>
            </a:r>
            <a:r>
              <a:rPr lang="en-US" sz="1400" dirty="0" err="1"/>
              <a:t>realise</a:t>
            </a:r>
            <a:r>
              <a:rPr lang="en-US" sz="1400" dirty="0"/>
              <a:t> it!) is to be told a probability: you need to know the probability that you would get a difference the size of your observed one between samples if there were no population difference. If the probability is remote (say 5% or less (p&lt;.05) - the common threshold chosen), then you will conclude that your samples are evidence for a population difference and will say that the difference is, technically, 'significant'. But if the probability is reasonably large (bigger than 5%, p&gt;.05 say), then it is not safe to regard the "no difference" hypothesis as </a:t>
            </a:r>
            <a:r>
              <a:rPr lang="en-US" sz="1400" dirty="0" err="1"/>
              <a:t>rejectable</a:t>
            </a:r>
            <a:r>
              <a:rPr lang="en-US" sz="1400" dirty="0"/>
              <a:t>. The main bit of information you get from any significance test is therefore a probability, which may be referred to as p or sig.</a:t>
            </a:r>
          </a:p>
        </p:txBody>
      </p:sp>
    </p:spTree>
    <p:extLst>
      <p:ext uri="{BB962C8B-B14F-4D97-AF65-F5344CB8AC3E}">
        <p14:creationId xmlns:p14="http://schemas.microsoft.com/office/powerpoint/2010/main" xmlns="" val="371225504"/>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extBox 32"/>
          <p:cNvSpPr txBox="1"/>
          <p:nvPr/>
        </p:nvSpPr>
        <p:spPr>
          <a:xfrm>
            <a:off x="1003300" y="444500"/>
            <a:ext cx="7379799" cy="784830"/>
          </a:xfrm>
          <a:prstGeom prst="rect">
            <a:avLst/>
          </a:prstGeom>
          <a:noFill/>
        </p:spPr>
        <p:txBody>
          <a:bodyPr wrap="square" lIns="0" tIns="0" rIns="0" rtlCol="0">
            <a:spAutoFit/>
          </a:bodyPr>
          <a:lstStyle/>
          <a:p>
            <a:pPr algn="l" rtl="0"/>
            <a:r>
              <a:rPr lang="en-US" sz="2400" b="1" dirty="0"/>
              <a:t>RESULTS IN GENERAL: THREE STATISTICAL THINGS TO DO WITH RESULTS</a:t>
            </a:r>
          </a:p>
        </p:txBody>
      </p:sp>
      <p:sp>
        <p:nvSpPr>
          <p:cNvPr id="3" name="TextBox 2"/>
          <p:cNvSpPr txBox="1"/>
          <p:nvPr/>
        </p:nvSpPr>
        <p:spPr>
          <a:xfrm>
            <a:off x="762000" y="1371600"/>
            <a:ext cx="8153400" cy="307777"/>
          </a:xfrm>
          <a:prstGeom prst="rect">
            <a:avLst/>
          </a:prstGeom>
          <a:noFill/>
        </p:spPr>
        <p:txBody>
          <a:bodyPr wrap="square" rtlCol="0">
            <a:spAutoFit/>
          </a:bodyPr>
          <a:lstStyle/>
          <a:p>
            <a:pPr algn="l" rtl="0"/>
            <a:r>
              <a:rPr lang="en-US" sz="1400" b="1" dirty="0"/>
              <a:t>http://privatewww.essex.ac.uk/~scholp/onevardesc.htm</a:t>
            </a:r>
            <a:endParaRPr lang="en-US" sz="1400" dirty="0"/>
          </a:p>
        </p:txBody>
      </p:sp>
    </p:spTree>
    <p:extLst>
      <p:ext uri="{BB962C8B-B14F-4D97-AF65-F5344CB8AC3E}">
        <p14:creationId xmlns:p14="http://schemas.microsoft.com/office/powerpoint/2010/main" xmlns="" val="326807287"/>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14968</TotalTime>
  <Words>1600</Words>
  <Application>Microsoft Office PowerPoint</Application>
  <PresentationFormat>A4 Paper (210x297 mm)‎</PresentationFormat>
  <Paragraphs>29</Paragraphs>
  <Slides>8</Slides>
  <Notes>0</Notes>
  <HiddenSlides>0</HiddenSlides>
  <MMClips>0</MMClips>
  <ScaleCrop>false</ScaleCrop>
  <HeadingPairs>
    <vt:vector size="4" baseType="variant">
      <vt:variant>
        <vt:lpstr>سمة</vt:lpstr>
      </vt:variant>
      <vt:variant>
        <vt:i4>1</vt:i4>
      </vt:variant>
      <vt:variant>
        <vt:lpstr>عناوين الشرائح</vt:lpstr>
      </vt:variant>
      <vt:variant>
        <vt:i4>8</vt:i4>
      </vt:variant>
    </vt:vector>
  </HeadingPairs>
  <TitlesOfParts>
    <vt:vector size="9" baseType="lpstr">
      <vt:lpstr>Office Theme</vt:lpstr>
      <vt:lpstr>الشريحة 1</vt:lpstr>
      <vt:lpstr>Lecture 13</vt:lpstr>
      <vt:lpstr>الشريحة 3</vt:lpstr>
      <vt:lpstr>الشريحة 4</vt:lpstr>
      <vt:lpstr>الشريحة 5</vt:lpstr>
      <vt:lpstr>الشريحة 6</vt:lpstr>
      <vt:lpstr>الشريحة 7</vt:lpstr>
      <vt:lpstr>الشريحة 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kfu</cp:lastModifiedBy>
  <cp:revision>265</cp:revision>
  <dcterms:created xsi:type="dcterms:W3CDTF">2009-10-14T19:14:34Z</dcterms:created>
  <dcterms:modified xsi:type="dcterms:W3CDTF">2012-11-18T06:29:56Z</dcterms:modified>
</cp:coreProperties>
</file>