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59" r:id="rId5"/>
    <p:sldId id="287" r:id="rId6"/>
    <p:sldId id="300" r:id="rId7"/>
    <p:sldId id="290" r:id="rId8"/>
    <p:sldId id="297" r:id="rId9"/>
    <p:sldId id="298" r:id="rId10"/>
    <p:sldId id="302" r:id="rId11"/>
    <p:sldId id="301" r:id="rId12"/>
    <p:sldId id="295" r:id="rId13"/>
    <p:sldId id="299"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p:scale>
          <a:sx n="82" d="100"/>
          <a:sy n="82" d="100"/>
        </p:scale>
        <p:origin x="-72" y="6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محتويين">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p:nvPicPr>
        <p:blipFill>
          <a:blip r:embed="rId14" cstate="print"/>
          <a:stretch>
            <a:fillRect/>
          </a:stretch>
        </p:blipFill>
        <p:spPr>
          <a:xfrm>
            <a:off x="304800" y="5791200"/>
            <a:ext cx="838200" cy="938645"/>
          </a:xfrm>
          <a:prstGeom prst="rect">
            <a:avLst/>
          </a:prstGeom>
        </p:spPr>
      </p:pic>
      <p:sp>
        <p:nvSpPr>
          <p:cNvPr id="19" name="Rectangle 18"/>
          <p:cNvSpPr/>
          <p:nvPr/>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376092"/>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literary/" TargetMode="External"/><Relationship Id="rId7" Type="http://schemas.openxmlformats.org/officeDocument/2006/relationships/hyperlink" Target="http://www.academic.booklyn.cuny.edu/" TargetMode="External"/><Relationship Id="rId2" Type="http://schemas.openxmlformats.org/officeDocument/2006/relationships/hyperlink" Target="http://www.enotes.com/" TargetMode="External"/><Relationship Id="rId1" Type="http://schemas.openxmlformats.org/officeDocument/2006/relationships/slideLayout" Target="../slideLayouts/slideLayout2.xml"/><Relationship Id="rId6" Type="http://schemas.openxmlformats.org/officeDocument/2006/relationships/hyperlink" Target="http://www.aun.eun.edu.eg.com/" TargetMode="External"/><Relationship Id="rId5" Type="http://schemas.openxmlformats.org/officeDocument/2006/relationships/hyperlink" Target="http://www.english/" TargetMode="External"/><Relationship Id="rId4" Type="http://schemas.openxmlformats.org/officeDocument/2006/relationships/hyperlink" Target="http://www.googlesearch.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257800" y="4648200"/>
            <a:ext cx="4648200" cy="1066800"/>
          </a:xfrm>
          <a:prstGeom prst="rect">
            <a:avLst/>
          </a:prstGeom>
          <a:noFill/>
          <a:ln w="9525">
            <a:noFill/>
            <a:miter lim="800000"/>
            <a:headEnd/>
            <a:tailEnd/>
          </a:ln>
        </p:spPr>
        <p:txBody>
          <a:bodyPr/>
          <a:lstStyle/>
          <a:p>
            <a:pPr algn="ctr" rtl="0">
              <a:spcBef>
                <a:spcPct val="20000"/>
              </a:spcBef>
              <a:buFont typeface="Arial" pitchFamily="34" charset="0"/>
              <a:buNone/>
            </a:pPr>
            <a:r>
              <a:rPr lang="en-US" b="1" dirty="0" smtClean="0">
                <a:solidFill>
                  <a:schemeClr val="tx2">
                    <a:lumMod val="75000"/>
                  </a:schemeClr>
                </a:solidFill>
                <a:latin typeface="Calibri" pitchFamily="34" charset="0"/>
              </a:rPr>
              <a:t>King Faisal University</a:t>
            </a:r>
          </a:p>
          <a:p>
            <a:pPr algn="ctr" rtl="0">
              <a:spcBef>
                <a:spcPct val="20000"/>
              </a:spcBef>
              <a:buFont typeface="Arial" pitchFamily="34" charset="0"/>
              <a:buNone/>
            </a:pPr>
            <a:r>
              <a:rPr lang="en-US" b="1" dirty="0" smtClean="0">
                <a:solidFill>
                  <a:schemeClr val="tx2">
                    <a:lumMod val="75000"/>
                  </a:schemeClr>
                </a:solidFill>
                <a:latin typeface="Calibri" pitchFamily="34" charset="0"/>
              </a:rPr>
              <a:t>Deanship of E-Learning and Distance Education</a:t>
            </a:r>
            <a:endParaRPr lang="en-US"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en-US" sz="2800" b="1" dirty="0" smtClean="0">
                <a:solidFill>
                  <a:srgbClr val="7F7F7F"/>
                </a:solidFill>
                <a:latin typeface="Calibri" pitchFamily="34" charset="0"/>
                <a:cs typeface="Times New Roman" pitchFamily="18" charset="0"/>
              </a:rPr>
              <a:t>Modern Drama</a:t>
            </a:r>
          </a:p>
          <a:p>
            <a:pPr algn="ctr"/>
            <a:r>
              <a:rPr lang="en-US" sz="2600" b="1" dirty="0" smtClean="0">
                <a:solidFill>
                  <a:srgbClr val="7F7F7F"/>
                </a:solidFill>
                <a:latin typeface="Calibri" pitchFamily="34" charset="0"/>
                <a:cs typeface="Times New Roman" pitchFamily="18" charset="0"/>
              </a:rPr>
              <a:t>Instructor : Dr. Ibrahim </a:t>
            </a:r>
            <a:r>
              <a:rPr lang="en-US" sz="2600" b="1" dirty="0" err="1" smtClean="0">
                <a:solidFill>
                  <a:srgbClr val="7F7F7F"/>
                </a:solidFill>
                <a:latin typeface="Calibri" pitchFamily="34" charset="0"/>
                <a:cs typeface="Times New Roman" pitchFamily="18" charset="0"/>
              </a:rPr>
              <a:t>Elshinnawy</a:t>
            </a:r>
            <a:r>
              <a:rPr lang="en-US" sz="2600" b="1" dirty="0" smtClean="0">
                <a:solidFill>
                  <a:srgbClr val="7F7F7F"/>
                </a:solidFill>
                <a:latin typeface="Calibri" pitchFamily="34" charset="0"/>
                <a:cs typeface="Times New Roman" pitchFamily="18" charset="0"/>
              </a:rPr>
              <a:t> </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en-US" sz="6000" spc="-150" dirty="0" smtClean="0">
                <a:solidFill>
                  <a:srgbClr val="376092"/>
                </a:solidFill>
                <a:latin typeface="ae_AlMateen" pitchFamily="2" charset="-78"/>
                <a:cs typeface="ae_AlMateen" pitchFamily="2" charset="-78"/>
              </a:rPr>
              <a:t>Introductory Lecture</a:t>
            </a:r>
          </a:p>
        </p:txBody>
      </p:sp>
    </p:spTree>
  </p:cSld>
  <p:clrMapOvr>
    <a:masterClrMapping/>
  </p:clrMapOvr>
  <p:transition spd="med">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just" eaLnBrk="1" hangingPunct="1">
              <a:defRPr/>
            </a:pPr>
            <a:r>
              <a:rPr lang="en-US" dirty="0" smtClean="0">
                <a:solidFill>
                  <a:srgbClr val="C00000"/>
                </a:solidFill>
              </a:rPr>
              <a:t>Lecture Elements</a:t>
            </a:r>
            <a:endParaRPr lang="en-US" dirty="0">
              <a:solidFill>
                <a:srgbClr val="C00000"/>
              </a:solidFill>
            </a:endParaRPr>
          </a:p>
        </p:txBody>
      </p:sp>
      <p:sp>
        <p:nvSpPr>
          <p:cNvPr id="7171" name="Text Placeholder 5"/>
          <p:cNvSpPr>
            <a:spLocks noGrp="1"/>
          </p:cNvSpPr>
          <p:nvPr>
            <p:ph idx="1"/>
          </p:nvPr>
        </p:nvSpPr>
        <p:spPr>
          <a:xfrm>
            <a:off x="495300" y="1600200"/>
            <a:ext cx="8915400" cy="3733799"/>
          </a:xfrm>
        </p:spPr>
        <p:txBody>
          <a:bodyPr/>
          <a:lstStyle/>
          <a:p>
            <a:pPr algn="just" eaLnBrk="1" hangingPunct="1">
              <a:buFont typeface="Wingdings" pitchFamily="2" charset="2"/>
              <a:buChar char="Ø"/>
            </a:pPr>
            <a:r>
              <a:rPr lang="en-US" sz="4000" dirty="0" smtClean="0">
                <a:cs typeface="Arial" pitchFamily="34" charset="0"/>
              </a:rPr>
              <a:t>Course description and objectives</a:t>
            </a:r>
          </a:p>
          <a:p>
            <a:pPr algn="just" eaLnBrk="1" hangingPunct="1">
              <a:buFont typeface="Wingdings" pitchFamily="2" charset="2"/>
              <a:buChar char="Ø"/>
            </a:pPr>
            <a:r>
              <a:rPr lang="en-US" sz="4000" dirty="0" smtClean="0">
                <a:cs typeface="Arial" pitchFamily="34" charset="0"/>
              </a:rPr>
              <a:t>Course content</a:t>
            </a:r>
          </a:p>
          <a:p>
            <a:pPr algn="just" eaLnBrk="1" hangingPunct="1">
              <a:buFont typeface="Wingdings" pitchFamily="2" charset="2"/>
              <a:buChar char="Ø"/>
            </a:pPr>
            <a:r>
              <a:rPr lang="en-US" sz="4000" dirty="0" smtClean="0">
                <a:cs typeface="Arial" pitchFamily="34" charset="0"/>
              </a:rPr>
              <a:t>References and teaching resources</a:t>
            </a:r>
          </a:p>
          <a:p>
            <a:pPr algn="just" eaLnBrk="1" hangingPunct="1">
              <a:buFont typeface="Wingdings" pitchFamily="2" charset="2"/>
              <a:buChar char="Ø"/>
            </a:pPr>
            <a:r>
              <a:rPr lang="en-US" sz="4000" dirty="0" smtClean="0">
                <a:cs typeface="Arial" pitchFamily="34" charset="0"/>
              </a:rPr>
              <a:t>Grading </a:t>
            </a:r>
          </a:p>
          <a:p>
            <a:pPr algn="just" eaLnBrk="1" hangingPunct="1">
              <a:buFont typeface="Wingdings" pitchFamily="2" charset="2"/>
              <a:buChar char="Ø"/>
            </a:pPr>
            <a:r>
              <a:rPr lang="en-US" sz="4000" dirty="0" smtClean="0">
                <a:cs typeface="Arial" pitchFamily="34" charset="0"/>
              </a:rPr>
              <a:t>Office hours</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just" eaLnBrk="1" hangingPunct="1"/>
            <a:r>
              <a:rPr lang="en-US" dirty="0" smtClean="0">
                <a:solidFill>
                  <a:srgbClr val="C00000"/>
                </a:solidFill>
                <a:cs typeface="Arial" pitchFamily="34" charset="0"/>
              </a:rPr>
              <a:t>Course Description </a:t>
            </a:r>
            <a:endParaRPr lang="ar-SA" dirty="0" smtClean="0">
              <a:solidFill>
                <a:srgbClr val="C0000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
        <p:nvSpPr>
          <p:cNvPr id="7" name="TextBox 6"/>
          <p:cNvSpPr txBox="1"/>
          <p:nvPr/>
        </p:nvSpPr>
        <p:spPr>
          <a:xfrm>
            <a:off x="609600" y="1752601"/>
            <a:ext cx="8534400" cy="4093428"/>
          </a:xfrm>
          <a:prstGeom prst="rect">
            <a:avLst/>
          </a:prstGeom>
          <a:noFill/>
        </p:spPr>
        <p:txBody>
          <a:bodyPr wrap="square" rtlCol="1">
            <a:spAutoFit/>
          </a:bodyPr>
          <a:lstStyle/>
          <a:p>
            <a:pPr lvl="1" algn="l" rtl="0"/>
            <a:r>
              <a:rPr lang="en-US" sz="2000" dirty="0" smtClean="0"/>
              <a:t>Examining Western drama, from the middle of the nineteenth century through the Second World War, which aspired to new levels of theatrical and social realism and then experimented with piercing the boundaries of the realism it had achieved. </a:t>
            </a:r>
          </a:p>
          <a:p>
            <a:pPr lvl="1" algn="l"/>
            <a:r>
              <a:rPr lang="en-US" sz="2000" dirty="0" smtClean="0"/>
              <a:t>Studying European and British modern and avant-garde drama in the period from Ibsen to the present, including a close reading and analysis of a selection from the following playwrights and the dramatic schools they represent: Ibsen, Chekhov, Yeats, Synge, Eliot, Beckett </a:t>
            </a:r>
          </a:p>
          <a:p>
            <a:pPr lvl="1" algn="l"/>
            <a:r>
              <a:rPr lang="en-US" sz="2000" dirty="0" smtClean="0"/>
              <a:t>&amp; Osborne.</a:t>
            </a:r>
          </a:p>
          <a:p>
            <a:pPr lvl="1" algn="l"/>
            <a:endParaRPr lang="en-US" sz="2000" dirty="0" smtClean="0"/>
          </a:p>
          <a:p>
            <a:pPr lvl="1" algn="l"/>
            <a:r>
              <a:rPr lang="en-US" sz="2000" dirty="0" smtClean="0"/>
              <a:t>Allowing students to cover the modern and avant-garde schools and developing their analytical and critical skills.</a:t>
            </a:r>
          </a:p>
          <a:p>
            <a:pPr algn="l"/>
            <a:r>
              <a:rPr lang="en-AU" sz="2000" dirty="0" smtClean="0"/>
              <a:t> </a:t>
            </a:r>
            <a:endParaRPr lang="en-US" sz="2000" dirty="0"/>
          </a:p>
        </p:txBody>
      </p:sp>
    </p:spTree>
  </p:cSld>
  <p:clrMapOvr>
    <a:masterClrMapping/>
  </p:clrMapOvr>
  <p:transition>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just" eaLnBrk="1" hangingPunct="1"/>
            <a:r>
              <a:rPr lang="en-US" dirty="0" smtClean="0">
                <a:solidFill>
                  <a:srgbClr val="C00000"/>
                </a:solidFill>
                <a:cs typeface="Arial" pitchFamily="34" charset="0"/>
              </a:rPr>
              <a:t>Course Objectives</a:t>
            </a:r>
            <a:endParaRPr lang="ar-SA" dirty="0" smtClean="0">
              <a:solidFill>
                <a:srgbClr val="C00000"/>
              </a:solidFill>
              <a:cs typeface="Arial" pitchFamily="34" charset="0"/>
            </a:endParaRPr>
          </a:p>
        </p:txBody>
      </p:sp>
      <p:sp>
        <p:nvSpPr>
          <p:cNvPr id="9219" name="Content Placeholder 2"/>
          <p:cNvSpPr>
            <a:spLocks noGrp="1"/>
          </p:cNvSpPr>
          <p:nvPr>
            <p:ph idx="4294967295"/>
          </p:nvPr>
        </p:nvSpPr>
        <p:spPr>
          <a:xfrm>
            <a:off x="381000" y="1524000"/>
            <a:ext cx="9144000" cy="4191000"/>
          </a:xfrm>
        </p:spPr>
        <p:txBody>
          <a:bodyPr/>
          <a:lstStyle/>
          <a:p>
            <a:pPr algn="l"/>
            <a:r>
              <a:rPr lang="en-AU" sz="2800" dirty="0" smtClean="0"/>
              <a:t>1-The course aims at giving the panoramic view of the dramatic scene in England along with Europe and the USA. </a:t>
            </a:r>
            <a:endParaRPr lang="en-US" sz="2800" dirty="0" smtClean="0"/>
          </a:p>
          <a:p>
            <a:pPr algn="l">
              <a:buNone/>
            </a:pPr>
            <a:r>
              <a:rPr lang="en-AU" sz="2800" dirty="0" smtClean="0"/>
              <a:t> </a:t>
            </a:r>
            <a:endParaRPr lang="en-US" sz="2800" dirty="0" smtClean="0"/>
          </a:p>
          <a:p>
            <a:pPr algn="l"/>
            <a:r>
              <a:rPr lang="en-AU" sz="2800" dirty="0" smtClean="0"/>
              <a:t>2-It also aims at illustrating the main trends in modern drama with reference to particular representative dramatists.</a:t>
            </a:r>
            <a:endParaRPr lang="en-US" sz="2800" dirty="0" smtClean="0"/>
          </a:p>
          <a:p>
            <a:pPr algn="l">
              <a:buNone/>
            </a:pPr>
            <a:r>
              <a:rPr lang="en-AU" sz="2800" dirty="0" smtClean="0"/>
              <a:t> </a:t>
            </a:r>
            <a:endParaRPr lang="en-US" sz="2800" dirty="0" smtClean="0"/>
          </a:p>
          <a:p>
            <a:pPr algn="l"/>
            <a:r>
              <a:rPr lang="en-AU" sz="2800" dirty="0" smtClean="0"/>
              <a:t>3-It explores modern and avant-garde British and Western Drama and to place theatre practice within its cultural context.</a:t>
            </a:r>
            <a:endParaRPr lang="en-US" sz="2800" dirty="0" smtClean="0"/>
          </a:p>
          <a:p>
            <a:pPr algn="l"/>
            <a:r>
              <a:rPr lang="en-AU" sz="2800" dirty="0" smtClean="0"/>
              <a:t> </a:t>
            </a:r>
            <a:endParaRPr lang="en-US" sz="2800" dirty="0" smtClean="0"/>
          </a:p>
          <a:p>
            <a:pPr algn="l"/>
            <a:r>
              <a:rPr lang="en-US" sz="2400" dirty="0" smtClean="0"/>
              <a:t> </a:t>
            </a:r>
            <a:endParaRPr lang="en-US" sz="24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solidFill>
                  <a:srgbClr val="C00000"/>
                </a:solidFill>
                <a:cs typeface="Arial" pitchFamily="34" charset="0"/>
              </a:rPr>
              <a:t>Course Objectives</a:t>
            </a:r>
            <a:endParaRPr lang="en-US" dirty="0"/>
          </a:p>
        </p:txBody>
      </p:sp>
      <p:sp>
        <p:nvSpPr>
          <p:cNvPr id="3" name="عنصر نائب للمحتوى 2"/>
          <p:cNvSpPr>
            <a:spLocks noGrp="1"/>
          </p:cNvSpPr>
          <p:nvPr>
            <p:ph idx="1"/>
          </p:nvPr>
        </p:nvSpPr>
        <p:spPr/>
        <p:txBody>
          <a:bodyPr/>
          <a:lstStyle/>
          <a:p>
            <a:pPr algn="l"/>
            <a:r>
              <a:rPr lang="en-AU" dirty="0" smtClean="0"/>
              <a:t>4-It develops analytical and critical skills.</a:t>
            </a:r>
          </a:p>
          <a:p>
            <a:pPr algn="l"/>
            <a:endParaRPr lang="en-US" dirty="0" smtClean="0"/>
          </a:p>
          <a:p>
            <a:pPr algn="l"/>
            <a:r>
              <a:rPr lang="en-AU" dirty="0" smtClean="0"/>
              <a:t>5- It helps students majoring in English to find opportunities in a wide spectrum of careers: media, journalism, teaching, as well as further postgraduate study to MA and Ph.D. levels.</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just" eaLnBrk="1" hangingPunct="1"/>
            <a:r>
              <a:rPr lang="en-US" dirty="0" smtClean="0">
                <a:solidFill>
                  <a:srgbClr val="FF0000"/>
                </a:solidFill>
                <a:cs typeface="Arial" pitchFamily="34" charset="0"/>
              </a:rPr>
              <a:t>Course Content</a:t>
            </a:r>
            <a:endParaRPr lang="ar-SA" dirty="0" smtClean="0">
              <a:solidFill>
                <a:srgbClr val="FF0000"/>
              </a:solidFill>
              <a:cs typeface="Arial" pitchFamily="34" charset="0"/>
            </a:endParaRPr>
          </a:p>
        </p:txBody>
      </p:sp>
      <p:sp>
        <p:nvSpPr>
          <p:cNvPr id="9219" name="Content Placeholder 2"/>
          <p:cNvSpPr>
            <a:spLocks noGrp="1"/>
          </p:cNvSpPr>
          <p:nvPr>
            <p:ph idx="4294967295"/>
          </p:nvPr>
        </p:nvSpPr>
        <p:spPr>
          <a:xfrm>
            <a:off x="381000" y="1524000"/>
            <a:ext cx="9144000" cy="4419600"/>
          </a:xfrm>
        </p:spPr>
        <p:txBody>
          <a:bodyPr/>
          <a:lstStyle/>
          <a:p>
            <a:pPr indent="4763" algn="just" eaLnBrk="1" hangingPunct="1">
              <a:buNone/>
            </a:pPr>
            <a:r>
              <a:rPr lang="en-US" sz="2000" dirty="0" smtClean="0"/>
              <a:t>This course will involve 14 one-hour lectures in which we are going to focus on:</a:t>
            </a:r>
          </a:p>
          <a:p>
            <a:pPr marL="914400" indent="0" algn="just" eaLnBrk="1" hangingPunct="1">
              <a:buFont typeface="Wingdings" pitchFamily="2" charset="2"/>
              <a:buChar char="Ø"/>
              <a:tabLst>
                <a:tab pos="1146175" algn="l"/>
              </a:tabLst>
            </a:pPr>
            <a:r>
              <a:rPr lang="en-US" sz="2000" b="1" dirty="0" smtClean="0"/>
              <a:t>An introduction about Modern Drama</a:t>
            </a:r>
          </a:p>
          <a:p>
            <a:pPr marL="914400" indent="0" algn="just" eaLnBrk="1" hangingPunct="1">
              <a:buFont typeface="Wingdings" pitchFamily="2" charset="2"/>
              <a:buChar char="Ø"/>
              <a:tabLst>
                <a:tab pos="1146175" algn="l"/>
              </a:tabLst>
            </a:pPr>
            <a:r>
              <a:rPr lang="en-US" sz="2000" b="1" dirty="0" smtClean="0"/>
              <a:t>Modern Dramatists</a:t>
            </a:r>
          </a:p>
          <a:p>
            <a:pPr marL="914400" indent="0" algn="just" eaLnBrk="1" hangingPunct="1">
              <a:buFont typeface="Wingdings" pitchFamily="2" charset="2"/>
              <a:buChar char="Ø"/>
              <a:tabLst>
                <a:tab pos="1146175" algn="l"/>
              </a:tabLst>
            </a:pPr>
            <a:r>
              <a:rPr lang="en-US" sz="2000" b="1" dirty="0" err="1" smtClean="0"/>
              <a:t>Henrik</a:t>
            </a:r>
            <a:r>
              <a:rPr lang="en-US" sz="2000" b="1" dirty="0" smtClean="0"/>
              <a:t> Ibsen</a:t>
            </a:r>
          </a:p>
          <a:p>
            <a:pPr marL="914400" indent="0" algn="just" eaLnBrk="1" hangingPunct="1">
              <a:buFont typeface="Wingdings" pitchFamily="2" charset="2"/>
              <a:buChar char="Ø"/>
              <a:tabLst>
                <a:tab pos="1146175" algn="l"/>
              </a:tabLst>
            </a:pPr>
            <a:r>
              <a:rPr lang="en-US" sz="2000" b="1" dirty="0" smtClean="0"/>
              <a:t>George Bernard Shaw</a:t>
            </a:r>
          </a:p>
          <a:p>
            <a:pPr marL="914400" indent="0" algn="just" eaLnBrk="1" hangingPunct="1">
              <a:buFont typeface="Wingdings" pitchFamily="2" charset="2"/>
              <a:buChar char="Ø"/>
              <a:tabLst>
                <a:tab pos="1146175" algn="l"/>
              </a:tabLst>
            </a:pPr>
            <a:r>
              <a:rPr lang="en-US" sz="2000" b="1" dirty="0" smtClean="0"/>
              <a:t>Oscar Wilde</a:t>
            </a:r>
          </a:p>
          <a:p>
            <a:pPr marL="914400" indent="0" algn="just" eaLnBrk="1" hangingPunct="1">
              <a:buFont typeface="Wingdings" pitchFamily="2" charset="2"/>
              <a:buChar char="Ø"/>
              <a:tabLst>
                <a:tab pos="1146175" algn="l"/>
              </a:tabLst>
            </a:pPr>
            <a:r>
              <a:rPr lang="en-US" sz="2000" b="1" dirty="0" err="1" smtClean="0"/>
              <a:t>Jhon</a:t>
            </a:r>
            <a:r>
              <a:rPr lang="en-US" sz="2000" b="1" dirty="0" smtClean="0"/>
              <a:t> Galsworthy</a:t>
            </a:r>
          </a:p>
          <a:p>
            <a:pPr marL="914400" indent="0" algn="just" eaLnBrk="1" hangingPunct="1">
              <a:buFont typeface="Wingdings" pitchFamily="2" charset="2"/>
              <a:buChar char="Ø"/>
              <a:tabLst>
                <a:tab pos="1146175" algn="l"/>
              </a:tabLst>
            </a:pPr>
            <a:r>
              <a:rPr lang="en-US" sz="2000" b="1" dirty="0" smtClean="0"/>
              <a:t>Harley Granville- barker</a:t>
            </a:r>
          </a:p>
          <a:p>
            <a:pPr marL="914400" indent="0" algn="just" eaLnBrk="1" hangingPunct="1">
              <a:buFont typeface="Wingdings" pitchFamily="2" charset="2"/>
              <a:buChar char="Ø"/>
              <a:tabLst>
                <a:tab pos="1146175" algn="l"/>
              </a:tabLst>
            </a:pPr>
            <a:r>
              <a:rPr lang="en-US" sz="2000" b="1" dirty="0" err="1" smtClean="0"/>
              <a:t>Jhon</a:t>
            </a:r>
            <a:r>
              <a:rPr lang="en-US" sz="2000" b="1" dirty="0" smtClean="0"/>
              <a:t> Masefield</a:t>
            </a:r>
          </a:p>
          <a:p>
            <a:pPr marL="914400" indent="0" algn="just" eaLnBrk="1" hangingPunct="1">
              <a:buFont typeface="Wingdings" pitchFamily="2" charset="2"/>
              <a:buChar char="Ø"/>
              <a:tabLst>
                <a:tab pos="1146175" algn="l"/>
              </a:tabLst>
            </a:pPr>
            <a:r>
              <a:rPr lang="en-US" sz="2000" b="1" dirty="0" smtClean="0"/>
              <a:t>J.M. Barrie</a:t>
            </a:r>
          </a:p>
          <a:p>
            <a:pPr marL="914400" indent="0" algn="just">
              <a:buFont typeface="Wingdings" pitchFamily="2" charset="2"/>
              <a:buChar char="Ø"/>
              <a:tabLst>
                <a:tab pos="1146175" algn="l"/>
              </a:tabLst>
            </a:pPr>
            <a:r>
              <a:rPr lang="en-US" sz="2000" b="1" dirty="0" smtClean="0"/>
              <a:t> An Analysis of </a:t>
            </a:r>
            <a:r>
              <a:rPr lang="en-US" sz="2000" b="1" u="sng" dirty="0" smtClean="0"/>
              <a:t>A Doll’s House </a:t>
            </a:r>
            <a:r>
              <a:rPr lang="en-US" sz="2000" b="1" dirty="0" smtClean="0"/>
              <a:t>by </a:t>
            </a:r>
            <a:r>
              <a:rPr lang="en-US" sz="2000" b="1" dirty="0" err="1" smtClean="0"/>
              <a:t>Henrik</a:t>
            </a:r>
            <a:r>
              <a:rPr lang="en-US" sz="2000" b="1" dirty="0" smtClean="0"/>
              <a:t> Ibsen</a:t>
            </a:r>
          </a:p>
          <a:p>
            <a:pPr marL="914400" indent="0" algn="just" eaLnBrk="1" hangingPunct="1">
              <a:buFont typeface="Wingdings" pitchFamily="2" charset="2"/>
              <a:buChar char="Ø"/>
              <a:tabLst>
                <a:tab pos="1146175" algn="l"/>
              </a:tabLst>
            </a:pPr>
            <a:endParaRPr lang="en-US" sz="2000" b="1" dirty="0" smtClean="0"/>
          </a:p>
          <a:p>
            <a:pPr marL="914400" indent="0" algn="just" eaLnBrk="1" hangingPunct="1">
              <a:buNone/>
              <a:tabLst>
                <a:tab pos="1146175" algn="l"/>
              </a:tabLst>
            </a:pPr>
            <a:endParaRPr lang="en-US" sz="2000" b="1" dirty="0" smtClean="0"/>
          </a:p>
          <a:p>
            <a:pPr indent="4763" algn="just" eaLnBrk="1" hangingPunct="1">
              <a:buNone/>
            </a:pPr>
            <a:endParaRPr lang="en-US" sz="2000" dirty="0" smtClean="0"/>
          </a:p>
          <a:p>
            <a:pPr indent="4763" algn="just" eaLnBrk="1" hangingPunct="1">
              <a:buFont typeface="Arial" pitchFamily="34" charset="0"/>
              <a:buNone/>
            </a:pPr>
            <a:endParaRPr lang="en-US" sz="20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ransition>
    <p:pull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just" eaLnBrk="1" hangingPunct="1"/>
            <a:r>
              <a:rPr lang="en-US" sz="3600" b="1" dirty="0" smtClean="0">
                <a:solidFill>
                  <a:srgbClr val="FF0000"/>
                </a:solidFill>
                <a:cs typeface="Arial" pitchFamily="34" charset="0"/>
              </a:rPr>
              <a:t>References and Teaching Resources</a:t>
            </a:r>
            <a:endParaRPr lang="ar-SA" sz="3600" b="1" dirty="0" smtClean="0">
              <a:solidFill>
                <a:srgbClr val="FF000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
        <p:nvSpPr>
          <p:cNvPr id="7" name="TextBox 6"/>
          <p:cNvSpPr txBox="1"/>
          <p:nvPr/>
        </p:nvSpPr>
        <p:spPr>
          <a:xfrm>
            <a:off x="1219200" y="1600200"/>
            <a:ext cx="8305800" cy="3970318"/>
          </a:xfrm>
          <a:prstGeom prst="rect">
            <a:avLst/>
          </a:prstGeom>
          <a:noFill/>
        </p:spPr>
        <p:txBody>
          <a:bodyPr wrap="square" rtlCol="1">
            <a:spAutoFit/>
          </a:bodyPr>
          <a:lstStyle/>
          <a:p>
            <a:pPr lvl="0" algn="just" rtl="0"/>
            <a:r>
              <a:rPr lang="en-US" b="1" dirty="0" smtClean="0"/>
              <a:t>Required Text(s)</a:t>
            </a:r>
          </a:p>
          <a:p>
            <a:pPr algn="l"/>
            <a:r>
              <a:rPr lang="en-AU" dirty="0" smtClean="0"/>
              <a:t>1- J.,L. </a:t>
            </a:r>
            <a:r>
              <a:rPr lang="en-AU" dirty="0" err="1" smtClean="0"/>
              <a:t>Styan</a:t>
            </a:r>
            <a:r>
              <a:rPr lang="en-AU" dirty="0" smtClean="0"/>
              <a:t>, Modern Drama in Theory &amp; Practice:1-Realism and Naturalism, Symbolism, Surrealism and the Absurd, 3- Expressionism and Epic Theatre, Cambridge Univ. Press,1983.</a:t>
            </a:r>
            <a:endParaRPr lang="en-US" dirty="0" smtClean="0"/>
          </a:p>
          <a:p>
            <a:pPr algn="l"/>
            <a:r>
              <a:rPr lang="en-AU" dirty="0" smtClean="0"/>
              <a:t>2- Adrian Page ( ed. ), The Death of the Playwright? Modern British Drama &amp; </a:t>
            </a:r>
          </a:p>
          <a:p>
            <a:pPr algn="l"/>
            <a:r>
              <a:rPr lang="en-AU" b="1" i="1" u="sng" dirty="0" smtClean="0"/>
              <a:t> Prescribed texts :</a:t>
            </a:r>
            <a:endParaRPr lang="en-US" dirty="0" smtClean="0"/>
          </a:p>
          <a:p>
            <a:pPr lvl="0" algn="l"/>
            <a:r>
              <a:rPr lang="en-AU" b="1" dirty="0" err="1" smtClean="0"/>
              <a:t>Henrik</a:t>
            </a:r>
            <a:r>
              <a:rPr lang="en-AU" b="1" dirty="0" smtClean="0"/>
              <a:t> Ibsen: </a:t>
            </a:r>
            <a:r>
              <a:rPr lang="en-AU" b="1" u="sng" dirty="0" smtClean="0"/>
              <a:t>A Doll's House</a:t>
            </a:r>
            <a:endParaRPr lang="en-US" b="1" dirty="0" smtClean="0"/>
          </a:p>
          <a:p>
            <a:pPr lvl="0" algn="l"/>
            <a:r>
              <a:rPr lang="en-AU" dirty="0" smtClean="0"/>
              <a:t>G.B. Shaw: </a:t>
            </a:r>
            <a:r>
              <a:rPr lang="en-AU" u="sng" dirty="0" smtClean="0"/>
              <a:t>Pygmalion</a:t>
            </a:r>
            <a:endParaRPr lang="en-US" dirty="0" smtClean="0"/>
          </a:p>
          <a:p>
            <a:pPr lvl="0" algn="l"/>
            <a:r>
              <a:rPr lang="en-AU" dirty="0" smtClean="0"/>
              <a:t>W.B. Yeats: </a:t>
            </a:r>
            <a:r>
              <a:rPr lang="en-AU" u="sng" dirty="0" smtClean="0"/>
              <a:t>At the Hawk's Well</a:t>
            </a:r>
            <a:endParaRPr lang="en-US" dirty="0" smtClean="0"/>
          </a:p>
          <a:p>
            <a:pPr lvl="0" algn="l"/>
            <a:r>
              <a:rPr lang="en-AU" dirty="0" smtClean="0"/>
              <a:t>J.M. Synge: </a:t>
            </a:r>
            <a:r>
              <a:rPr lang="en-AU" u="sng" dirty="0" smtClean="0"/>
              <a:t>Riders to the Sea</a:t>
            </a:r>
            <a:endParaRPr lang="en-US" dirty="0" smtClean="0"/>
          </a:p>
          <a:p>
            <a:pPr lvl="0" algn="l"/>
            <a:r>
              <a:rPr lang="en-AU" dirty="0" smtClean="0"/>
              <a:t>T.S. Eliot: </a:t>
            </a:r>
            <a:r>
              <a:rPr lang="en-AU" u="sng" dirty="0" smtClean="0"/>
              <a:t>The Family Reunion</a:t>
            </a:r>
            <a:endParaRPr lang="en-US" dirty="0" smtClean="0"/>
          </a:p>
          <a:p>
            <a:pPr lvl="0" algn="l"/>
            <a:r>
              <a:rPr lang="en-AU" dirty="0" smtClean="0"/>
              <a:t>Samuel Beckett: </a:t>
            </a:r>
            <a:r>
              <a:rPr lang="en-AU" u="sng" dirty="0" smtClean="0"/>
              <a:t>Endgame</a:t>
            </a:r>
            <a:endParaRPr lang="en-US" dirty="0" smtClean="0"/>
          </a:p>
          <a:p>
            <a:pPr algn="l"/>
            <a:r>
              <a:rPr lang="en-AU" dirty="0" smtClean="0"/>
              <a:t>Literary Theory, Macmillan 1992.</a:t>
            </a:r>
            <a:endParaRPr lang="en-US" dirty="0" smtClean="0"/>
          </a:p>
          <a:p>
            <a:endParaRPr lang="ar-SA" dirty="0"/>
          </a:p>
        </p:txBody>
      </p:sp>
      <p:sp>
        <p:nvSpPr>
          <p:cNvPr id="8" name="TextBox 6"/>
          <p:cNvSpPr txBox="1">
            <a:spLocks noChangeArrowheads="1"/>
          </p:cNvSpPr>
          <p:nvPr/>
        </p:nvSpPr>
        <p:spPr bwMode="auto">
          <a:xfrm>
            <a:off x="1295400" y="2667000"/>
            <a:ext cx="7162799"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algn="just" rtl="0" eaLnBrk="1" hangingPunct="1"/>
            <a:r>
              <a:rPr lang="en-US" sz="3200" dirty="0" smtClean="0">
                <a:solidFill>
                  <a:srgbClr val="FF0000"/>
                </a:solidFill>
              </a:rPr>
              <a:t>-  </a:t>
            </a:r>
          </a:p>
          <a:p>
            <a:pPr algn="just" rtl="0" eaLnBrk="1" hangingPunct="1"/>
            <a:endParaRPr lang="en-US" sz="3200" dirty="0" smtClean="0"/>
          </a:p>
          <a:p>
            <a:pPr algn="just" eaLnBrk="1" hangingPunct="1"/>
            <a:endParaRPr lang="ar-SA" sz="3200" dirty="0"/>
          </a:p>
        </p:txBody>
      </p:sp>
    </p:spTree>
  </p:cSld>
  <p:clrMapOvr>
    <a:masterClrMapping/>
  </p:clrMapOvr>
  <p:transition>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just" eaLnBrk="1" hangingPunct="1"/>
            <a:r>
              <a:rPr lang="en-US" sz="2800" b="1" dirty="0" smtClean="0">
                <a:solidFill>
                  <a:srgbClr val="FF0000"/>
                </a:solidFill>
                <a:cs typeface="Arial" pitchFamily="34" charset="0"/>
              </a:rPr>
              <a:t>References and Teaching Resources</a:t>
            </a:r>
            <a:endParaRPr lang="ar-SA" sz="2800" b="1" dirty="0" smtClean="0">
              <a:solidFill>
                <a:srgbClr val="FF0000"/>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
        <p:nvSpPr>
          <p:cNvPr id="7" name="TextBox 6"/>
          <p:cNvSpPr txBox="1"/>
          <p:nvPr/>
        </p:nvSpPr>
        <p:spPr>
          <a:xfrm>
            <a:off x="457200" y="1600201"/>
            <a:ext cx="9144000" cy="7232749"/>
          </a:xfrm>
          <a:prstGeom prst="rect">
            <a:avLst/>
          </a:prstGeom>
          <a:noFill/>
        </p:spPr>
        <p:txBody>
          <a:bodyPr wrap="square" rtlCol="1">
            <a:spAutoFit/>
          </a:bodyPr>
          <a:lstStyle/>
          <a:p>
            <a:pPr lvl="0" algn="just" rtl="0"/>
            <a:r>
              <a:rPr lang="en-US" sz="2000" b="1" dirty="0" smtClean="0"/>
              <a:t>Essential References</a:t>
            </a:r>
          </a:p>
          <a:p>
            <a:pPr algn="l"/>
            <a:r>
              <a:rPr lang="en-US" sz="2800" b="1" dirty="0" smtClean="0"/>
              <a:t>- </a:t>
            </a:r>
            <a:r>
              <a:rPr lang="en-AU" sz="2800" dirty="0" smtClean="0"/>
              <a:t>Abrams, M.H., </a:t>
            </a:r>
            <a:r>
              <a:rPr lang="en-AU" sz="2800" i="1" dirty="0" smtClean="0"/>
              <a:t>A Glossary of Literary Terms</a:t>
            </a:r>
            <a:r>
              <a:rPr lang="en-AU" sz="2800" dirty="0" smtClean="0"/>
              <a:t>, ( Holt, Rinehart and Winston, New York)1941 </a:t>
            </a:r>
            <a:endParaRPr lang="en-US" sz="2800" dirty="0" smtClean="0"/>
          </a:p>
          <a:p>
            <a:pPr algn="l"/>
            <a:r>
              <a:rPr lang="en-AU" sz="2800" dirty="0" smtClean="0"/>
              <a:t> </a:t>
            </a:r>
            <a:r>
              <a:rPr lang="en-AU" sz="2800" dirty="0" err="1" smtClean="0"/>
              <a:t>Berst</a:t>
            </a:r>
            <a:r>
              <a:rPr lang="en-AU" sz="2800" dirty="0" smtClean="0"/>
              <a:t>, Charles A., </a:t>
            </a:r>
            <a:r>
              <a:rPr lang="en-AU" sz="2800" i="1" dirty="0" smtClean="0"/>
              <a:t>Bernard Shaw and the Art of Drama</a:t>
            </a:r>
            <a:r>
              <a:rPr lang="en-AU" sz="2800" dirty="0" smtClean="0"/>
              <a:t>, (University of Illinois press, USA) 1073</a:t>
            </a:r>
            <a:endParaRPr lang="en-US" sz="2800" dirty="0" smtClean="0"/>
          </a:p>
          <a:p>
            <a:pPr algn="l"/>
            <a:r>
              <a:rPr lang="en-AU" sz="2800" dirty="0" err="1" smtClean="0"/>
              <a:t>Esslin</a:t>
            </a:r>
            <a:r>
              <a:rPr lang="en-AU" sz="2800" dirty="0" smtClean="0"/>
              <a:t>, Martin,  </a:t>
            </a:r>
            <a:r>
              <a:rPr lang="en-AU" sz="2800" i="1" dirty="0" smtClean="0"/>
              <a:t>The Theatre of the Absurd, (</a:t>
            </a:r>
            <a:r>
              <a:rPr lang="en-AU" sz="2800" dirty="0" smtClean="0"/>
              <a:t>Penguin books Ltd., </a:t>
            </a:r>
            <a:r>
              <a:rPr lang="en-AU" sz="2800" dirty="0" err="1" smtClean="0"/>
              <a:t>Harmondsworth</a:t>
            </a:r>
            <a:r>
              <a:rPr lang="en-AU" sz="2800" dirty="0" smtClean="0"/>
              <a:t>) 1983</a:t>
            </a:r>
            <a:endParaRPr lang="en-US" sz="2800" dirty="0" smtClean="0"/>
          </a:p>
          <a:p>
            <a:pPr algn="l"/>
            <a:r>
              <a:rPr lang="en-AU" sz="2800" dirty="0" smtClean="0"/>
              <a:t>Innes, Christopher, </a:t>
            </a:r>
            <a:r>
              <a:rPr lang="en-AU" sz="2800" i="1" dirty="0" smtClean="0"/>
              <a:t>Modern British Drama 1890-1990</a:t>
            </a:r>
            <a:r>
              <a:rPr lang="en-AU" sz="2800" dirty="0" smtClean="0"/>
              <a:t>,  (Cambridge University Press, Cambridge) 1992</a:t>
            </a:r>
            <a:endParaRPr lang="en-US" sz="2800" dirty="0" smtClean="0"/>
          </a:p>
          <a:p>
            <a:pPr algn="l"/>
            <a:r>
              <a:rPr lang="en-AU" sz="2000" dirty="0" smtClean="0"/>
              <a:t>.</a:t>
            </a:r>
            <a:endParaRPr lang="en-US" sz="2000" dirty="0" smtClean="0"/>
          </a:p>
          <a:p>
            <a:pPr algn="l" rtl="0"/>
            <a:endParaRPr lang="en-US" sz="2000" dirty="0" smtClean="0"/>
          </a:p>
          <a:p>
            <a:pPr rtl="0"/>
            <a:r>
              <a:rPr lang="en-US" sz="2000" dirty="0" smtClean="0"/>
              <a:t> </a:t>
            </a:r>
          </a:p>
          <a:p>
            <a:pPr lvl="0" algn="just" rtl="0"/>
            <a:endParaRPr lang="en-US" sz="2000" dirty="0" smtClean="0"/>
          </a:p>
          <a:p>
            <a:pPr lvl="0" algn="just" rtl="0"/>
            <a:endParaRPr lang="en-US" sz="2000" dirty="0" smtClean="0"/>
          </a:p>
          <a:p>
            <a:pPr lvl="0" algn="just" rtl="0"/>
            <a:endParaRPr lang="en-US" sz="2000" dirty="0" smtClean="0"/>
          </a:p>
          <a:p>
            <a:pPr lvl="0" algn="just" rtl="0"/>
            <a:endParaRPr lang="en-US" sz="2000" dirty="0" smtClean="0"/>
          </a:p>
          <a:p>
            <a:r>
              <a:rPr lang="en-US" sz="2000" dirty="0" smtClean="0"/>
              <a:t> </a:t>
            </a:r>
          </a:p>
          <a:p>
            <a:pPr lvl="0"/>
            <a:endParaRPr lang="en-US" sz="2000" dirty="0" smtClean="0"/>
          </a:p>
          <a:p>
            <a:endParaRPr lang="en-US" sz="2000" dirty="0" smtClean="0"/>
          </a:p>
          <a:p>
            <a:endParaRPr lang="ar-SA" sz="2000" dirty="0"/>
          </a:p>
        </p:txBody>
      </p:sp>
    </p:spTree>
  </p:cSld>
  <p:clrMapOvr>
    <a:masterClrMapping/>
  </p:clrMapOvr>
  <p:transition>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cs typeface="Arial" pitchFamily="34" charset="0"/>
              </a:rPr>
              <a:t>References and Teaching Resources</a:t>
            </a:r>
            <a:endParaRPr lang="en-US" dirty="0"/>
          </a:p>
        </p:txBody>
      </p:sp>
      <p:sp>
        <p:nvSpPr>
          <p:cNvPr id="3" name="عنصر نائب للمحتوى 2"/>
          <p:cNvSpPr>
            <a:spLocks noGrp="1"/>
          </p:cNvSpPr>
          <p:nvPr>
            <p:ph idx="1"/>
          </p:nvPr>
        </p:nvSpPr>
        <p:spPr/>
        <p:txBody>
          <a:bodyPr/>
          <a:lstStyle/>
          <a:p>
            <a:pPr algn="l"/>
            <a:r>
              <a:rPr lang="en-AU" sz="2800" dirty="0" err="1" smtClean="0"/>
              <a:t>Nicoll</a:t>
            </a:r>
            <a:r>
              <a:rPr lang="en-AU" sz="2800" dirty="0" smtClean="0"/>
              <a:t>, </a:t>
            </a:r>
            <a:r>
              <a:rPr lang="en-AU" sz="2800" dirty="0" err="1" smtClean="0"/>
              <a:t>Allardyce</a:t>
            </a:r>
            <a:r>
              <a:rPr lang="en-AU" sz="2800" dirty="0" smtClean="0"/>
              <a:t>, </a:t>
            </a:r>
            <a:r>
              <a:rPr lang="en-AU" sz="2800" i="1" dirty="0" smtClean="0"/>
              <a:t>British Drama</a:t>
            </a:r>
            <a:r>
              <a:rPr lang="en-AU" sz="2800" dirty="0" smtClean="0"/>
              <a:t>, 6</a:t>
            </a:r>
            <a:r>
              <a:rPr lang="en-AU" sz="2800" baseline="30000" dirty="0" smtClean="0"/>
              <a:t>th</a:t>
            </a:r>
            <a:r>
              <a:rPr lang="en-AU" sz="2800" dirty="0" smtClean="0"/>
              <a:t> ed., (London: Harp) 1978</a:t>
            </a:r>
            <a:endParaRPr lang="en-US" sz="2800" dirty="0" smtClean="0"/>
          </a:p>
          <a:p>
            <a:pPr algn="l"/>
            <a:r>
              <a:rPr lang="en-AU" sz="2800" dirty="0" smtClean="0"/>
              <a:t> </a:t>
            </a:r>
            <a:r>
              <a:rPr lang="en-AU" sz="2800" dirty="0" err="1" smtClean="0"/>
              <a:t>Rosenblood</a:t>
            </a:r>
            <a:r>
              <a:rPr lang="en-AU" sz="2800" dirty="0" smtClean="0"/>
              <a:t>, Norman (ed.), </a:t>
            </a:r>
            <a:r>
              <a:rPr lang="en-AU" sz="2800" i="1" dirty="0" smtClean="0"/>
              <a:t>Shaw: Seven Critical Essays</a:t>
            </a:r>
            <a:r>
              <a:rPr lang="en-AU" sz="2800" dirty="0" smtClean="0"/>
              <a:t>, (University of Toronto press)</a:t>
            </a:r>
            <a:endParaRPr lang="en-US" sz="2800" dirty="0" smtClean="0"/>
          </a:p>
          <a:p>
            <a:pPr algn="l"/>
            <a:r>
              <a:rPr lang="en-AU" sz="2800" dirty="0" smtClean="0"/>
              <a:t>Smith Warren (ed.), </a:t>
            </a:r>
            <a:r>
              <a:rPr lang="en-AU" sz="2800" i="1" dirty="0" smtClean="0"/>
              <a:t>Bernard Shaw's Plays, A Norton Critical Edition</a:t>
            </a:r>
            <a:r>
              <a:rPr lang="en-AU" sz="2800" dirty="0" smtClean="0"/>
              <a:t>, </a:t>
            </a:r>
            <a:endParaRPr lang="en-US" sz="2800" dirty="0" smtClean="0"/>
          </a:p>
          <a:p>
            <a:pPr algn="l"/>
            <a:r>
              <a:rPr lang="en-AU" sz="2800" dirty="0" smtClean="0"/>
              <a:t>Taylor , John Russel, </a:t>
            </a:r>
            <a:r>
              <a:rPr lang="en-AU" sz="2800" i="1" dirty="0" smtClean="0"/>
              <a:t>Anger and After</a:t>
            </a:r>
            <a:r>
              <a:rPr lang="en-AU" sz="2800" dirty="0" smtClean="0"/>
              <a:t>: </a:t>
            </a:r>
            <a:r>
              <a:rPr lang="en-AU" sz="2800" i="1" dirty="0" smtClean="0"/>
              <a:t>A Guide to the New British Drama</a:t>
            </a:r>
            <a:r>
              <a:rPr lang="en-AU" sz="2800" dirty="0" smtClean="0"/>
              <a:t>. (Eyre Methuen Ltd., London) 1978. </a:t>
            </a:r>
            <a:endParaRPr lang="en-US" sz="2800" dirty="0" smtClean="0"/>
          </a:p>
          <a:p>
            <a:pPr algn="l"/>
            <a:r>
              <a:rPr lang="en-AU" sz="2800" dirty="0" smtClean="0"/>
              <a:t> Williams, Raymond , </a:t>
            </a:r>
            <a:r>
              <a:rPr lang="en-AU" sz="2800" i="1" dirty="0" smtClean="0"/>
              <a:t>Drama from Ibsen to Brecht</a:t>
            </a:r>
            <a:r>
              <a:rPr lang="en-AU" sz="2800" dirty="0" smtClean="0"/>
              <a:t>, </a:t>
            </a:r>
            <a:r>
              <a:rPr lang="en-AU" dirty="0" smtClean="0"/>
              <a:t>(Penguin books Ltd., </a:t>
            </a:r>
            <a:r>
              <a:rPr lang="en-AU" dirty="0" err="1" smtClean="0"/>
              <a:t>Harmondsworth</a:t>
            </a:r>
            <a:r>
              <a:rPr lang="en-AU" dirty="0" smtClean="0"/>
              <a:t>) 1968.</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AU" dirty="0" smtClean="0"/>
              <a:t> Electronic Materials, Web Sites  </a:t>
            </a:r>
            <a:endParaRPr lang="en-US" dirty="0"/>
          </a:p>
        </p:txBody>
      </p:sp>
      <p:sp>
        <p:nvSpPr>
          <p:cNvPr id="3" name="عنصر نائب للمحتوى 2"/>
          <p:cNvSpPr>
            <a:spLocks noGrp="1"/>
          </p:cNvSpPr>
          <p:nvPr>
            <p:ph idx="1"/>
          </p:nvPr>
        </p:nvSpPr>
        <p:spPr/>
        <p:txBody>
          <a:bodyPr/>
          <a:lstStyle/>
          <a:p>
            <a:pPr algn="l"/>
            <a:r>
              <a:rPr lang="en-AU" dirty="0" smtClean="0"/>
              <a:t>-.Electronic Materials, Web Sites etc</a:t>
            </a:r>
            <a:endParaRPr lang="en-US" dirty="0" smtClean="0"/>
          </a:p>
          <a:p>
            <a:pPr algn="l"/>
            <a:r>
              <a:rPr lang="en-AU" b="1" dirty="0" smtClean="0"/>
              <a:t>Useful Websites:</a:t>
            </a:r>
            <a:endParaRPr lang="en-US" dirty="0" smtClean="0"/>
          </a:p>
          <a:p>
            <a:pPr algn="l"/>
            <a:r>
              <a:rPr lang="en-AU" b="1" u="sng" dirty="0" smtClean="0">
                <a:hlinkClick r:id="rId2"/>
              </a:rPr>
              <a:t>www.enotes.com</a:t>
            </a:r>
            <a:endParaRPr lang="en-US" dirty="0" smtClean="0"/>
          </a:p>
          <a:p>
            <a:pPr algn="l"/>
            <a:r>
              <a:rPr lang="en-AU" b="1" u="sng" dirty="0" smtClean="0">
                <a:hlinkClick r:id="rId3"/>
              </a:rPr>
              <a:t>www.literary</a:t>
            </a:r>
            <a:r>
              <a:rPr lang="en-AU" b="1" dirty="0" smtClean="0"/>
              <a:t> criticism.com</a:t>
            </a:r>
            <a:endParaRPr lang="en-US" dirty="0" smtClean="0"/>
          </a:p>
          <a:p>
            <a:pPr algn="l"/>
            <a:r>
              <a:rPr lang="en-AU" b="1" u="sng" dirty="0" smtClean="0">
                <a:hlinkClick r:id="rId4"/>
              </a:rPr>
              <a:t>www.googlesearch.com</a:t>
            </a:r>
            <a:endParaRPr lang="en-US" dirty="0" smtClean="0"/>
          </a:p>
          <a:p>
            <a:pPr algn="l"/>
            <a:r>
              <a:rPr lang="en-AU" b="1" u="sng" dirty="0" smtClean="0">
                <a:hlinkClick r:id="rId5"/>
              </a:rPr>
              <a:t>www.english</a:t>
            </a:r>
            <a:r>
              <a:rPr lang="en-AU" b="1" dirty="0" smtClean="0"/>
              <a:t> literature.com</a:t>
            </a:r>
            <a:endParaRPr lang="en-US" dirty="0" smtClean="0"/>
          </a:p>
          <a:p>
            <a:pPr algn="l"/>
            <a:r>
              <a:rPr lang="en-AU" b="1" u="sng" dirty="0" smtClean="0">
                <a:hlinkClick r:id="rId6"/>
              </a:rPr>
              <a:t>www.aun.eun.edu.eg.com</a:t>
            </a:r>
            <a:endParaRPr lang="en-US" dirty="0" smtClean="0"/>
          </a:p>
          <a:p>
            <a:pPr algn="l"/>
            <a:r>
              <a:rPr lang="en-AU" b="1" u="sng" dirty="0" smtClean="0">
                <a:hlinkClick r:id="rId7"/>
              </a:rPr>
              <a:t>www.academic.booklyn.cuny.edu</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just" eaLnBrk="1" hangingPunct="1"/>
            <a:r>
              <a:rPr lang="en-US" b="1" dirty="0" smtClean="0">
                <a:solidFill>
                  <a:srgbClr val="C00000"/>
                </a:solidFill>
              </a:rPr>
              <a:t>Grading</a:t>
            </a:r>
            <a:endParaRPr lang="ar-SA" sz="2800" dirty="0" smtClean="0">
              <a:solidFill>
                <a:schemeClr val="tx1"/>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graphicFrame>
        <p:nvGraphicFramePr>
          <p:cNvPr id="6" name="Table 5"/>
          <p:cNvGraphicFramePr>
            <a:graphicFrameLocks noGrp="1"/>
          </p:cNvGraphicFramePr>
          <p:nvPr/>
        </p:nvGraphicFramePr>
        <p:xfrm>
          <a:off x="1371600" y="2057400"/>
          <a:ext cx="7086600" cy="2606676"/>
        </p:xfrm>
        <a:graphic>
          <a:graphicData uri="http://schemas.openxmlformats.org/drawingml/2006/table">
            <a:tbl>
              <a:tblPr rtl="1" firstRow="1" bandRow="1">
                <a:tableStyleId>{5C22544A-7EE6-4342-B048-85BDC9FD1C3A}</a:tableStyleId>
              </a:tblPr>
              <a:tblGrid>
                <a:gridCol w="4701011"/>
                <a:gridCol w="2385589"/>
              </a:tblGrid>
              <a:tr h="434446">
                <a:tc>
                  <a:txBody>
                    <a:bodyPr/>
                    <a:lstStyle/>
                    <a:p>
                      <a:pPr algn="ctr" rtl="1"/>
                      <a:r>
                        <a:rPr lang="en-US" sz="1800" dirty="0" smtClean="0"/>
                        <a:t>Activities </a:t>
                      </a:r>
                      <a:endParaRPr lang="ar-SA" sz="1800" dirty="0"/>
                    </a:p>
                  </a:txBody>
                  <a:tcPr marT="45733" marB="45733"/>
                </a:tc>
                <a:tc>
                  <a:txBody>
                    <a:bodyPr/>
                    <a:lstStyle/>
                    <a:p>
                      <a:pPr algn="ctr" rtl="1"/>
                      <a:r>
                        <a:rPr lang="en-US" sz="1800" dirty="0" smtClean="0"/>
                        <a:t>Marks </a:t>
                      </a:r>
                      <a:endParaRPr lang="ar-SA" sz="1800" dirty="0"/>
                    </a:p>
                  </a:txBody>
                  <a:tcPr marT="45733" marB="45733"/>
                </a:tc>
              </a:tr>
              <a:tr h="434446">
                <a:tc>
                  <a:txBody>
                    <a:bodyPr/>
                    <a:lstStyle/>
                    <a:p>
                      <a:pPr algn="l" rtl="0"/>
                      <a:r>
                        <a:rPr lang="en-US" sz="1800" dirty="0" smtClean="0"/>
                        <a:t>Participation in d</a:t>
                      </a:r>
                      <a:r>
                        <a:rPr lang="en-US" dirty="0" smtClean="0"/>
                        <a:t>iscussion forums on Blackboard</a:t>
                      </a:r>
                      <a:endParaRPr lang="ar-SA" sz="1800" dirty="0"/>
                    </a:p>
                  </a:txBody>
                  <a:tcPr marT="45733" marB="4573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1O Marks </a:t>
                      </a:r>
                    </a:p>
                  </a:txBody>
                  <a:tcPr marT="45733" marB="45733"/>
                </a:tc>
              </a:tr>
              <a:tr h="434446">
                <a:tc>
                  <a:txBody>
                    <a:bodyPr/>
                    <a:lstStyle/>
                    <a:p>
                      <a:pPr algn="l" rtl="0"/>
                      <a:r>
                        <a:rPr lang="en-US" sz="1800" dirty="0" smtClean="0"/>
                        <a:t>Attendance of recorded and direct lectures</a:t>
                      </a:r>
                      <a:endParaRPr lang="ar-SA" sz="1800" dirty="0"/>
                    </a:p>
                  </a:txBody>
                  <a:tcPr marT="45733" marB="4573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10 Marks </a:t>
                      </a:r>
                    </a:p>
                  </a:txBody>
                  <a:tcPr marT="45733" marB="45733"/>
                </a:tc>
              </a:tr>
              <a:tr h="434446">
                <a:tc>
                  <a:txBody>
                    <a:bodyPr/>
                    <a:lstStyle/>
                    <a:p>
                      <a:pPr algn="l" rtl="1"/>
                      <a:r>
                        <a:rPr lang="en-US" sz="1800" dirty="0" smtClean="0"/>
                        <a:t>Home assignments</a:t>
                      </a:r>
                      <a:endParaRPr lang="ar-SA" sz="1800" dirty="0"/>
                    </a:p>
                  </a:txBody>
                  <a:tcPr marT="45733" marB="45733"/>
                </a:tc>
                <a:tc>
                  <a:txBody>
                    <a:bodyPr/>
                    <a:lstStyle/>
                    <a:p>
                      <a:pPr algn="l" rtl="0"/>
                      <a:r>
                        <a:rPr lang="en-US" sz="1800" dirty="0" smtClean="0"/>
                        <a:t>10 Marks </a:t>
                      </a:r>
                      <a:endParaRPr lang="ar-SA" sz="1800" dirty="0"/>
                    </a:p>
                  </a:txBody>
                  <a:tcPr marT="45733" marB="45733"/>
                </a:tc>
              </a:tr>
              <a:tr h="434446">
                <a:tc>
                  <a:txBody>
                    <a:bodyPr/>
                    <a:lstStyle/>
                    <a:p>
                      <a:pPr algn="l" rtl="1"/>
                      <a:r>
                        <a:rPr lang="en-US" sz="1800" dirty="0" smtClean="0"/>
                        <a:t>Final exam</a:t>
                      </a:r>
                      <a:endParaRPr lang="ar-SA" sz="1800" dirty="0"/>
                    </a:p>
                  </a:txBody>
                  <a:tcPr marT="45733" marB="45733"/>
                </a:tc>
                <a:tc>
                  <a:txBody>
                    <a:bodyPr/>
                    <a:lstStyle/>
                    <a:p>
                      <a:pPr algn="l" rtl="0"/>
                      <a:r>
                        <a:rPr lang="en-US" sz="1800" dirty="0" smtClean="0"/>
                        <a:t>70 Marks </a:t>
                      </a:r>
                      <a:endParaRPr lang="ar-SA" sz="1800" dirty="0"/>
                    </a:p>
                  </a:txBody>
                  <a:tcPr marT="45733" marB="45733"/>
                </a:tc>
              </a:tr>
              <a:tr h="434446">
                <a:tc>
                  <a:txBody>
                    <a:bodyPr/>
                    <a:lstStyle/>
                    <a:p>
                      <a:pPr algn="l" rtl="1"/>
                      <a:r>
                        <a:rPr lang="en-US" sz="1800" dirty="0" smtClean="0"/>
                        <a:t>Total </a:t>
                      </a:r>
                      <a:endParaRPr lang="ar-SA" sz="1800" dirty="0"/>
                    </a:p>
                  </a:txBody>
                  <a:tcPr marT="45733" marB="45733"/>
                </a:tc>
                <a:tc>
                  <a:txBody>
                    <a:bodyPr/>
                    <a:lstStyle/>
                    <a:p>
                      <a:pPr algn="l" rtl="0"/>
                      <a:r>
                        <a:rPr lang="en-US" sz="1800" dirty="0" smtClean="0"/>
                        <a:t>100 Marks </a:t>
                      </a:r>
                      <a:endParaRPr lang="ar-SA" sz="1800" dirty="0"/>
                    </a:p>
                  </a:txBody>
                  <a:tcPr marT="45733" marB="45733"/>
                </a:tc>
              </a:tr>
            </a:tbl>
          </a:graphicData>
        </a:graphic>
      </p:graphicFrame>
    </p:spTree>
  </p:cSld>
  <p:clrMapOvr>
    <a:masterClrMapping/>
  </p:clrMapOvr>
  <p:transition>
    <p:spli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89154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just" eaLnBrk="1" hangingPunct="1"/>
            <a:r>
              <a:rPr lang="en-US" b="1" dirty="0" smtClean="0">
                <a:solidFill>
                  <a:srgbClr val="C00000"/>
                </a:solidFill>
              </a:rPr>
              <a:t>Mobile Office Hours</a:t>
            </a:r>
            <a:endParaRPr lang="ar-SA" sz="2800" dirty="0" smtClean="0">
              <a:solidFill>
                <a:schemeClr val="tx1"/>
              </a:solidFill>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graphicFrame>
        <p:nvGraphicFramePr>
          <p:cNvPr id="8" name="Table 7"/>
          <p:cNvGraphicFramePr>
            <a:graphicFrameLocks noGrp="1"/>
          </p:cNvGraphicFramePr>
          <p:nvPr/>
        </p:nvGraphicFramePr>
        <p:xfrm>
          <a:off x="2362200" y="2057400"/>
          <a:ext cx="4724400" cy="1463144"/>
        </p:xfrm>
        <a:graphic>
          <a:graphicData uri="http://schemas.openxmlformats.org/drawingml/2006/table">
            <a:tbl>
              <a:tblPr rtl="1" firstRow="1" bandRow="1">
                <a:tableStyleId>{5C22544A-7EE6-4342-B048-85BDC9FD1C3A}</a:tableStyleId>
              </a:tblPr>
              <a:tblGrid>
                <a:gridCol w="2302398"/>
                <a:gridCol w="2422002"/>
              </a:tblGrid>
              <a:tr h="292100">
                <a:tc>
                  <a:txBody>
                    <a:bodyPr/>
                    <a:lstStyle/>
                    <a:p>
                      <a:pPr algn="ctr" rtl="1"/>
                      <a:r>
                        <a:rPr lang="en-US" sz="1800" dirty="0" smtClean="0"/>
                        <a:t>Time</a:t>
                      </a:r>
                      <a:endParaRPr lang="ar-SA" sz="1800" dirty="0"/>
                    </a:p>
                  </a:txBody>
                  <a:tcPr marT="45733" marB="45733"/>
                </a:tc>
                <a:tc>
                  <a:txBody>
                    <a:bodyPr/>
                    <a:lstStyle/>
                    <a:p>
                      <a:pPr algn="ctr" rtl="1"/>
                      <a:r>
                        <a:rPr lang="en-US" sz="1800" dirty="0" smtClean="0"/>
                        <a:t>Day</a:t>
                      </a:r>
                      <a:endParaRPr lang="ar-SA" sz="1800" dirty="0"/>
                    </a:p>
                  </a:txBody>
                  <a:tcPr marT="45733" marB="45733"/>
                </a:tc>
              </a:tr>
              <a:tr h="292100">
                <a:tc>
                  <a:txBody>
                    <a:bodyPr/>
                    <a:lstStyle/>
                    <a:p>
                      <a:pPr algn="ctr" rtl="1"/>
                      <a:r>
                        <a:rPr lang="en-US" sz="1800" dirty="0" smtClean="0"/>
                        <a:t>20:00 – 21:00</a:t>
                      </a:r>
                      <a:endParaRPr lang="ar-SA" sz="1800" dirty="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800" dirty="0" smtClean="0"/>
                        <a:t>Saturday</a:t>
                      </a:r>
                    </a:p>
                  </a:txBody>
                  <a:tcPr marT="45733" marB="45733"/>
                </a:tc>
              </a:tr>
              <a:tr h="2921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800" dirty="0" smtClean="0"/>
                        <a:t>20:00 – 21:00</a:t>
                      </a:r>
                      <a:endParaRPr lang="ar-SA" sz="1800" dirty="0" smtClean="0"/>
                    </a:p>
                  </a:txBody>
                  <a:tcPr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800" dirty="0" smtClean="0"/>
                        <a:t>Monday </a:t>
                      </a:r>
                    </a:p>
                  </a:txBody>
                  <a:tcPr marT="45733" marB="45733"/>
                </a:tc>
              </a:tr>
              <a:tr h="29210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800" dirty="0" smtClean="0"/>
                        <a:t>20:00 – 21:00</a:t>
                      </a:r>
                      <a:endParaRPr lang="ar-SA" sz="1800" dirty="0" smtClean="0"/>
                    </a:p>
                  </a:txBody>
                  <a:tcPr marT="45733" marB="45733"/>
                </a:tc>
                <a:tc>
                  <a:txBody>
                    <a:bodyPr/>
                    <a:lstStyle/>
                    <a:p>
                      <a:pPr algn="ctr" rtl="1"/>
                      <a:r>
                        <a:rPr lang="en-US" sz="1800" dirty="0" smtClean="0"/>
                        <a:t>Tuesday</a:t>
                      </a:r>
                      <a:endParaRPr lang="ar-SA" sz="1800" dirty="0"/>
                    </a:p>
                  </a:txBody>
                  <a:tcPr marT="45733" marB="45733"/>
                </a:tc>
              </a:tr>
            </a:tbl>
          </a:graphicData>
        </a:graphic>
      </p:graphicFrame>
      <p:sp>
        <p:nvSpPr>
          <p:cNvPr id="9" name="Rectangle 4"/>
          <p:cNvSpPr>
            <a:spLocks noChangeArrowheads="1"/>
          </p:cNvSpPr>
          <p:nvPr/>
        </p:nvSpPr>
        <p:spPr bwMode="auto">
          <a:xfrm>
            <a:off x="685800" y="1600200"/>
            <a:ext cx="8458200"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just" rtl="0"/>
            <a:r>
              <a:rPr lang="en-US" sz="2000" dirty="0" smtClean="0">
                <a:solidFill>
                  <a:srgbClr val="0070C0"/>
                </a:solidFill>
              </a:rPr>
              <a:t>Office Hours:</a:t>
            </a:r>
            <a:endParaRPr lang="ar-SA" sz="2000" dirty="0">
              <a:solidFill>
                <a:srgbClr val="0070C0"/>
              </a:solidFill>
            </a:endParaRPr>
          </a:p>
          <a:p>
            <a:r>
              <a:rPr lang="en-US" sz="2800" dirty="0" smtClean="0"/>
              <a:t> </a:t>
            </a:r>
            <a:endParaRPr lang="en-US" sz="2000" dirty="0" smtClean="0">
              <a:solidFill>
                <a:srgbClr val="0070C0"/>
              </a:solidFill>
            </a:endParaRPr>
          </a:p>
          <a:p>
            <a:pPr algn="just" rtl="0"/>
            <a:endParaRPr lang="en-US" sz="2000" dirty="0" smtClean="0">
              <a:solidFill>
                <a:srgbClr val="0070C0"/>
              </a:solidFill>
            </a:endParaRPr>
          </a:p>
          <a:p>
            <a:pPr algn="just" rtl="0"/>
            <a:endParaRPr lang="en-US" sz="2000" dirty="0" smtClean="0">
              <a:solidFill>
                <a:srgbClr val="0070C0"/>
              </a:solidFill>
            </a:endParaRPr>
          </a:p>
          <a:p>
            <a:pPr algn="just" rtl="0"/>
            <a:endParaRPr lang="en-US" sz="2000" dirty="0" smtClean="0">
              <a:solidFill>
                <a:srgbClr val="0070C0"/>
              </a:solidFill>
            </a:endParaRPr>
          </a:p>
          <a:p>
            <a:pPr algn="just" rtl="0"/>
            <a:endParaRPr lang="en-US" sz="2000" dirty="0" smtClean="0">
              <a:solidFill>
                <a:srgbClr val="0070C0"/>
              </a:solidFill>
            </a:endParaRPr>
          </a:p>
          <a:p>
            <a:pPr algn="just" rtl="0"/>
            <a:endParaRPr lang="en-US" sz="800" dirty="0" smtClean="0">
              <a:solidFill>
                <a:srgbClr val="0070C0"/>
              </a:solidFill>
            </a:endParaRPr>
          </a:p>
          <a:p>
            <a:pPr algn="just" rtl="0"/>
            <a:r>
              <a:rPr lang="en-US" sz="2000" dirty="0" smtClean="0">
                <a:solidFill>
                  <a:srgbClr val="0070C0"/>
                </a:solidFill>
              </a:rPr>
              <a:t>Mobile Number:  ………………………..</a:t>
            </a:r>
          </a:p>
          <a:p>
            <a:pPr algn="just" rtl="0"/>
            <a:endParaRPr lang="en-US" sz="1400" dirty="0" smtClean="0"/>
          </a:p>
          <a:p>
            <a:pPr algn="just" rtl="0"/>
            <a:r>
              <a:rPr lang="en-US" sz="2400" dirty="0" smtClean="0"/>
              <a:t>Mobile will be turned on only during office hours mentioned above, so everyone should abide by these hours.</a:t>
            </a:r>
          </a:p>
          <a:p>
            <a:pPr algn="just" rtl="0"/>
            <a:endParaRPr lang="en-US" sz="1400" dirty="0"/>
          </a:p>
          <a:p>
            <a:pPr algn="just" rtl="0"/>
            <a:r>
              <a:rPr lang="en-US" sz="2000" dirty="0" smtClean="0">
                <a:solidFill>
                  <a:srgbClr val="0070C0"/>
                </a:solidFill>
              </a:rPr>
              <a:t>Email: ……………………………………. </a:t>
            </a:r>
            <a:endParaRPr lang="en-US" sz="2000" dirty="0">
              <a:solidFill>
                <a:srgbClr val="0070C0"/>
              </a:solidFill>
            </a:endParaRPr>
          </a:p>
          <a:p>
            <a:pPr algn="ctr"/>
            <a:r>
              <a:rPr lang="ar-SA" sz="2800" dirty="0"/>
              <a:t> </a:t>
            </a:r>
            <a:endParaRPr lang="en-US" sz="2800" dirty="0"/>
          </a:p>
        </p:txBody>
      </p:sp>
    </p:spTree>
  </p:cSld>
  <p:clrMapOvr>
    <a:masterClrMapping/>
  </p:clrMapOvr>
  <p:transition>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wheel/>
  </p:transition>
  <p:timing>
    <p:tnLst>
      <p:par>
        <p:cTn id="1" dur="indefinite" restart="never" nodeType="tmRoot"/>
      </p:par>
    </p:tnLst>
  </p:timing>
</p:sld>
</file>

<file path=ppt/theme/theme1.xml><?xml version="1.0" encoding="utf-8"?>
<a:theme xmlns:a="http://schemas.openxmlformats.org/drawingml/2006/main" name="Introductory lectu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Introductory lecture</Template>
  <TotalTime>73</TotalTime>
  <Words>673</Words>
  <Application>Microsoft Office PowerPoint</Application>
  <PresentationFormat>A4 Paper (210x297 mm)‎</PresentationFormat>
  <Paragraphs>136</Paragraphs>
  <Slides>14</Slides>
  <Notes>2</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Introductory lecture</vt:lpstr>
      <vt:lpstr>الشريحة 1</vt:lpstr>
      <vt:lpstr>Introductory Lecture</vt:lpstr>
      <vt:lpstr>Lecture Elements</vt:lpstr>
      <vt:lpstr>Course Description </vt:lpstr>
      <vt:lpstr>Course Objectives</vt:lpstr>
      <vt:lpstr>Course Objectives</vt:lpstr>
      <vt:lpstr>Course Content</vt:lpstr>
      <vt:lpstr>References and Teaching Resources</vt:lpstr>
      <vt:lpstr>References and Teaching Resources</vt:lpstr>
      <vt:lpstr>References and Teaching Resources</vt:lpstr>
      <vt:lpstr> Electronic Materials, Web Sites  </vt:lpstr>
      <vt:lpstr>Grading</vt:lpstr>
      <vt:lpstr>Mobile Office Hours</vt:lpstr>
      <vt:lpstr>الشريحة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dc:creator>
  <cp:lastModifiedBy>iothman</cp:lastModifiedBy>
  <cp:revision>14</cp:revision>
  <dcterms:created xsi:type="dcterms:W3CDTF">2011-09-28T13:10:49Z</dcterms:created>
  <dcterms:modified xsi:type="dcterms:W3CDTF">2012-09-27T06:20:40Z</dcterms:modified>
</cp:coreProperties>
</file>