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90" r:id="rId3"/>
    <p:sldId id="267" r:id="rId4"/>
    <p:sldId id="274" r:id="rId5"/>
    <p:sldId id="273" r:id="rId6"/>
    <p:sldId id="272" r:id="rId7"/>
    <p:sldId id="271" r:id="rId8"/>
    <p:sldId id="270" r:id="rId9"/>
    <p:sldId id="269" r:id="rId10"/>
    <p:sldId id="268" r:id="rId11"/>
    <p:sldId id="282" r:id="rId12"/>
    <p:sldId id="281" r:id="rId13"/>
    <p:sldId id="280" r:id="rId14"/>
    <p:sldId id="279" r:id="rId15"/>
    <p:sldId id="278" r:id="rId16"/>
    <p:sldId id="277" r:id="rId17"/>
    <p:sldId id="276" r:id="rId18"/>
    <p:sldId id="275" r:id="rId19"/>
    <p:sldId id="285" r:id="rId20"/>
    <p:sldId id="284" r:id="rId21"/>
    <p:sldId id="283" r:id="rId22"/>
    <p:sldId id="286" r:id="rId23"/>
    <p:sldId id="287" r:id="rId24"/>
    <p:sldId id="288" r:id="rId25"/>
    <p:sldId id="291" r:id="rId26"/>
    <p:sldId id="292" r:id="rId27"/>
    <p:sldId id="293" r:id="rId28"/>
    <p:sldId id="266" r:id="rId2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94624" autoAdjust="0"/>
  </p:normalViewPr>
  <p:slideViewPr>
    <p:cSldViewPr>
      <p:cViewPr>
        <p:scale>
          <a:sx n="82" d="100"/>
          <a:sy n="82" d="100"/>
        </p:scale>
        <p:origin x="150" y="354"/>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9/27/2012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376092"/>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257800" y="4648200"/>
            <a:ext cx="464820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b="1" dirty="0" smtClean="0">
                <a:solidFill>
                  <a:schemeClr val="tx2">
                    <a:lumMod val="75000"/>
                  </a:schemeClr>
                </a:solidFill>
                <a:latin typeface="Calibri" pitchFamily="34" charset="0"/>
              </a:rPr>
              <a:t>King Faisal University</a:t>
            </a:r>
          </a:p>
          <a:p>
            <a:pPr algn="ctr" rtl="0">
              <a:spcBef>
                <a:spcPct val="20000"/>
              </a:spcBef>
              <a:buFont typeface="Arial" pitchFamily="34" charset="0"/>
              <a:buNone/>
            </a:pPr>
            <a:r>
              <a:rPr lang="en-US" b="1" dirty="0" smtClean="0">
                <a:solidFill>
                  <a:schemeClr val="tx2">
                    <a:lumMod val="75000"/>
                  </a:schemeClr>
                </a:solidFill>
                <a:latin typeface="Calibri" pitchFamily="34" charset="0"/>
              </a:rPr>
              <a:t>Deanship of E-Learning and Distance Education</a:t>
            </a:r>
            <a:endParaRPr lang="en-US"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2800" b="1" smtClean="0">
                <a:solidFill>
                  <a:srgbClr val="7F7F7F"/>
                </a:solidFill>
                <a:latin typeface="Calibri" pitchFamily="34" charset="0"/>
                <a:cs typeface="Times New Roman" pitchFamily="18" charset="0"/>
              </a:rPr>
              <a:t>Modern Drama</a:t>
            </a:r>
            <a:endParaRPr lang="en-US" sz="2800" b="1" dirty="0" smtClean="0">
              <a:solidFill>
                <a:srgbClr val="7F7F7F"/>
              </a:solidFill>
              <a:latin typeface="Calibri" pitchFamily="34" charset="0"/>
              <a:cs typeface="Times New Roman" pitchFamily="18" charset="0"/>
            </a:endParaRPr>
          </a:p>
          <a:p>
            <a:pPr algn="ctr"/>
            <a:r>
              <a:rPr lang="en-US" sz="2600" b="1" dirty="0" smtClean="0">
                <a:solidFill>
                  <a:srgbClr val="7F7F7F"/>
                </a:solidFill>
                <a:latin typeface="Calibri" pitchFamily="34" charset="0"/>
                <a:cs typeface="Times New Roman" pitchFamily="18" charset="0"/>
              </a:rPr>
              <a:t>Instructor : Dr. Ibrahim </a:t>
            </a:r>
            <a:r>
              <a:rPr lang="en-US" sz="2600" b="1" dirty="0" err="1" smtClean="0">
                <a:solidFill>
                  <a:srgbClr val="7F7F7F"/>
                </a:solidFill>
                <a:latin typeface="Calibri" pitchFamily="34" charset="0"/>
                <a:cs typeface="Times New Roman" pitchFamily="18" charset="0"/>
              </a:rPr>
              <a:t>Elshinnawy</a:t>
            </a:r>
            <a:r>
              <a:rPr lang="en-US" sz="2600" b="1" dirty="0" smtClean="0">
                <a:solidFill>
                  <a:srgbClr val="7F7F7F"/>
                </a:solidFill>
                <a:latin typeface="Calibri" pitchFamily="34" charset="0"/>
                <a:cs typeface="Times New Roman" pitchFamily="18" charset="0"/>
              </a:rPr>
              <a:t> </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z="6000" spc="-150" dirty="0" smtClean="0">
                <a:solidFill>
                  <a:srgbClr val="376092"/>
                </a:solidFill>
                <a:latin typeface="ae_AlMateen" pitchFamily="2" charset="-78"/>
                <a:cs typeface="ae_AlMateen" pitchFamily="2" charset="-78"/>
              </a:rPr>
              <a:t>1</a:t>
            </a:r>
            <a:r>
              <a:rPr lang="en-US" sz="6000" spc="-150" baseline="30000" dirty="0" smtClean="0">
                <a:solidFill>
                  <a:srgbClr val="376092"/>
                </a:solidFill>
                <a:latin typeface="ae_AlMateen" pitchFamily="2" charset="-78"/>
                <a:cs typeface="ae_AlMateen" pitchFamily="2" charset="-78"/>
              </a:rPr>
              <a:t>st</a:t>
            </a:r>
            <a:r>
              <a:rPr lang="en-US" sz="6000" spc="-150" dirty="0" smtClean="0">
                <a:solidFill>
                  <a:srgbClr val="376092"/>
                </a:solidFill>
                <a:latin typeface="ae_AlMateen" pitchFamily="2" charset="-78"/>
                <a:cs typeface="ae_AlMateen" pitchFamily="2" charset="-78"/>
              </a:rPr>
              <a:t> Lecture</a:t>
            </a:r>
          </a:p>
        </p:txBody>
      </p:sp>
    </p:spTree>
  </p:cSld>
  <p:clrMapOvr>
    <a:masterClrMapping/>
  </p:clrMapOvr>
  <p:transition spd="med">
    <p:pull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Modern Drama</a:t>
            </a:r>
            <a:endParaRPr lang="en-US" dirty="0"/>
          </a:p>
        </p:txBody>
      </p:sp>
      <p:sp>
        <p:nvSpPr>
          <p:cNvPr id="3" name="عنصر نائب للمحتوى 2"/>
          <p:cNvSpPr>
            <a:spLocks noGrp="1"/>
          </p:cNvSpPr>
          <p:nvPr>
            <p:ph idx="1"/>
          </p:nvPr>
        </p:nvSpPr>
        <p:spPr/>
        <p:txBody>
          <a:bodyPr/>
          <a:lstStyle/>
          <a:p>
            <a:pPr algn="l"/>
            <a:r>
              <a:rPr lang="en-GB" sz="2800" dirty="0" smtClean="0"/>
              <a:t>After the death of Shakespeare and his contemporaries drama in England suffered a decline for two centuries. Even Congreve in the seventeenth, and Sheridan and Goldsmith in the eighteenth, could not restore drama to the position it held during the Elizabethan Age. It was revived, however, in the last decade of the nineteenth century, and then there appeared dramatists who have now given it a respectable place in English literature. </a:t>
            </a:r>
            <a:endParaRPr lang="en-US" sz="2800" dirty="0" smtClean="0"/>
          </a:p>
          <a:p>
            <a:r>
              <a:rPr lang="en-GB" dirty="0" smtClean="0"/>
              <a:t>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Modern Drama</a:t>
            </a:r>
            <a:endParaRPr lang="en-US" dirty="0"/>
          </a:p>
        </p:txBody>
      </p:sp>
      <p:sp>
        <p:nvSpPr>
          <p:cNvPr id="3" name="عنصر نائب للمحتوى 2"/>
          <p:cNvSpPr>
            <a:spLocks noGrp="1"/>
          </p:cNvSpPr>
          <p:nvPr>
            <p:ph idx="1"/>
          </p:nvPr>
        </p:nvSpPr>
        <p:spPr/>
        <p:txBody>
          <a:bodyPr/>
          <a:lstStyle/>
          <a:p>
            <a:pPr algn="l"/>
            <a:r>
              <a:rPr lang="en-GB" sz="2400" dirty="0" smtClean="0"/>
              <a:t>Two important factors were responsible for the revival of drama in 1890's. One was the influence of </a:t>
            </a:r>
            <a:r>
              <a:rPr lang="en-GB" sz="2400" i="1" dirty="0" smtClean="0"/>
              <a:t>Ibsen, </a:t>
            </a:r>
            <a:r>
              <a:rPr lang="en-GB" sz="2400" dirty="0" smtClean="0"/>
              <a:t>the great Norwegian dramatist, under which the English dramatists like </a:t>
            </a:r>
            <a:r>
              <a:rPr lang="en-GB" sz="2400" i="1" dirty="0" smtClean="0"/>
              <a:t>Bernard Shaw </a:t>
            </a:r>
            <a:r>
              <a:rPr lang="en-GB" sz="2400" dirty="0" smtClean="0"/>
              <a:t>claimed the right to discuss serious social and moral problems in a calm, sensible way. The </a:t>
            </a:r>
            <a:r>
              <a:rPr lang="en-GB" sz="2400" dirty="0" smtClean="0"/>
              <a:t>second </a:t>
            </a:r>
            <a:r>
              <a:rPr lang="en-GB" sz="2400" dirty="0" smtClean="0"/>
              <a:t>was the cynical atmosphere prevailing at that time, which allowed men like </a:t>
            </a:r>
            <a:r>
              <a:rPr lang="en-GB" sz="2400" i="1" dirty="0" smtClean="0"/>
              <a:t>Oscar Wilde </a:t>
            </a:r>
            <a:r>
              <a:rPr lang="en-GB" sz="2400" dirty="0" smtClean="0"/>
              <a:t>to treat the moral assumptions of the Victorian age with frivolity and make polite fun of their conventionality, prudishness or </a:t>
            </a:r>
            <a:r>
              <a:rPr lang="en-GB" sz="2400" dirty="0" smtClean="0"/>
              <a:t>smugness</a:t>
            </a:r>
            <a:r>
              <a:rPr lang="en-GB" sz="2400" dirty="0" smtClean="0"/>
              <a:t>. The first factor gave rise to the </a:t>
            </a:r>
            <a:r>
              <a:rPr lang="en-GB" sz="2400" b="1" dirty="0" smtClean="0"/>
              <a:t>Comedy of Ideas or Purpose,</a:t>
            </a:r>
            <a:r>
              <a:rPr lang="en-GB" sz="2400" dirty="0" smtClean="0"/>
              <a:t> while the second revived </a:t>
            </a:r>
            <a:r>
              <a:rPr lang="en-GB" sz="2400" b="1" dirty="0" smtClean="0"/>
              <a:t>the Comedy of Manners </a:t>
            </a:r>
            <a:r>
              <a:rPr lang="en-GB" sz="2400" dirty="0" smtClean="0"/>
              <a:t>or the Artificial Comedy. </a:t>
            </a:r>
            <a:endParaRPr lang="en-US" sz="2400" dirty="0" smtClean="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Modern Drama</a:t>
            </a:r>
            <a:endParaRPr lang="en-US" dirty="0"/>
          </a:p>
        </p:txBody>
      </p:sp>
      <p:sp>
        <p:nvSpPr>
          <p:cNvPr id="3" name="عنصر نائب للمحتوى 2"/>
          <p:cNvSpPr>
            <a:spLocks noGrp="1"/>
          </p:cNvSpPr>
          <p:nvPr>
            <p:ph idx="1"/>
          </p:nvPr>
        </p:nvSpPr>
        <p:spPr/>
        <p:txBody>
          <a:bodyPr/>
          <a:lstStyle/>
          <a:p>
            <a:pPr algn="l"/>
            <a:r>
              <a:rPr lang="en-GB" sz="2800" dirty="0" smtClean="0"/>
              <a:t>Under the influence of Ibsen the serious drama in England from 1890 onward ceased to deal with themes remote in time and place. He had taught men that the real drama must deal with human emotions, with things which are near and dear to ordinary men and women. The new </a:t>
            </a:r>
            <a:br>
              <a:rPr lang="en-GB" sz="2800" dirty="0" smtClean="0"/>
            </a:br>
            <a:r>
              <a:rPr lang="en-GB" sz="2800" dirty="0" smtClean="0"/>
              <a:t>dramatists thus gave up the melodramatic romanticism and pseudo- classical remoteness of their predecessors, and began to treat in their plays the actual English life, first of the aristocratic class, then of the middle class and finally of the labouring class. </a:t>
            </a: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Modern Drama</a:t>
            </a:r>
            <a:endParaRPr lang="en-US" dirty="0"/>
          </a:p>
        </p:txBody>
      </p:sp>
      <p:sp>
        <p:nvSpPr>
          <p:cNvPr id="3" name="عنصر نائب للمحتوى 2"/>
          <p:cNvSpPr>
            <a:spLocks noGrp="1"/>
          </p:cNvSpPr>
          <p:nvPr>
            <p:ph idx="1"/>
          </p:nvPr>
        </p:nvSpPr>
        <p:spPr/>
        <p:txBody>
          <a:bodyPr/>
          <a:lstStyle/>
          <a:p>
            <a:pPr algn="l"/>
            <a:r>
              <a:rPr lang="en-GB" sz="2800" dirty="0" smtClean="0"/>
              <a:t>This treatment of actual life made the drama more and more a drama of ideas, which were, for the most part revolutionary, directed against past literary models, current social conventions and the prevailing morality of Victorian England. The new dramatists dealt mainly with the problems  of  labour and of youth, fighting against romantic love, capitalism and parental authority which were the characteristic features of Victorianism. The characters in their plays are constantly questioning restless and dissatisfied. Young men struggle to throw off the trammels of Victorian prejudice. </a:t>
            </a:r>
            <a:endParaRPr lang="en-US"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Modern Drama</a:t>
            </a:r>
            <a:endParaRPr lang="en-US" dirty="0"/>
          </a:p>
        </p:txBody>
      </p:sp>
      <p:sp>
        <p:nvSpPr>
          <p:cNvPr id="3" name="عنصر نائب للمحتوى 2"/>
          <p:cNvSpPr>
            <a:spLocks noGrp="1"/>
          </p:cNvSpPr>
          <p:nvPr>
            <p:ph idx="1"/>
          </p:nvPr>
        </p:nvSpPr>
        <p:spPr/>
        <p:txBody>
          <a:bodyPr/>
          <a:lstStyle/>
          <a:p>
            <a:pPr algn="l"/>
            <a:r>
              <a:rPr lang="en-GB" sz="2800" dirty="0" smtClean="0"/>
              <a:t>Following the example of Nora, the heroine in </a:t>
            </a:r>
            <a:r>
              <a:rPr lang="en-GB" sz="2800" b="1" dirty="0" smtClean="0"/>
              <a:t>Ibsen's </a:t>
            </a:r>
          </a:p>
          <a:p>
            <a:pPr algn="l"/>
            <a:r>
              <a:rPr lang="en-GB" sz="2800" b="1" i="1" dirty="0" smtClean="0"/>
              <a:t>A Doll's House,</a:t>
            </a:r>
            <a:r>
              <a:rPr lang="en-GB" sz="2800" i="1" dirty="0" smtClean="0"/>
              <a:t> </a:t>
            </a:r>
            <a:r>
              <a:rPr lang="en-GB" sz="2800" dirty="0" smtClean="0"/>
              <a:t>who leaves her dull domineering husband who seeks to crush her personality and keep her permanently in a childlike, irresponsible state, the young women in these plays join eagerly the Feminist movement and glory in a new-found liberty.   Thus these dramatists introduced Nature and Life in drama, and loved to make them play their great parts on the stage. </a:t>
            </a:r>
            <a:endParaRPr lang="en-US" sz="2800"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Modern Drama</a:t>
            </a:r>
            <a:endParaRPr lang="en-US" dirty="0"/>
          </a:p>
        </p:txBody>
      </p:sp>
      <p:sp>
        <p:nvSpPr>
          <p:cNvPr id="3" name="عنصر نائب للمحتوى 2"/>
          <p:cNvSpPr>
            <a:spLocks noGrp="1"/>
          </p:cNvSpPr>
          <p:nvPr>
            <p:ph idx="1"/>
          </p:nvPr>
        </p:nvSpPr>
        <p:spPr/>
        <p:txBody>
          <a:bodyPr/>
          <a:lstStyle/>
          <a:p>
            <a:pPr algn="l"/>
            <a:r>
              <a:rPr lang="en-GB" dirty="0" smtClean="0"/>
              <a:t>In the new drama of ideas, </a:t>
            </a:r>
            <a:r>
              <a:rPr lang="en-GB" dirty="0" smtClean="0"/>
              <a:t>action </a:t>
            </a:r>
            <a:r>
              <a:rPr lang="en-GB" dirty="0" smtClean="0"/>
              <a:t>became slow and frequently interrupted. Moreover, inner conflict was substituted for outer conflict, with the result that drama became quieter than the romantic drama of the </a:t>
            </a:r>
            <a:r>
              <a:rPr lang="en-GB" dirty="0" smtClean="0"/>
              <a:t>previous </a:t>
            </a:r>
            <a:r>
              <a:rPr lang="en-GB" dirty="0" smtClean="0"/>
              <a:t>years. The new researches in the field of psychology helped the dramatist in the study of the 'soul', for the expression of which they had to </a:t>
            </a:r>
            <a:r>
              <a:rPr lang="en-GB" dirty="0" smtClean="0"/>
              <a:t>resort </a:t>
            </a:r>
            <a:r>
              <a:rPr lang="en-GB" dirty="0" smtClean="0"/>
              <a:t>to symbols.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Modern Drama</a:t>
            </a:r>
            <a:endParaRPr lang="en-US" dirty="0"/>
          </a:p>
        </p:txBody>
      </p:sp>
      <p:sp>
        <p:nvSpPr>
          <p:cNvPr id="3" name="عنصر نائب للمحتوى 2"/>
          <p:cNvSpPr>
            <a:spLocks noGrp="1"/>
          </p:cNvSpPr>
          <p:nvPr>
            <p:ph idx="1"/>
          </p:nvPr>
        </p:nvSpPr>
        <p:spPr/>
        <p:txBody>
          <a:bodyPr/>
          <a:lstStyle/>
          <a:p>
            <a:pPr algn="l"/>
            <a:r>
              <a:rPr lang="en-GB" dirty="0" smtClean="0"/>
              <a:t>By means of symbolism the dramatist could raise the </a:t>
            </a:r>
            <a:br>
              <a:rPr lang="en-GB" dirty="0" smtClean="0"/>
            </a:br>
            <a:r>
              <a:rPr lang="en-GB" dirty="0" smtClean="0"/>
              <a:t>dark and even sordid themes to artistic levels. The emphasis on the inner conflict led some of the modern dramatists to make their protagonists not </a:t>
            </a:r>
            <a:br>
              <a:rPr lang="en-GB" dirty="0" smtClean="0"/>
            </a:br>
            <a:r>
              <a:rPr lang="en-GB" dirty="0" smtClean="0"/>
              <a:t>men but unseen forces, thereby making wider and larger the sphere of drama. </a:t>
            </a:r>
            <a:endParaRPr lang="en-US"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Modern Drama</a:t>
            </a:r>
            <a:endParaRPr lang="en-US" dirty="0"/>
          </a:p>
        </p:txBody>
      </p:sp>
      <p:sp>
        <p:nvSpPr>
          <p:cNvPr id="3" name="عنصر نائب للمحتوى 2"/>
          <p:cNvSpPr>
            <a:spLocks noGrp="1"/>
          </p:cNvSpPr>
          <p:nvPr>
            <p:ph idx="1"/>
          </p:nvPr>
        </p:nvSpPr>
        <p:spPr/>
        <p:txBody>
          <a:bodyPr/>
          <a:lstStyle/>
          <a:p>
            <a:pPr algn="l"/>
            <a:r>
              <a:rPr lang="en-GB" dirty="0" smtClean="0"/>
              <a:t>In the field of non-serious comedy there was a revival, in the twentieth century, of the </a:t>
            </a:r>
            <a:r>
              <a:rPr lang="en-GB" i="1" dirty="0" smtClean="0"/>
              <a:t>Comedy of Manners. </a:t>
            </a:r>
            <a:r>
              <a:rPr lang="en-GB" dirty="0" smtClean="0"/>
              <a:t>The modern period, to -a great. </a:t>
            </a:r>
            <a:br>
              <a:rPr lang="en-GB" dirty="0" smtClean="0"/>
            </a:br>
            <a:r>
              <a:rPr lang="en-GB" dirty="0" smtClean="0"/>
              <a:t>extent, is like the Augustan period, because of the return of the witty, satirical comedy which reached its climax in the hands of </a:t>
            </a:r>
            <a:r>
              <a:rPr lang="en-GB" i="1" dirty="0" smtClean="0"/>
              <a:t>Congreve </a:t>
            </a:r>
            <a:r>
              <a:rPr lang="en-GB" dirty="0" smtClean="0"/>
              <a:t>in 1700. </a:t>
            </a:r>
            <a:r>
              <a:rPr lang="en-GB" dirty="0" smtClean="0"/>
              <a:t>Though </a:t>
            </a:r>
            <a:r>
              <a:rPr lang="en-GB" dirty="0" smtClean="0"/>
              <a:t>this new comedy of manners is often purely fanciful and dependent for its effect upon wit, at times it becomes cynical and bitter </a:t>
            </a:r>
            <a:r>
              <a:rPr lang="en-GB" dirty="0" smtClean="0"/>
              <a:t>when </a:t>
            </a:r>
            <a:r>
              <a:rPr lang="en-GB" dirty="0" smtClean="0"/>
              <a:t>dealing with social problems.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Modern Drama</a:t>
            </a:r>
            <a:endParaRPr lang="en-US" dirty="0"/>
          </a:p>
        </p:txBody>
      </p:sp>
      <p:sp>
        <p:nvSpPr>
          <p:cNvPr id="3" name="عنصر نائب للمحتوى 2"/>
          <p:cNvSpPr>
            <a:spLocks noGrp="1"/>
          </p:cNvSpPr>
          <p:nvPr>
            <p:ph idx="1"/>
          </p:nvPr>
        </p:nvSpPr>
        <p:spPr/>
        <p:txBody>
          <a:bodyPr/>
          <a:lstStyle/>
          <a:p>
            <a:pPr algn="l"/>
            <a:r>
              <a:rPr lang="en-GB" sz="4000" dirty="0" smtClean="0"/>
              <a:t>Mainly it is satirical because with the </a:t>
            </a:r>
            <a:br>
              <a:rPr lang="en-GB" sz="4000" dirty="0" smtClean="0"/>
            </a:br>
            <a:r>
              <a:rPr lang="en-GB" sz="4000" dirty="0" smtClean="0"/>
              <a:t>advancement of civilization modem life has become artificial, and satire flourishes in a society which becomes over-civilized and loses touch with </a:t>
            </a:r>
            <a:br>
              <a:rPr lang="en-GB" sz="4000" dirty="0" smtClean="0"/>
            </a:br>
            <a:r>
              <a:rPr lang="en-GB" sz="4000" dirty="0" smtClean="0"/>
              <a:t>elemental conditions and primitive impulses.</a:t>
            </a:r>
            <a:endParaRPr lang="en-US" sz="4000" dirty="0" smtClean="0"/>
          </a:p>
          <a:p>
            <a:r>
              <a:rPr lang="en-GB" dirty="0" smtClean="0"/>
              <a:t> </a:t>
            </a:r>
            <a:endParaRPr lang="en-US" dirty="0" smtClean="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Modern Drama</a:t>
            </a:r>
            <a:endParaRPr lang="en-US" dirty="0"/>
          </a:p>
        </p:txBody>
      </p:sp>
      <p:sp>
        <p:nvSpPr>
          <p:cNvPr id="3" name="عنصر نائب للمحتوى 2"/>
          <p:cNvSpPr>
            <a:spLocks noGrp="1"/>
          </p:cNvSpPr>
          <p:nvPr>
            <p:ph idx="1"/>
          </p:nvPr>
        </p:nvSpPr>
        <p:spPr/>
        <p:txBody>
          <a:bodyPr/>
          <a:lstStyle/>
          <a:p>
            <a:pPr algn="l"/>
            <a:r>
              <a:rPr lang="en-GB" sz="3600" dirty="0" smtClean="0"/>
              <a:t>The two important dramatists who took a predominant part in the revival of drama in the last decade of the nineteenth century were George Bernard Shaw and Oscar Wilde, both Irishmen. Shaw was the greatest </a:t>
            </a:r>
            <a:br>
              <a:rPr lang="en-GB" sz="3600" dirty="0" smtClean="0"/>
            </a:br>
            <a:r>
              <a:rPr lang="en-GB" sz="3600" dirty="0" smtClean="0"/>
              <a:t>practitioner of the </a:t>
            </a:r>
            <a:r>
              <a:rPr lang="en-GB" sz="3600" b="1" i="1" dirty="0" smtClean="0"/>
              <a:t>Comedy of </a:t>
            </a:r>
            <a:r>
              <a:rPr lang="en-GB" sz="3600" b="1" i="1" dirty="0" smtClean="0"/>
              <a:t>Ideas</a:t>
            </a:r>
            <a:r>
              <a:rPr lang="en-GB" sz="3600" i="1" dirty="0" smtClean="0"/>
              <a:t>, </a:t>
            </a:r>
            <a:r>
              <a:rPr lang="en-GB" sz="3600" dirty="0" smtClean="0"/>
              <a:t>while Wilde that of the new </a:t>
            </a:r>
            <a:r>
              <a:rPr lang="en-GB" sz="3600" b="1" dirty="0" smtClean="0"/>
              <a:t>Comedy </a:t>
            </a:r>
            <a:br>
              <a:rPr lang="en-GB" sz="3600" b="1" dirty="0" smtClean="0"/>
            </a:br>
            <a:r>
              <a:rPr lang="en-GB" sz="3600" b="1" dirty="0" smtClean="0"/>
              <a:t>of-Manners.</a:t>
            </a:r>
            <a:r>
              <a:rPr lang="en-GB" sz="3600" dirty="0" smtClean="0"/>
              <a:t> </a:t>
            </a:r>
            <a:endParaRPr lang="en-US" sz="3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Modern Drama</a:t>
            </a:r>
            <a:endParaRPr lang="en-US" dirty="0"/>
          </a:p>
        </p:txBody>
      </p:sp>
      <p:sp>
        <p:nvSpPr>
          <p:cNvPr id="3" name="عنصر نائب للمحتوى 2"/>
          <p:cNvSpPr>
            <a:spLocks noGrp="1"/>
          </p:cNvSpPr>
          <p:nvPr>
            <p:ph idx="1"/>
          </p:nvPr>
        </p:nvSpPr>
        <p:spPr/>
        <p:txBody>
          <a:bodyPr/>
          <a:lstStyle/>
          <a:p>
            <a:pPr algn="l"/>
            <a:r>
              <a:rPr lang="en-GB" sz="4000" dirty="0" smtClean="0"/>
              <a:t>Shaw, who was a </a:t>
            </a:r>
            <a:r>
              <a:rPr lang="en-GB" sz="4000" dirty="0" smtClean="0"/>
              <a:t>great thinker, represented </a:t>
            </a:r>
            <a:r>
              <a:rPr lang="en-GB" sz="4000" dirty="0" smtClean="0"/>
              <a:t>the Puritan side of the Anglo-Irish tradition. Wilde, on the other hand a life of luxury and frivolity, was not a deep thinker as Shaw; and his attitude to life was essentially a playful one . </a:t>
            </a:r>
            <a:endParaRPr lang="en-US" sz="4000" dirty="0" smtClean="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Modern Drama</a:t>
            </a:r>
            <a:endParaRPr lang="en-US" dirty="0"/>
          </a:p>
        </p:txBody>
      </p:sp>
      <p:sp>
        <p:nvSpPr>
          <p:cNvPr id="3" name="عنصر نائب للمحتوى 2"/>
          <p:cNvSpPr>
            <a:spLocks noGrp="1"/>
          </p:cNvSpPr>
          <p:nvPr>
            <p:ph idx="1"/>
          </p:nvPr>
        </p:nvSpPr>
        <p:spPr/>
        <p:txBody>
          <a:bodyPr/>
          <a:lstStyle/>
          <a:p>
            <a:pPr algn="l"/>
            <a:r>
              <a:rPr lang="en-US" dirty="0" smtClean="0"/>
              <a:t> </a:t>
            </a:r>
            <a:r>
              <a:rPr lang="en-GB" dirty="0" smtClean="0"/>
              <a:t>The success of Oscar Wilde as a writer of artificial 'comedy or the comedy of manners was mainly due to his being a social entertainer, and </a:t>
            </a:r>
            <a:br>
              <a:rPr lang="en-GB" dirty="0" smtClean="0"/>
            </a:br>
            <a:r>
              <a:rPr lang="en-GB" dirty="0" smtClean="0"/>
              <a:t>it is mainly as 'entertainment' that his plays have survived. Wilde may be considered, therefore, as the father of the comedy of pure entertainment </a:t>
            </a:r>
            <a:br>
              <a:rPr lang="en-GB" dirty="0" smtClean="0"/>
            </a:br>
            <a:r>
              <a:rPr lang="en-GB" dirty="0" smtClean="0"/>
              <a:t>as Shaw is the father of the </a:t>
            </a:r>
            <a:r>
              <a:rPr lang="en-GB" b="1" i="1" dirty="0" smtClean="0"/>
              <a:t>Comedy of Ideas</a:t>
            </a:r>
            <a:r>
              <a:rPr lang="en-GB" i="1" dirty="0" smtClean="0"/>
              <a:t>. </a:t>
            </a:r>
            <a:r>
              <a:rPr lang="en-GB" dirty="0" smtClean="0"/>
              <a:t>Other modem writers who have followed Wilde directly are </a:t>
            </a:r>
            <a:r>
              <a:rPr lang="en-GB" b="1" i="1" dirty="0" smtClean="0"/>
              <a:t>Somerset Maugham</a:t>
            </a:r>
            <a:r>
              <a:rPr lang="en-GB" i="1" dirty="0" smtClean="0"/>
              <a:t> </a:t>
            </a:r>
            <a:r>
              <a:rPr lang="en-GB" dirty="0" smtClean="0"/>
              <a:t>and </a:t>
            </a:r>
            <a:r>
              <a:rPr lang="en-GB" b="1" i="1" dirty="0" smtClean="0"/>
              <a:t>Noel Coward</a:t>
            </a:r>
            <a:r>
              <a:rPr lang="en-GB" i="1" dirty="0" smtClean="0"/>
              <a:t>. </a:t>
            </a:r>
            <a:br>
              <a:rPr lang="en-GB" i="1" dirty="0" smtClean="0"/>
            </a:b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Modern Drama</a:t>
            </a:r>
            <a:endParaRPr lang="en-US" dirty="0"/>
          </a:p>
        </p:txBody>
      </p:sp>
      <p:sp>
        <p:nvSpPr>
          <p:cNvPr id="3" name="عنصر نائب للمحتوى 2"/>
          <p:cNvSpPr>
            <a:spLocks noGrp="1"/>
          </p:cNvSpPr>
          <p:nvPr>
            <p:ph idx="1"/>
          </p:nvPr>
        </p:nvSpPr>
        <p:spPr/>
        <p:txBody>
          <a:bodyPr/>
          <a:lstStyle/>
          <a:p>
            <a:pPr algn="l"/>
            <a:r>
              <a:rPr lang="en-GB" sz="2800" dirty="0" smtClean="0"/>
              <a:t>But the artificial comedy of the last fifty years in England does not compare well with the artificial comedy of the Restoration. The reason is that in the twentieth century there is a lot of confusion and  scepticism </a:t>
            </a:r>
            <a:br>
              <a:rPr lang="en-GB" sz="2800" dirty="0" smtClean="0"/>
            </a:br>
            <a:r>
              <a:rPr lang="en-GB" sz="2800" dirty="0" smtClean="0"/>
              <a:t>about social </a:t>
            </a:r>
            <a:r>
              <a:rPr lang="en-GB" sz="2800" dirty="0" smtClean="0"/>
              <a:t>values. </a:t>
            </a:r>
            <a:r>
              <a:rPr lang="en-GB" sz="2800" dirty="0" smtClean="0"/>
              <a:t>Moreover, social manners change so rapidly in the modem time, that the comedy of manners grows out of date more rapidly than any </a:t>
            </a:r>
            <a:br>
              <a:rPr lang="en-GB" sz="2800" dirty="0" smtClean="0"/>
            </a:br>
            <a:r>
              <a:rPr lang="en-GB" sz="2800" dirty="0" smtClean="0"/>
              <a:t>other type of drama. </a:t>
            </a:r>
            <a:endParaRPr 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Modern Drama</a:t>
            </a:r>
            <a:endParaRPr lang="en-US" dirty="0"/>
          </a:p>
        </p:txBody>
      </p:sp>
      <p:sp>
        <p:nvSpPr>
          <p:cNvPr id="3" name="عنصر نائب للمحتوى 2"/>
          <p:cNvSpPr>
            <a:spLocks noGrp="1"/>
          </p:cNvSpPr>
          <p:nvPr>
            <p:ph idx="1"/>
          </p:nvPr>
        </p:nvSpPr>
        <p:spPr/>
        <p:txBody>
          <a:bodyPr/>
          <a:lstStyle/>
          <a:p>
            <a:pPr algn="l"/>
            <a:r>
              <a:rPr lang="en-GB" sz="2800" dirty="0" smtClean="0"/>
              <a:t>But the artificial comedy of the last fifty years in England does not compare well with the artificial comedy of the Restoration. The reason is that in the twentieth century there is a lot of confusion and  scepticism </a:t>
            </a:r>
            <a:r>
              <a:rPr lang="en-GB" sz="2800" dirty="0" smtClean="0"/>
              <a:t>about </a:t>
            </a:r>
            <a:r>
              <a:rPr lang="en-GB" sz="2800" dirty="0" smtClean="0"/>
              <a:t>social </a:t>
            </a:r>
            <a:r>
              <a:rPr lang="en-GB" sz="2800" dirty="0" smtClean="0"/>
              <a:t>values. </a:t>
            </a:r>
            <a:r>
              <a:rPr lang="en-GB" sz="2800" dirty="0" smtClean="0"/>
              <a:t>Moreover, social manners change so rapidly in the modem time, that the comedy of manners grows out of date more rapidly than any other type of drama. </a:t>
            </a:r>
            <a:endParaRPr 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Modern Drama</a:t>
            </a:r>
            <a:endParaRPr lang="en-US" dirty="0"/>
          </a:p>
        </p:txBody>
      </p:sp>
      <p:sp>
        <p:nvSpPr>
          <p:cNvPr id="3" name="عنصر نائب للمحتوى 2"/>
          <p:cNvSpPr>
            <a:spLocks noGrp="1"/>
          </p:cNvSpPr>
          <p:nvPr>
            <p:ph idx="1"/>
          </p:nvPr>
        </p:nvSpPr>
        <p:spPr/>
        <p:txBody>
          <a:bodyPr/>
          <a:lstStyle/>
          <a:p>
            <a:pPr algn="l"/>
            <a:r>
              <a:rPr lang="en-GB" dirty="0" smtClean="0"/>
              <a:t>This is not the case with the comedy of ideas or social comedy. </a:t>
            </a:r>
            <a:r>
              <a:rPr lang="en-GB" b="1" dirty="0" smtClean="0"/>
              <a:t>George Bernard Shaw,</a:t>
            </a:r>
            <a:r>
              <a:rPr lang="en-GB" dirty="0" smtClean="0"/>
              <a:t> the father of the comedy of ideas, was a genius. His </a:t>
            </a:r>
            <a:br>
              <a:rPr lang="en-GB" dirty="0" smtClean="0"/>
            </a:br>
            <a:r>
              <a:rPr lang="en-GB" dirty="0" smtClean="0"/>
              <a:t>intellectual equipment was far greater than that of any of his contemporaries. He alone had understood the greatness of </a:t>
            </a:r>
            <a:r>
              <a:rPr lang="en-GB" b="1" dirty="0" smtClean="0"/>
              <a:t>Ibsen</a:t>
            </a:r>
            <a:r>
              <a:rPr lang="en-GB" dirty="0" smtClean="0"/>
              <a:t>, and he </a:t>
            </a:r>
            <a:br>
              <a:rPr lang="en-GB" dirty="0" smtClean="0"/>
            </a:br>
            <a:r>
              <a:rPr lang="en-GB" dirty="0" smtClean="0"/>
              <a:t>decided that like </a:t>
            </a:r>
            <a:r>
              <a:rPr lang="en-GB" b="1" dirty="0" smtClean="0"/>
              <a:t>Ibsen</a:t>
            </a:r>
            <a:r>
              <a:rPr lang="en-GB" dirty="0" smtClean="0"/>
              <a:t>'s his plays would also be the vehicles of ideas. </a:t>
            </a:r>
            <a:br>
              <a:rPr lang="en-GB" dirty="0" smtClean="0"/>
            </a:b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Modern Drama</a:t>
            </a:r>
            <a:endParaRPr lang="en-US" dirty="0"/>
          </a:p>
        </p:txBody>
      </p:sp>
      <p:sp>
        <p:nvSpPr>
          <p:cNvPr id="3" name="عنصر نائب للمحتوى 2"/>
          <p:cNvSpPr>
            <a:spLocks noGrp="1"/>
          </p:cNvSpPr>
          <p:nvPr>
            <p:ph idx="1"/>
          </p:nvPr>
        </p:nvSpPr>
        <p:spPr/>
        <p:txBody>
          <a:bodyPr/>
          <a:lstStyle/>
          <a:p>
            <a:pPr algn="l"/>
            <a:r>
              <a:rPr lang="en-GB" dirty="0" smtClean="0"/>
              <a:t>But unlike </a:t>
            </a:r>
            <a:r>
              <a:rPr lang="en-GB" b="1" dirty="0" smtClean="0"/>
              <a:t>Ibsen'</a:t>
            </a:r>
            <a:r>
              <a:rPr lang="en-GB" dirty="0" smtClean="0"/>
              <a:t>s grim and serious temperament, </a:t>
            </a:r>
            <a:r>
              <a:rPr lang="en-GB" b="1" dirty="0" smtClean="0"/>
              <a:t>Shaw</a:t>
            </a:r>
            <a:r>
              <a:rPr lang="en-GB" dirty="0" smtClean="0"/>
              <a:t> was characterized by jest and verbal wit. He also had a genuine artistic gift for form, and he could not tolerate any clumsiness in construction. For this purpose he had studied every detail of theatrical workmanship. In each of his plays he presented a certain problem connected with modem life, and his characters discuss it thoroughly. </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Modern Drama</a:t>
            </a:r>
            <a:endParaRPr lang="en-US" dirty="0"/>
          </a:p>
        </p:txBody>
      </p:sp>
      <p:sp>
        <p:nvSpPr>
          <p:cNvPr id="3" name="عنصر نائب للمحتوى 2"/>
          <p:cNvSpPr>
            <a:spLocks noGrp="1"/>
          </p:cNvSpPr>
          <p:nvPr>
            <p:ph idx="1"/>
          </p:nvPr>
        </p:nvSpPr>
        <p:spPr/>
        <p:txBody>
          <a:bodyPr/>
          <a:lstStyle/>
          <a:p>
            <a:pPr algn="l"/>
            <a:r>
              <a:rPr lang="en-GB" dirty="0" smtClean="0"/>
              <a:t>In order to make his ideas still more explicit he added prefaces to his plays, in which he explored the theme more fully. The main burden of his plays is that the civilized man must either develop or perish.   Other modem dramatists who followed the example of </a:t>
            </a:r>
            <a:r>
              <a:rPr lang="en-GB" b="1" dirty="0" smtClean="0"/>
              <a:t>Bernard Shaw</a:t>
            </a:r>
            <a:r>
              <a:rPr lang="en-GB" dirty="0" smtClean="0"/>
              <a:t> and wrote comedies of ideas' were </a:t>
            </a:r>
            <a:r>
              <a:rPr lang="en-GB" b="1" dirty="0" smtClean="0"/>
              <a:t>Granville Barker, Galsworthy, James Birdie, Priestly, Sir James Barrie and John Masefield,</a:t>
            </a:r>
            <a:r>
              <a:rPr lang="en-GB" dirty="0" smtClean="0"/>
              <a:t> but none of them attained </a:t>
            </a:r>
            <a:r>
              <a:rPr lang="en-GB" dirty="0" smtClean="0"/>
              <a:t>the standard </a:t>
            </a:r>
            <a:r>
              <a:rPr lang="en-GB" dirty="0" smtClean="0"/>
              <a:t>reached by Shaw. </a:t>
            </a:r>
            <a:endParaRPr lang="en-US" dirty="0" smtClean="0"/>
          </a:p>
          <a:p>
            <a:r>
              <a:rPr lang="en-GB" dirty="0" smtClean="0"/>
              <a:t> </a:t>
            </a:r>
            <a:endParaRPr lang="en-US" dirty="0" smtClean="0"/>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Modern Drama</a:t>
            </a:r>
            <a:endParaRPr lang="en-US" dirty="0"/>
          </a:p>
        </p:txBody>
      </p:sp>
      <p:sp>
        <p:nvSpPr>
          <p:cNvPr id="3" name="عنصر نائب للمحتوى 2"/>
          <p:cNvSpPr>
            <a:spLocks noGrp="1"/>
          </p:cNvSpPr>
          <p:nvPr>
            <p:ph idx="1"/>
          </p:nvPr>
        </p:nvSpPr>
        <p:spPr/>
        <p:txBody>
          <a:bodyPr/>
          <a:lstStyle/>
          <a:p>
            <a:pPr algn="l"/>
            <a:r>
              <a:rPr lang="en-GB" dirty="0" smtClean="0"/>
              <a:t>Besides the artificial comedy and the comedy of ideas, another type of drama was developed in England under the influence of the </a:t>
            </a:r>
            <a:r>
              <a:rPr lang="en-GB" b="1" dirty="0" smtClean="0"/>
              <a:t>Irish </a:t>
            </a:r>
            <a:br>
              <a:rPr lang="en-GB" b="1" dirty="0" smtClean="0"/>
            </a:br>
            <a:r>
              <a:rPr lang="en-GB" b="1" dirty="0" smtClean="0"/>
              <a:t>Dramatic Movement </a:t>
            </a:r>
            <a:r>
              <a:rPr lang="en-GB" dirty="0" smtClean="0"/>
              <a:t>whose originators were </a:t>
            </a:r>
            <a:r>
              <a:rPr lang="en-GB" b="1" dirty="0" smtClean="0"/>
              <a:t>Lady Gregory and W.B. Yeats. </a:t>
            </a:r>
            <a:r>
              <a:rPr lang="en-GB" dirty="0" smtClean="0"/>
              <a:t>The two important dramatists belonging to this movement are </a:t>
            </a:r>
            <a:br>
              <a:rPr lang="en-GB" dirty="0" smtClean="0"/>
            </a:br>
            <a:r>
              <a:rPr lang="en-GB" b="1" dirty="0" smtClean="0"/>
              <a:t>J.M. Synge and Sean O'Casey</a:t>
            </a:r>
            <a:r>
              <a:rPr lang="en-GB" dirty="0" smtClean="0"/>
              <a:t>. </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Modern Drama</a:t>
            </a:r>
            <a:endParaRPr lang="en-US" dirty="0"/>
          </a:p>
        </p:txBody>
      </p:sp>
      <p:sp>
        <p:nvSpPr>
          <p:cNvPr id="3" name="عنصر نائب للمحتوى 2"/>
          <p:cNvSpPr>
            <a:spLocks noGrp="1"/>
          </p:cNvSpPr>
          <p:nvPr>
            <p:ph idx="1"/>
          </p:nvPr>
        </p:nvSpPr>
        <p:spPr/>
        <p:txBody>
          <a:bodyPr/>
          <a:lstStyle/>
          <a:p>
            <a:pPr algn="l"/>
            <a:r>
              <a:rPr lang="en-GB" dirty="0" smtClean="0"/>
              <a:t>There has been the revival of </a:t>
            </a:r>
            <a:r>
              <a:rPr lang="en-GB" b="1" dirty="0" smtClean="0"/>
              <a:t>Poetic Drama </a:t>
            </a:r>
            <a:r>
              <a:rPr lang="en-GB" dirty="0" smtClean="0"/>
              <a:t>in the twentieth century, whose most important practitioner was </a:t>
            </a:r>
            <a:r>
              <a:rPr lang="en-GB" b="1" dirty="0" smtClean="0"/>
              <a:t>T. S. Eliot</a:t>
            </a:r>
            <a:r>
              <a:rPr lang="en-GB" dirty="0" smtClean="0"/>
              <a:t>. Other modem dramatists who have also written poetic plays are </a:t>
            </a:r>
            <a:r>
              <a:rPr lang="en-GB" b="1" dirty="0" smtClean="0"/>
              <a:t>Christopher Fry, Stephen Philips and Stephen Spender</a:t>
            </a:r>
            <a:r>
              <a:rPr lang="en-GB" dirty="0" smtClean="0"/>
              <a:t>. Most of the poetic plays written in modem times have a religious theme, and they </a:t>
            </a:r>
            <a:br>
              <a:rPr lang="en-GB" dirty="0" smtClean="0"/>
            </a:br>
            <a:r>
              <a:rPr lang="en-GB" dirty="0" smtClean="0"/>
              <a:t>attempt to preach the doctrine of Christianity .</a:t>
            </a:r>
            <a:endParaRPr lang="en-US" dirty="0" smtClean="0"/>
          </a:p>
          <a:p>
            <a:r>
              <a:rPr lang="en-US" dirty="0" smtClean="0"/>
              <a:t> </a:t>
            </a:r>
          </a:p>
          <a:p>
            <a:r>
              <a:rPr lang="en-US" dirty="0" smtClean="0"/>
              <a:t> </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Modern Dramatists</a:t>
            </a:r>
            <a:endParaRPr lang="en-US" dirty="0"/>
          </a:p>
        </p:txBody>
      </p:sp>
      <p:sp>
        <p:nvSpPr>
          <p:cNvPr id="3" name="عنصر نائب للمحتوى 2"/>
          <p:cNvSpPr>
            <a:spLocks noGrp="1"/>
          </p:cNvSpPr>
          <p:nvPr>
            <p:ph idx="1"/>
          </p:nvPr>
        </p:nvSpPr>
        <p:spPr/>
        <p:txBody>
          <a:bodyPr/>
          <a:lstStyle/>
          <a:p>
            <a:pPr algn="l"/>
            <a:r>
              <a:rPr lang="en-GB" b="1" u="sng" dirty="0" smtClean="0"/>
              <a:t>1- </a:t>
            </a:r>
            <a:r>
              <a:rPr lang="en-GB" b="1" u="sng" dirty="0" err="1" smtClean="0"/>
              <a:t>Henrik</a:t>
            </a:r>
            <a:r>
              <a:rPr lang="en-GB" b="1" u="sng" dirty="0" smtClean="0"/>
              <a:t> Ibsen</a:t>
            </a:r>
            <a:r>
              <a:rPr lang="en-GB" b="1" dirty="0" smtClean="0"/>
              <a:t> (1828-1906) </a:t>
            </a:r>
            <a:endParaRPr lang="en-US" dirty="0" smtClean="0"/>
          </a:p>
          <a:p>
            <a:pPr algn="l"/>
            <a:r>
              <a:rPr lang="en-GB" b="1" dirty="0" smtClean="0"/>
              <a:t> </a:t>
            </a:r>
            <a:r>
              <a:rPr lang="en-GB" b="1" dirty="0" err="1" smtClean="0"/>
              <a:t>Henrik</a:t>
            </a:r>
            <a:r>
              <a:rPr lang="en-GB" b="1" dirty="0" smtClean="0"/>
              <a:t> Ibsen</a:t>
            </a:r>
            <a:r>
              <a:rPr lang="en-GB" dirty="0" smtClean="0"/>
              <a:t> is considered the father of modem realistic drama. This does not mean that he started his dramatic career by a representation of </a:t>
            </a:r>
            <a:br>
              <a:rPr lang="en-GB" dirty="0" smtClean="0"/>
            </a:br>
            <a:r>
              <a:rPr lang="en-GB" dirty="0" smtClean="0"/>
              <a:t>real life problems. He underwent certain developments beginning with </a:t>
            </a:r>
            <a:r>
              <a:rPr lang="en-GB" dirty="0" smtClean="0"/>
              <a:t>experimental </a:t>
            </a:r>
            <a:r>
              <a:rPr lang="en-GB" dirty="0" smtClean="0"/>
              <a:t>plays that were indebted to the French well-made play of Scribe and to romantic and traditional patterns. This is clear </a:t>
            </a:r>
            <a:r>
              <a:rPr lang="en-GB" b="1" dirty="0" smtClean="0"/>
              <a:t>in </a:t>
            </a:r>
            <a:r>
              <a:rPr lang="en-GB" b="1" i="1" dirty="0" smtClean="0"/>
              <a:t>Lady </a:t>
            </a:r>
            <a:r>
              <a:rPr lang="en-GB" b="1" i="1" dirty="0" err="1" smtClean="0"/>
              <a:t>Inger</a:t>
            </a:r>
            <a:r>
              <a:rPr lang="en-GB" b="1" i="1" dirty="0" smtClean="0"/>
              <a:t> Of </a:t>
            </a:r>
            <a:r>
              <a:rPr lang="en-GB" b="1" i="1" dirty="0" err="1" smtClean="0"/>
              <a:t>Ostrat</a:t>
            </a:r>
            <a:r>
              <a:rPr lang="en-GB" b="1" i="1" dirty="0" smtClean="0"/>
              <a:t> </a:t>
            </a:r>
            <a:r>
              <a:rPr lang="en-GB" b="1" dirty="0" smtClean="0"/>
              <a:t>(1855), </a:t>
            </a:r>
            <a:r>
              <a:rPr lang="en-GB" b="1" i="1" dirty="0" smtClean="0"/>
              <a:t>Love's Comedy </a:t>
            </a:r>
            <a:r>
              <a:rPr lang="en-GB" b="1" dirty="0" smtClean="0"/>
              <a:t>(1862), </a:t>
            </a:r>
            <a:r>
              <a:rPr lang="en-GB" b="1" i="1" dirty="0" smtClean="0"/>
              <a:t>The Pretenders (1863).</a:t>
            </a:r>
            <a:endParaRPr lang="en-US" dirty="0" smtClean="0"/>
          </a:p>
          <a:p>
            <a:r>
              <a:rPr lang="en-GB" b="1" i="1" dirty="0" smtClean="0"/>
              <a:t> </a:t>
            </a:r>
            <a:endParaRPr lang="en-US" dirty="0" smtClean="0"/>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Modern Dramatists</a:t>
            </a:r>
            <a:endParaRPr lang="en-US" dirty="0"/>
          </a:p>
        </p:txBody>
      </p:sp>
      <p:sp>
        <p:nvSpPr>
          <p:cNvPr id="3" name="عنصر نائب للمحتوى 2"/>
          <p:cNvSpPr>
            <a:spLocks noGrp="1"/>
          </p:cNvSpPr>
          <p:nvPr>
            <p:ph idx="1"/>
          </p:nvPr>
        </p:nvSpPr>
        <p:spPr/>
        <p:txBody>
          <a:bodyPr/>
          <a:lstStyle/>
          <a:p>
            <a:pPr algn="l"/>
            <a:r>
              <a:rPr lang="en-GB" dirty="0" smtClean="0"/>
              <a:t>With his voluntary exile to Rome, he embarked upon his second stage which produced the poetic dramas of Brand (1866) and </a:t>
            </a:r>
            <a:r>
              <a:rPr lang="en-GB" i="1" dirty="0" smtClean="0"/>
              <a:t>Peer </a:t>
            </a:r>
            <a:r>
              <a:rPr lang="en-GB" i="1" dirty="0" err="1" smtClean="0"/>
              <a:t>Gynt</a:t>
            </a:r>
            <a:r>
              <a:rPr lang="en-GB" i="1" dirty="0" smtClean="0"/>
              <a:t> </a:t>
            </a:r>
            <a:r>
              <a:rPr lang="en-GB" dirty="0" smtClean="0"/>
              <a:t>(1867). </a:t>
            </a:r>
            <a:endParaRPr lang="en-US" dirty="0" smtClean="0"/>
          </a:p>
          <a:p>
            <a:pPr algn="l"/>
            <a:r>
              <a:rPr lang="en-GB" dirty="0" smtClean="0"/>
              <a:t>With his stay in Germany, the third stage started, namely, the realistic social stage which has brought him world-fame, and which has resulted in the birth of a new drama, very well represented </a:t>
            </a:r>
            <a:r>
              <a:rPr lang="en-GB" b="1" dirty="0" smtClean="0"/>
              <a:t>in </a:t>
            </a:r>
            <a:r>
              <a:rPr lang="en-GB" b="1" i="1" dirty="0" smtClean="0"/>
              <a:t>A Doll's House, Ghosts, An Enemy of the People, The Wild Duck</a:t>
            </a:r>
            <a:r>
              <a:rPr lang="en-GB" i="1" dirty="0" smtClean="0"/>
              <a:t> </a:t>
            </a:r>
            <a:r>
              <a:rPr lang="en-GB" dirty="0" smtClean="0"/>
              <a:t>and others. </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Modern Dramatists</a:t>
            </a:r>
            <a:endParaRPr lang="en-US" dirty="0"/>
          </a:p>
        </p:txBody>
      </p:sp>
      <p:sp>
        <p:nvSpPr>
          <p:cNvPr id="3" name="عنصر نائب للمحتوى 2"/>
          <p:cNvSpPr>
            <a:spLocks noGrp="1"/>
          </p:cNvSpPr>
          <p:nvPr>
            <p:ph idx="1"/>
          </p:nvPr>
        </p:nvSpPr>
        <p:spPr/>
        <p:txBody>
          <a:bodyPr/>
          <a:lstStyle/>
          <a:p>
            <a:pPr algn="l"/>
            <a:r>
              <a:rPr lang="en-GB" dirty="0" smtClean="0"/>
              <a:t>In these plays Ibsen treated social problems that reflect "his own inner needs on the one hand, and the Zeitgeist (the spirit of the age) on the other. Being in advance of the latter, he did not try to adjust himself to it, but rather to adjust it to himself, to his own demands and values. </a:t>
            </a:r>
            <a:r>
              <a:rPr lang="en-GB" dirty="0" smtClean="0"/>
              <a:t> </a:t>
            </a:r>
            <a:endParaRPr lang="en-US" dirty="0" smtClean="0"/>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Modern Dramatists</a:t>
            </a:r>
            <a:endParaRPr lang="ar-SA" dirty="0"/>
          </a:p>
        </p:txBody>
      </p:sp>
      <p:sp>
        <p:nvSpPr>
          <p:cNvPr id="3" name="عنصر نائب للمحتوى 2"/>
          <p:cNvSpPr>
            <a:spLocks noGrp="1"/>
          </p:cNvSpPr>
          <p:nvPr>
            <p:ph idx="1"/>
          </p:nvPr>
        </p:nvSpPr>
        <p:spPr/>
        <p:txBody>
          <a:bodyPr/>
          <a:lstStyle/>
          <a:p>
            <a:pPr algn="l"/>
            <a:r>
              <a:rPr lang="en-GB" dirty="0" smtClean="0"/>
              <a:t>These burning social issues were expressed in a realistic technique which is based on the abandonment of verse in favour of everyday prose, the realistic portrayal of characters to the extent of drawing on living models, the emphasis on discussion rather than external action, and the </a:t>
            </a:r>
            <a:br>
              <a:rPr lang="en-GB" dirty="0" smtClean="0"/>
            </a:br>
            <a:r>
              <a:rPr lang="en-GB" dirty="0" smtClean="0"/>
              <a:t>use or rather the perfection of technical devices such as the retrospective method which gives scope to the clash of ideas and narration rather than presentation of events. </a:t>
            </a:r>
            <a:endParaRPr lang="en-US" dirty="0" smtClean="0"/>
          </a:p>
          <a:p>
            <a:r>
              <a:rPr lang="en-GB" dirty="0" smtClean="0"/>
              <a:t> </a:t>
            </a:r>
            <a:endParaRPr lang="en-US" dirty="0" smtClean="0"/>
          </a:p>
          <a:p>
            <a:endParaRPr lang="ar-SA"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Model Questions</a:t>
            </a:r>
            <a:endParaRPr lang="ar-SA" dirty="0"/>
          </a:p>
        </p:txBody>
      </p:sp>
      <p:sp>
        <p:nvSpPr>
          <p:cNvPr id="3" name="عنصر نائب للمحتوى 2"/>
          <p:cNvSpPr>
            <a:spLocks noGrp="1"/>
          </p:cNvSpPr>
          <p:nvPr>
            <p:ph idx="1"/>
          </p:nvPr>
        </p:nvSpPr>
        <p:spPr/>
        <p:txBody>
          <a:bodyPr/>
          <a:lstStyle/>
          <a:p>
            <a:pPr algn="l"/>
            <a:r>
              <a:rPr lang="en-US" dirty="0" smtClean="0"/>
              <a:t>1-</a:t>
            </a:r>
            <a:r>
              <a:rPr lang="en-GB" dirty="0" smtClean="0"/>
              <a:t> After the death of Shakespeare and his contemporaries drama in England suffered </a:t>
            </a:r>
            <a:r>
              <a:rPr lang="en-GB" dirty="0" smtClean="0"/>
              <a:t>a………for </a:t>
            </a:r>
            <a:r>
              <a:rPr lang="en-GB" dirty="0" smtClean="0"/>
              <a:t>two centuries. </a:t>
            </a:r>
            <a:endParaRPr lang="en-GB" dirty="0" smtClean="0"/>
          </a:p>
          <a:p>
            <a:pPr algn="l"/>
            <a:r>
              <a:rPr lang="en-GB" dirty="0" smtClean="0"/>
              <a:t>A- success</a:t>
            </a:r>
          </a:p>
          <a:p>
            <a:pPr algn="l"/>
            <a:r>
              <a:rPr lang="en-GB" dirty="0" smtClean="0"/>
              <a:t>B- flourishing</a:t>
            </a:r>
          </a:p>
          <a:p>
            <a:pPr algn="l"/>
            <a:r>
              <a:rPr lang="en-GB" dirty="0" smtClean="0"/>
              <a:t>C- decline</a:t>
            </a:r>
          </a:p>
          <a:p>
            <a:pPr algn="l"/>
            <a:r>
              <a:rPr lang="en-GB" dirty="0" smtClean="0"/>
              <a:t>D- progress</a:t>
            </a:r>
          </a:p>
          <a:p>
            <a:pPr algn="l"/>
            <a:r>
              <a:rPr lang="en-GB" b="1" dirty="0" smtClean="0"/>
              <a:t>The correct answer is (c)</a:t>
            </a:r>
          </a:p>
          <a:p>
            <a:pPr algn="l"/>
            <a:endParaRPr lang="en-US" dirty="0" smtClean="0"/>
          </a:p>
          <a:p>
            <a:r>
              <a:rPr lang="en-GB" dirty="0" smtClean="0"/>
              <a:t>	. </a:t>
            </a:r>
            <a:endParaRPr lang="en-US" dirty="0" smtClean="0"/>
          </a:p>
          <a:p>
            <a:endParaRPr lang="ar-SA"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Model </a:t>
            </a:r>
            <a:r>
              <a:rPr lang="en-US" dirty="0" smtClean="0"/>
              <a:t>Questions</a:t>
            </a:r>
            <a:endParaRPr lang="ar-SA" dirty="0"/>
          </a:p>
        </p:txBody>
      </p:sp>
      <p:sp>
        <p:nvSpPr>
          <p:cNvPr id="3" name="عنصر نائب للمحتوى 2"/>
          <p:cNvSpPr>
            <a:spLocks noGrp="1"/>
          </p:cNvSpPr>
          <p:nvPr>
            <p:ph idx="1"/>
          </p:nvPr>
        </p:nvSpPr>
        <p:spPr/>
        <p:txBody>
          <a:bodyPr/>
          <a:lstStyle/>
          <a:p>
            <a:pPr algn="l"/>
            <a:r>
              <a:rPr lang="en-US" dirty="0" smtClean="0"/>
              <a:t>2- Drama was revived in the last decade of the………</a:t>
            </a:r>
          </a:p>
          <a:p>
            <a:pPr algn="l"/>
            <a:r>
              <a:rPr lang="en-US" dirty="0" smtClean="0"/>
              <a:t>A- 16</a:t>
            </a:r>
            <a:r>
              <a:rPr lang="en-US" baseline="30000" dirty="0" smtClean="0"/>
              <a:t>th</a:t>
            </a:r>
            <a:r>
              <a:rPr lang="en-US" dirty="0" smtClean="0"/>
              <a:t> Century.</a:t>
            </a:r>
          </a:p>
          <a:p>
            <a:pPr algn="l"/>
            <a:r>
              <a:rPr lang="en-US" dirty="0" smtClean="0"/>
              <a:t>B- </a:t>
            </a:r>
            <a:r>
              <a:rPr lang="en-US" dirty="0" smtClean="0"/>
              <a:t>17</a:t>
            </a:r>
            <a:r>
              <a:rPr lang="en-US" baseline="30000" dirty="0" smtClean="0"/>
              <a:t>th</a:t>
            </a:r>
            <a:r>
              <a:rPr lang="en-US" dirty="0" smtClean="0"/>
              <a:t> </a:t>
            </a:r>
            <a:r>
              <a:rPr lang="en-US" dirty="0" smtClean="0"/>
              <a:t>Century</a:t>
            </a:r>
            <a:r>
              <a:rPr lang="en-US" dirty="0" smtClean="0"/>
              <a:t>.</a:t>
            </a:r>
          </a:p>
          <a:p>
            <a:pPr algn="l"/>
            <a:r>
              <a:rPr lang="en-US" dirty="0" smtClean="0"/>
              <a:t>C- </a:t>
            </a:r>
            <a:r>
              <a:rPr lang="en-US" dirty="0" smtClean="0"/>
              <a:t>18</a:t>
            </a:r>
            <a:r>
              <a:rPr lang="en-US" baseline="30000" dirty="0" smtClean="0"/>
              <a:t>th</a:t>
            </a:r>
            <a:r>
              <a:rPr lang="en-US" dirty="0" smtClean="0"/>
              <a:t> </a:t>
            </a:r>
            <a:r>
              <a:rPr lang="en-US" dirty="0" smtClean="0"/>
              <a:t>Century</a:t>
            </a:r>
            <a:r>
              <a:rPr lang="en-US" dirty="0" smtClean="0"/>
              <a:t>.</a:t>
            </a:r>
          </a:p>
          <a:p>
            <a:pPr algn="l"/>
            <a:r>
              <a:rPr lang="en-US" dirty="0" smtClean="0"/>
              <a:t>D- </a:t>
            </a:r>
            <a:r>
              <a:rPr lang="en-US" dirty="0" smtClean="0"/>
              <a:t>19</a:t>
            </a:r>
            <a:r>
              <a:rPr lang="en-US" baseline="30000" dirty="0" smtClean="0"/>
              <a:t>th</a:t>
            </a:r>
            <a:r>
              <a:rPr lang="en-US" dirty="0" smtClean="0"/>
              <a:t> </a:t>
            </a:r>
            <a:r>
              <a:rPr lang="en-US" dirty="0" smtClean="0"/>
              <a:t>Century</a:t>
            </a:r>
            <a:r>
              <a:rPr lang="en-US" dirty="0" smtClean="0"/>
              <a:t>.</a:t>
            </a:r>
          </a:p>
          <a:p>
            <a:pPr algn="l"/>
            <a:endParaRPr lang="en-US" dirty="0" smtClean="0"/>
          </a:p>
          <a:p>
            <a:pPr algn="l"/>
            <a:r>
              <a:rPr lang="en-GB" b="1" dirty="0" smtClean="0"/>
              <a:t>The correct answer </a:t>
            </a:r>
            <a:r>
              <a:rPr lang="en-GB" b="1" smtClean="0"/>
              <a:t>is </a:t>
            </a:r>
            <a:r>
              <a:rPr lang="en-GB" b="1" smtClean="0"/>
              <a:t>(D)</a:t>
            </a:r>
            <a:endParaRPr lang="en-GB" b="1" dirty="0" smtClean="0"/>
          </a:p>
          <a:p>
            <a:pPr algn="l"/>
            <a:endParaRPr lang="en-US" dirty="0" smtClean="0"/>
          </a:p>
          <a:p>
            <a:pPr algn="l"/>
            <a:endParaRPr lang="en-US" dirty="0" smtClean="0"/>
          </a:p>
          <a:p>
            <a:pPr algn="l"/>
            <a:endParaRPr lang="en-US" dirty="0" smtClean="0"/>
          </a:p>
          <a:p>
            <a:endParaRPr lang="ar-SA"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wheel/>
  </p:transition>
  <p:timing>
    <p:tnLst>
      <p:par>
        <p:cTn id="1" dur="indefinite" restart="never" nodeType="tmRoot"/>
      </p:par>
    </p:tnLst>
  </p:timing>
</p:sld>
</file>

<file path=ppt/theme/theme1.xml><?xml version="1.0" encoding="utf-8"?>
<a:theme xmlns:a="http://schemas.openxmlformats.org/drawingml/2006/main" name="Introductory lectur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Introductory lecture</Template>
  <TotalTime>205</TotalTime>
  <Words>1385</Words>
  <Application>Microsoft Office PowerPoint</Application>
  <PresentationFormat>A4 Paper (210x297 mm)‎</PresentationFormat>
  <Paragraphs>84</Paragraphs>
  <Slides>28</Slides>
  <Notes>0</Notes>
  <HiddenSlides>0</HiddenSlides>
  <MMClips>0</MMClips>
  <ScaleCrop>false</ScaleCrop>
  <HeadingPairs>
    <vt:vector size="4" baseType="variant">
      <vt:variant>
        <vt:lpstr>سمة</vt:lpstr>
      </vt:variant>
      <vt:variant>
        <vt:i4>1</vt:i4>
      </vt:variant>
      <vt:variant>
        <vt:lpstr>عناوين الشرائح</vt:lpstr>
      </vt:variant>
      <vt:variant>
        <vt:i4>28</vt:i4>
      </vt:variant>
    </vt:vector>
  </HeadingPairs>
  <TitlesOfParts>
    <vt:vector size="29" baseType="lpstr">
      <vt:lpstr>Introductory lecture</vt:lpstr>
      <vt:lpstr>الشريحة 1</vt:lpstr>
      <vt:lpstr>1st Lecture</vt:lpstr>
      <vt:lpstr>Modern Drama</vt:lpstr>
      <vt:lpstr>Modern Drama</vt:lpstr>
      <vt:lpstr>Modern Drama</vt:lpstr>
      <vt:lpstr>Modern Drama</vt:lpstr>
      <vt:lpstr>Modern Drama</vt:lpstr>
      <vt:lpstr>Modern Drama</vt:lpstr>
      <vt:lpstr>Modern Drama</vt:lpstr>
      <vt:lpstr>Modern Drama</vt:lpstr>
      <vt:lpstr>Modern Drama</vt:lpstr>
      <vt:lpstr>Modern Drama</vt:lpstr>
      <vt:lpstr>Modern Drama</vt:lpstr>
      <vt:lpstr>Modern Drama</vt:lpstr>
      <vt:lpstr>Modern Drama</vt:lpstr>
      <vt:lpstr>Modern Drama</vt:lpstr>
      <vt:lpstr>Modern Drama</vt:lpstr>
      <vt:lpstr>Modern Drama</vt:lpstr>
      <vt:lpstr>Modern Drama</vt:lpstr>
      <vt:lpstr>Modern Drama</vt:lpstr>
      <vt:lpstr>Modern Drama</vt:lpstr>
      <vt:lpstr>Modern Dramatists</vt:lpstr>
      <vt:lpstr>Modern Dramatists</vt:lpstr>
      <vt:lpstr>Modern Dramatists</vt:lpstr>
      <vt:lpstr>Modern Dramatists</vt:lpstr>
      <vt:lpstr>Model Questions</vt:lpstr>
      <vt:lpstr>Model Questions</vt:lpstr>
      <vt:lpstr>الشريحة 28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iothman</cp:lastModifiedBy>
  <cp:revision>27</cp:revision>
  <dcterms:created xsi:type="dcterms:W3CDTF">2011-09-28T13:10:49Z</dcterms:created>
  <dcterms:modified xsi:type="dcterms:W3CDTF">2012-09-27T07:06:34Z</dcterms:modified>
</cp:coreProperties>
</file>