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828" y="-7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000" smtClean="0"/>
          </a:p>
          <a:p>
            <a:pPr algn="ctr"/>
            <a:r>
              <a:rPr lang="en-US" sz="4000" smtClean="0"/>
              <a:t>4</a:t>
            </a:r>
            <a:r>
              <a:rPr lang="en-US" sz="4000" baseline="30000" smtClean="0"/>
              <a:t>th</a:t>
            </a:r>
            <a:r>
              <a:rPr lang="en-US" sz="4000" smtClean="0"/>
              <a:t>  </a:t>
            </a:r>
            <a:r>
              <a:rPr lang="en-US" sz="4000" dirty="0" smtClean="0"/>
              <a:t>Lecture</a:t>
            </a:r>
          </a:p>
          <a:p>
            <a:pPr algn="ctr"/>
            <a:r>
              <a:rPr lang="en-US" sz="40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ctr"/>
            <a:r>
              <a:rPr lang="en-US" b="1" dirty="0" smtClean="0"/>
              <a:t>ACT ONE </a:t>
            </a:r>
            <a:endParaRPr lang="en-US" dirty="0" smtClean="0"/>
          </a:p>
          <a:p>
            <a:pPr algn="l"/>
            <a:r>
              <a:rPr lang="en-US" b="1" dirty="0" err="1" smtClean="0"/>
              <a:t>Helmer's</a:t>
            </a:r>
            <a:r>
              <a:rPr lang="en-US" b="1" dirty="0" smtClean="0"/>
              <a:t> Advice </a:t>
            </a:r>
            <a:r>
              <a:rPr lang="en-US" dirty="0" smtClean="0"/>
              <a:t>to </a:t>
            </a:r>
            <a:r>
              <a:rPr lang="en-US" b="1" dirty="0" smtClean="0"/>
              <a:t>Nora to be Economical</a:t>
            </a:r>
            <a:endParaRPr lang="en-US" dirty="0" smtClean="0"/>
          </a:p>
          <a:p>
            <a:pPr algn="l"/>
            <a:r>
              <a:rPr lang="en-US" sz="2800" i="1" dirty="0" smtClean="0"/>
              <a:t>A Doll's House </a:t>
            </a:r>
            <a:r>
              <a:rPr lang="en-US" sz="2800" dirty="0" smtClean="0"/>
              <a:t>largely concerns </a:t>
            </a:r>
            <a:r>
              <a:rPr lang="en-US" sz="2800" dirty="0" err="1" smtClean="0"/>
              <a:t>Torvald</a:t>
            </a:r>
            <a:r>
              <a:rPr lang="en-US" sz="2800" dirty="0" smtClean="0"/>
              <a:t> </a:t>
            </a:r>
            <a:r>
              <a:rPr lang="en-US" sz="2800" dirty="0" err="1" smtClean="0"/>
              <a:t>Helmer</a:t>
            </a:r>
            <a:r>
              <a:rPr lang="en-US" sz="2800" dirty="0" smtClean="0"/>
              <a:t>, a lawyer, and his wife Nora. They have been married for .eight or nine-years, and they have three children, two boys and a girl. The play begins on a Christmas eve when Nora has just returned home after having made some purchases in connection with the Christmas </a:t>
            </a:r>
            <a:r>
              <a:rPr lang="en-US" sz="2800" dirty="0" err="1" smtClean="0"/>
              <a:t>festival.She</a:t>
            </a:r>
            <a:r>
              <a:rPr lang="en-US" sz="2800" dirty="0" smtClean="0"/>
              <a:t> has brought a Christmas tree and some Christmas presents for the children, for the Nurse, and for the maid-servant.</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 asks her if she has spent a lot of money. Nora replies that they can afford to be a little extravagant at this Christmas because, now that</a:t>
            </a:r>
          </a:p>
          <a:p>
            <a:pPr algn="l"/>
            <a:r>
              <a:rPr lang="en-US" dirty="0" smtClean="0"/>
              <a:t>he has been appointed the manager of a bank, he would be getting a fat salary. </a:t>
            </a:r>
            <a:r>
              <a:rPr lang="en-US" dirty="0" err="1" smtClean="0"/>
              <a:t>Helmer</a:t>
            </a:r>
            <a:r>
              <a:rPr lang="en-US" dirty="0" smtClean="0"/>
              <a:t> says that he is yet to take charge of the bank as its manager and that the fat salary will start coming only three</a:t>
            </a:r>
          </a:p>
          <a:p>
            <a:pPr algn="l"/>
            <a:r>
              <a:rPr lang="en-US" dirty="0" smtClean="0"/>
              <a:t>months after that.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He then urges her to continue to be economical</a:t>
            </a:r>
          </a:p>
          <a:p>
            <a:pPr algn="l"/>
            <a:r>
              <a:rPr lang="en-US" dirty="0" smtClean="0"/>
              <a:t>in spending money on household needs. At the same time he gives her a little extra money for Christmas. From </a:t>
            </a:r>
            <a:r>
              <a:rPr lang="en-US" dirty="0" err="1" smtClean="0"/>
              <a:t>Helmer's</a:t>
            </a:r>
            <a:r>
              <a:rPr lang="en-US" dirty="0" smtClean="0"/>
              <a:t> manner of talking to Nora we find that he is very fond of her even though he tries to impose his own will upon her. He addresses her by such pet names as "my little skylark" and "my little squirrel".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3600" dirty="0" smtClean="0"/>
              <a:t>We also find that he is a moralist; he advises his wife in a solemn manner never to borrow money and n ever to incur debts. He has also advised her not to eat macaroons because sweets would spoil her teeth. However, Nora loves sweets and eats them secretly.</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dirty="0" smtClean="0"/>
              <a:t>A Visit By Mrs.</a:t>
            </a:r>
            <a:r>
              <a:rPr lang="en-US" dirty="0" smtClean="0"/>
              <a:t> </a:t>
            </a:r>
            <a:r>
              <a:rPr lang="en-US" b="1" dirty="0" smtClean="0"/>
              <a:t>Christine </a:t>
            </a:r>
            <a:r>
              <a:rPr lang="en-US" b="1" dirty="0" err="1" smtClean="0"/>
              <a:t>Linde</a:t>
            </a:r>
            <a:endParaRPr lang="en-US" dirty="0" smtClean="0"/>
          </a:p>
          <a:p>
            <a:pPr algn="l"/>
            <a:r>
              <a:rPr lang="en-US" dirty="0" smtClean="0"/>
              <a:t>Christine </a:t>
            </a:r>
            <a:r>
              <a:rPr lang="en-US" dirty="0" err="1" smtClean="0"/>
              <a:t>Linde</a:t>
            </a:r>
            <a:r>
              <a:rPr lang="en-US" dirty="0" smtClean="0"/>
              <a:t>, a friend of Nora's school-days, now comes to see Nora. They have not met for many years. Nora receives her friend cordially and, from the dialogue which now ensues‘ between them, we learn something about the past lives of both the women.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2800" dirty="0" smtClean="0"/>
              <a:t>Christine had been forced by circumstances to marry a man of wealth whom she did not love. She had found it necessary to marry, him because her mother had at the time been bed-ridden and she had two younger brothers also to look after. However, her husband had died soon afterwards, and his business too had gone to pieces after his death. Christine had therefore been faced with great difficulty in maintaining herself, her mother, and her younger brothers.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But now her mother is dead and her younger brothers are grown up and can therefore look after themselves. Feeling lonely and having no purpose in life, Christine has come to this</a:t>
            </a:r>
          </a:p>
          <a:p>
            <a:pPr algn="l"/>
            <a:r>
              <a:rPr lang="en-US" dirty="0" smtClean="0"/>
              <a:t>city in order to look for a job: Having been aware that Nora lives in this city, she has now come to see her in order to seek her help in getting a job. Nora </a:t>
            </a:r>
            <a:r>
              <a:rPr lang="en-US" i="1" dirty="0" smtClean="0"/>
              <a:t>promises </a:t>
            </a:r>
            <a:r>
              <a:rPr lang="en-US" dirty="0" smtClean="0"/>
              <a:t>to speak to her husband about</a:t>
            </a:r>
          </a:p>
          <a:p>
            <a:pPr algn="l"/>
            <a:r>
              <a:rPr lang="en-US" dirty="0" smtClean="0"/>
              <a:t>Christine's need for a job.</a:t>
            </a:r>
          </a:p>
          <a:p>
            <a:r>
              <a:rPr lang="en-US"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u="sng" dirty="0" smtClean="0"/>
              <a:t>Money Borrowed By Nora from </a:t>
            </a:r>
            <a:r>
              <a:rPr lang="en-US" b="1" u="sng" dirty="0" err="1" smtClean="0"/>
              <a:t>Krogstad</a:t>
            </a:r>
            <a:endParaRPr lang="en-US" dirty="0" smtClean="0"/>
          </a:p>
          <a:p>
            <a:pPr algn="l"/>
            <a:r>
              <a:rPr lang="en-US" dirty="0" smtClean="0"/>
              <a:t>Nora's own past life had not been very comfortable or happy either. Eight years ago her husband had fallen critically ill and she had been forced to borrow money, secretly and without telling her</a:t>
            </a:r>
          </a:p>
          <a:p>
            <a:pPr algn="l"/>
            <a:r>
              <a:rPr lang="en-US" dirty="0" smtClean="0"/>
              <a:t>husband, in order to take him to a warm climate under medical advice.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She has regularly been paying monthly installment to her creditor, </a:t>
            </a:r>
            <a:r>
              <a:rPr lang="en-US" dirty="0" err="1" smtClean="0"/>
              <a:t>Krogstad</a:t>
            </a:r>
            <a:r>
              <a:rPr lang="en-US" dirty="0" smtClean="0"/>
              <a:t>, but in order to do so she has had to save every penny and she has been denying to herself many things that she could otherwise have been able to buy for herself. However, she has no regrets. In fact, she is proud of the fact that she had been able to save her husband's life by having borrowed money in</a:t>
            </a:r>
          </a:p>
          <a:p>
            <a:pPr algn="l"/>
            <a:r>
              <a:rPr lang="en-US" dirty="0" smtClean="0"/>
              <a:t>order to take him to Italy where they had stayed for a year or so.</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a:xfrm>
            <a:off x="0" y="1219200"/>
            <a:ext cx="8915400" cy="4525963"/>
          </a:xfrm>
        </p:spPr>
        <p:txBody>
          <a:bodyPr/>
          <a:lstStyle/>
          <a:p>
            <a:pPr algn="l"/>
            <a:r>
              <a:rPr lang="en-US" b="1" u="sng" dirty="0" err="1" smtClean="0"/>
              <a:t>Helmer's</a:t>
            </a:r>
            <a:r>
              <a:rPr lang="en-US" b="1" u="sng" dirty="0" smtClean="0"/>
              <a:t> Promise of a Job to Mrs. </a:t>
            </a:r>
            <a:r>
              <a:rPr lang="en-US" b="1" u="sng" dirty="0" err="1" smtClean="0"/>
              <a:t>Linde</a:t>
            </a:r>
            <a:endParaRPr lang="en-US" dirty="0" smtClean="0"/>
          </a:p>
          <a:p>
            <a:pPr algn="l"/>
            <a:r>
              <a:rPr lang="en-US" sz="2800" dirty="0" smtClean="0"/>
              <a:t>When the two women are talking to each other, the man called </a:t>
            </a:r>
            <a:r>
              <a:rPr lang="en-US" sz="2800" dirty="0" err="1" smtClean="0"/>
              <a:t>Krogstad</a:t>
            </a:r>
            <a:r>
              <a:rPr lang="en-US" sz="2800" dirty="0" smtClean="0"/>
              <a:t> comes to see </a:t>
            </a:r>
            <a:r>
              <a:rPr lang="en-US" sz="2800" dirty="0" err="1" smtClean="0"/>
              <a:t>Helmer</a:t>
            </a:r>
            <a:r>
              <a:rPr lang="en-US" sz="2800" dirty="0" smtClean="0"/>
              <a:t> and is admitted into </a:t>
            </a:r>
            <a:r>
              <a:rPr lang="en-US" sz="2800" dirty="0" err="1" smtClean="0"/>
              <a:t>Helmer's</a:t>
            </a:r>
            <a:r>
              <a:rPr lang="en-US" sz="2800" dirty="0" smtClean="0"/>
              <a:t> study. Mrs. </a:t>
            </a:r>
            <a:r>
              <a:rPr lang="en-US" sz="2800" dirty="0" err="1" smtClean="0"/>
              <a:t>Linde</a:t>
            </a:r>
            <a:r>
              <a:rPr lang="en-US" sz="2800" dirty="0" smtClean="0"/>
              <a:t> tells Nora that she had known this man many years ago when he was a solicitor's clerk in the town where she had been living. Nora tells her that this man bad got married, but that he is now a widower with several children. Just then Doctor Rank, </a:t>
            </a:r>
            <a:r>
              <a:rPr lang="en-US" sz="2800" dirty="0" err="1" smtClean="0"/>
              <a:t>aclose</a:t>
            </a:r>
            <a:r>
              <a:rPr lang="en-US" sz="2800" dirty="0" smtClean="0"/>
              <a:t> friend of </a:t>
            </a:r>
            <a:r>
              <a:rPr lang="en-US" sz="2800" dirty="0" err="1" smtClean="0"/>
              <a:t>Helmer</a:t>
            </a:r>
            <a:r>
              <a:rPr lang="en-US" sz="2800" dirty="0" smtClean="0"/>
              <a:t> and Nora, and a regular visitor at this </a:t>
            </a:r>
            <a:r>
              <a:rPr lang="en-US" sz="2800" dirty="0" err="1" smtClean="0"/>
              <a:t>house,joins</a:t>
            </a:r>
            <a:r>
              <a:rPr lang="en-US" sz="2800" dirty="0" smtClean="0"/>
              <a:t> the two women.</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He tells them that </a:t>
            </a:r>
            <a:r>
              <a:rPr lang="en-US" dirty="0" err="1" smtClean="0"/>
              <a:t>Krogstad</a:t>
            </a:r>
            <a:r>
              <a:rPr lang="en-US" dirty="0" smtClean="0"/>
              <a:t>, the man who has just gone into </a:t>
            </a:r>
            <a:r>
              <a:rPr lang="en-US" dirty="0" err="1" smtClean="0"/>
              <a:t>Helmer's</a:t>
            </a:r>
            <a:r>
              <a:rPr lang="en-US" dirty="0" smtClean="0"/>
              <a:t> study, is morally corrupt. Doctor Rank describes </a:t>
            </a:r>
            <a:r>
              <a:rPr lang="en-US" dirty="0" err="1" smtClean="0"/>
              <a:t>Krogstad</a:t>
            </a:r>
            <a:r>
              <a:rPr lang="en-US" dirty="0" smtClean="0"/>
              <a:t> as "rotten to the core". A little later </a:t>
            </a:r>
            <a:r>
              <a:rPr lang="en-US" dirty="0" err="1" smtClean="0"/>
              <a:t>Helmer</a:t>
            </a:r>
            <a:r>
              <a:rPr lang="en-US" dirty="0" smtClean="0"/>
              <a:t> also joins this group, after having seen off </a:t>
            </a:r>
            <a:r>
              <a:rPr lang="en-US" dirty="0" err="1" smtClean="0"/>
              <a:t>Krogstad</a:t>
            </a:r>
            <a:r>
              <a:rPr lang="en-US" dirty="0" smtClean="0"/>
              <a:t>. Nora introduces her friend Mrs. </a:t>
            </a:r>
            <a:r>
              <a:rPr lang="en-US" dirty="0" err="1" smtClean="0"/>
              <a:t>Linde</a:t>
            </a:r>
            <a:r>
              <a:rPr lang="en-US" dirty="0" smtClean="0"/>
              <a:t> to her husband and asks him to arrange for a job for her.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4000" dirty="0" err="1" smtClean="0"/>
              <a:t>Helmer</a:t>
            </a:r>
            <a:r>
              <a:rPr lang="en-US" sz="4000" dirty="0" smtClean="0"/>
              <a:t> promises to give her a job in the</a:t>
            </a:r>
          </a:p>
          <a:p>
            <a:pPr algn="l"/>
            <a:r>
              <a:rPr lang="en-US" sz="4000" dirty="0" smtClean="0"/>
              <a:t>bank of which he would be taking charge on the New Year's day. </a:t>
            </a:r>
            <a:r>
              <a:rPr lang="en-US" sz="4000" dirty="0" err="1" smtClean="0"/>
              <a:t>Helmer</a:t>
            </a:r>
            <a:r>
              <a:rPr lang="en-US" sz="4000" dirty="0" smtClean="0"/>
              <a:t>, Doctor Rank, and Mrs. </a:t>
            </a:r>
            <a:r>
              <a:rPr lang="en-US" sz="4000" dirty="0" err="1" smtClean="0"/>
              <a:t>Linde</a:t>
            </a:r>
            <a:r>
              <a:rPr lang="en-US" sz="4000" dirty="0" smtClean="0"/>
              <a:t> then go away, and Nora is left alone.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u="sng" dirty="0" err="1" smtClean="0"/>
              <a:t>Krogstad's</a:t>
            </a:r>
            <a:r>
              <a:rPr lang="en-US" b="1" u="sng" dirty="0" smtClean="0"/>
              <a:t> Threat to Nora On the Basis of Her Act of Forgery</a:t>
            </a:r>
            <a:endParaRPr lang="en-US" dirty="0" smtClean="0"/>
          </a:p>
          <a:p>
            <a:pPr algn="l"/>
            <a:r>
              <a:rPr lang="en-US" sz="2800" dirty="0" smtClean="0"/>
              <a:t>Nora is now playing with her children when there is a knock at the door and </a:t>
            </a:r>
            <a:r>
              <a:rPr lang="en-US" sz="2800" dirty="0" err="1" smtClean="0"/>
              <a:t>Krogstad</a:t>
            </a:r>
            <a:r>
              <a:rPr lang="en-US" sz="2800" dirty="0" smtClean="0"/>
              <a:t> comes once again, this time to meet Nora. Actually </a:t>
            </a:r>
            <a:r>
              <a:rPr lang="en-US" sz="2800" dirty="0" err="1" smtClean="0"/>
              <a:t>Krogstad</a:t>
            </a:r>
            <a:r>
              <a:rPr lang="en-US" sz="2800" dirty="0" smtClean="0"/>
              <a:t> is the man from whom Nora </a:t>
            </a:r>
            <a:r>
              <a:rPr lang="en-US" sz="2800" dirty="0" smtClean="0"/>
              <a:t> borrowed </a:t>
            </a:r>
            <a:r>
              <a:rPr lang="en-US" sz="2800" dirty="0" smtClean="0"/>
              <a:t>money eight years ago and to whom she has regularly been paying monthly </a:t>
            </a:r>
            <a:r>
              <a:rPr lang="en-US" sz="2800" dirty="0" err="1" smtClean="0"/>
              <a:t>instalments</a:t>
            </a:r>
            <a:r>
              <a:rPr lang="en-US" sz="2800" dirty="0" smtClean="0"/>
              <a:t> against that loan. </a:t>
            </a:r>
            <a:r>
              <a:rPr lang="en-US" sz="2800" dirty="0" err="1" smtClean="0"/>
              <a:t>Krogstad</a:t>
            </a:r>
            <a:r>
              <a:rPr lang="en-US" sz="2800" dirty="0" smtClean="0"/>
              <a:t> has been working for some time in the bank of which </a:t>
            </a:r>
            <a:r>
              <a:rPr lang="en-US" sz="2800" dirty="0" err="1" smtClean="0"/>
              <a:t>Helmer</a:t>
            </a:r>
            <a:r>
              <a:rPr lang="en-US" sz="2800" dirty="0" smtClean="0"/>
              <a:t> has been appointed the</a:t>
            </a:r>
          </a:p>
          <a:p>
            <a:pPr algn="l"/>
            <a:r>
              <a:rPr lang="en-US" sz="2800" dirty="0" smtClean="0"/>
              <a:t>manager.</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But with </a:t>
            </a:r>
            <a:r>
              <a:rPr lang="en-US" dirty="0" err="1" smtClean="0"/>
              <a:t>Helmer</a:t>
            </a:r>
            <a:r>
              <a:rPr lang="en-US" dirty="0" smtClean="0"/>
              <a:t> as the manager of the bank, </a:t>
            </a:r>
            <a:r>
              <a:rPr lang="en-US" dirty="0" err="1" smtClean="0"/>
              <a:t>Krogstad's</a:t>
            </a:r>
            <a:r>
              <a:rPr lang="en-US" dirty="0" smtClean="0"/>
              <a:t> job is in danger because </a:t>
            </a:r>
            <a:r>
              <a:rPr lang="en-US" dirty="0" err="1" smtClean="0"/>
              <a:t>Helmer</a:t>
            </a:r>
            <a:r>
              <a:rPr lang="en-US" dirty="0" smtClean="0"/>
              <a:t> does not have a good opinion about this man. </a:t>
            </a:r>
            <a:r>
              <a:rPr lang="en-US" dirty="0" err="1" smtClean="0"/>
              <a:t>Krogstad</a:t>
            </a:r>
            <a:r>
              <a:rPr lang="en-US" dirty="0" smtClean="0"/>
              <a:t> has already met </a:t>
            </a:r>
            <a:r>
              <a:rPr lang="en-US" dirty="0" err="1" smtClean="0"/>
              <a:t>Helmer</a:t>
            </a:r>
            <a:r>
              <a:rPr lang="en-US" dirty="0" smtClean="0"/>
              <a:t> about his job, but </a:t>
            </a:r>
            <a:r>
              <a:rPr lang="en-US" dirty="0" err="1" smtClean="0"/>
              <a:t>Helmer</a:t>
            </a:r>
            <a:r>
              <a:rPr lang="en-US" dirty="0" smtClean="0"/>
              <a:t> has not given him a </a:t>
            </a:r>
            <a:r>
              <a:rPr lang="en-US" dirty="0" err="1" smtClean="0"/>
              <a:t>favourable</a:t>
            </a:r>
            <a:r>
              <a:rPr lang="en-US" dirty="0" smtClean="0"/>
              <a:t> reply. </a:t>
            </a:r>
            <a:r>
              <a:rPr lang="en-US" dirty="0" err="1" smtClean="0"/>
              <a:t>Krogstad</a:t>
            </a:r>
            <a:r>
              <a:rPr lang="en-US" dirty="0" smtClean="0"/>
              <a:t> now‘ comes to seek Nora's help in this matter.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He tells Nora that she can save his job in the bank by recommending his case to her husband. But she tells him that it would not be possible for her to</a:t>
            </a:r>
          </a:p>
          <a:p>
            <a:pPr algn="l"/>
            <a:r>
              <a:rPr lang="en-US" dirty="0" smtClean="0"/>
              <a:t>influence her husband and that she can therefore be of no help to him. </a:t>
            </a:r>
            <a:r>
              <a:rPr lang="en-US" dirty="0" err="1" smtClean="0"/>
              <a:t>Krogstad</a:t>
            </a:r>
            <a:r>
              <a:rPr lang="en-US" dirty="0" smtClean="0"/>
              <a:t> thereupon says that he has a weapon in his possession against her and that he will use that weapon in case she does not prevail upon her husband to le t him keep his job in the bank. </a:t>
            </a:r>
            <a:r>
              <a:rPr lang="en-US" dirty="0" err="1" smtClean="0"/>
              <a:t>Krogstad</a:t>
            </a:r>
            <a:r>
              <a:rPr lang="en-US" dirty="0" smtClean="0"/>
              <a:t> then explains what he means.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He tells her that she had signed a bond in order to get the money from him on credit. It had been necessary for her to have the bond signed by somebody who could stand surety for her for the repayment of the loan. She had said that her father would stand surety for her and that she</a:t>
            </a:r>
          </a:p>
          <a:p>
            <a:pPr algn="l"/>
            <a:r>
              <a:rPr lang="en-US" dirty="0" smtClean="0"/>
              <a:t>would send the bond to her father for his signature. After a few days she had given the bond to </a:t>
            </a:r>
            <a:r>
              <a:rPr lang="en-US" dirty="0" err="1" smtClean="0"/>
              <a:t>Krogstad</a:t>
            </a:r>
            <a:r>
              <a:rPr lang="en-US" dirty="0" smtClean="0"/>
              <a:t> with her father's signature. However, </a:t>
            </a:r>
            <a:r>
              <a:rPr lang="en-US" dirty="0" err="1" smtClean="0"/>
              <a:t>Krogstad</a:t>
            </a:r>
            <a:r>
              <a:rPr lang="en-US" dirty="0" smtClean="0"/>
              <a:t> had discovered a disparity in the bond.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The date on which her father was supposed to have signed the bond as surety for her was the 2nd October, but her father had died four days earlier, on the 29th September. How could a dead man have signed the document? asks </a:t>
            </a:r>
            <a:r>
              <a:rPr lang="en-US" dirty="0" err="1" smtClean="0"/>
              <a:t>Krogstnd</a:t>
            </a:r>
            <a:r>
              <a:rPr lang="en-US" dirty="0" smtClean="0"/>
              <a:t> He then says that the obvious explanation for this disparity is that she herself had signed for her father. Nora admits that she had signed for her father. </a:t>
            </a:r>
            <a:r>
              <a:rPr lang="en-US" dirty="0" err="1" smtClean="0"/>
              <a:t>Krogstad</a:t>
            </a:r>
            <a:r>
              <a:rPr lang="en-US" dirty="0" smtClean="0"/>
              <a:t> tells her that in signing for her father she had been </a:t>
            </a:r>
            <a:r>
              <a:rPr lang="en-US" dirty="0" err="1" smtClean="0"/>
              <a:t>guiltyof</a:t>
            </a:r>
            <a:r>
              <a:rPr lang="en-US" dirty="0" smtClean="0"/>
              <a:t>  forgery which is a criminal act.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2800" dirty="0" smtClean="0"/>
              <a:t>Nora says that her father had been seriously ill at the time and that she had not thought it proper to send the document to him for his signature. As </a:t>
            </a:r>
            <a:r>
              <a:rPr lang="en-US" sz="2800" dirty="0" err="1" smtClean="0"/>
              <a:t>Krogstad</a:t>
            </a:r>
            <a:r>
              <a:rPr lang="en-US" sz="2800" dirty="0" smtClean="0"/>
              <a:t> had demanded a surety for the loan, she had herself signed for her father. </a:t>
            </a:r>
            <a:r>
              <a:rPr lang="en-US" sz="2800" dirty="0" err="1" smtClean="0"/>
              <a:t>Krogstad</a:t>
            </a:r>
            <a:r>
              <a:rPr lang="en-US" sz="2800" dirty="0" smtClean="0"/>
              <a:t> says that she had been guilty of fraud. Nora says that she had badly needed the money because her husband was critically ill at the time and had to be taken away to a warm </a:t>
            </a:r>
            <a:r>
              <a:rPr lang="en-US" sz="2800" dirty="0" err="1" smtClean="0"/>
              <a:t>climate.Krogstad</a:t>
            </a:r>
            <a:r>
              <a:rPr lang="en-US" sz="2800" dirty="0" smtClean="0"/>
              <a:t> says that she does not seem to realize the gravity of her offence.</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He then tells her that </a:t>
            </a:r>
            <a:r>
              <a:rPr lang="en-US" i="1" dirty="0" smtClean="0"/>
              <a:t>he </a:t>
            </a:r>
            <a:r>
              <a:rPr lang="en-US" dirty="0" smtClean="0"/>
              <a:t>himself had been guilty at one time of an act of forgery and that he had suffered heavily for having been guilty of it. He goes on to say that in the eyes of the law forgery is a serious crime. Nora says that no law can be so unjust as to ignore the motives and circumstances behind a criminal act. If her intention in forging her father's signature had been to save her husband's life with the money that she wanted as a loan, no law can punish her.</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err="1" smtClean="0"/>
              <a:t>Krogstad</a:t>
            </a:r>
            <a:r>
              <a:rPr lang="en-US" dirty="0" smtClean="0"/>
              <a:t> says that the law fakes no account</a:t>
            </a:r>
          </a:p>
          <a:p>
            <a:pPr algn="l"/>
            <a:r>
              <a:rPr lang="en-US" dirty="0" smtClean="0"/>
              <a:t>of motives, and that a crime remains a crime no matter what the motive behind it. </a:t>
            </a:r>
            <a:r>
              <a:rPr lang="en-US" dirty="0" err="1" smtClean="0"/>
              <a:t>Krogstad</a:t>
            </a:r>
            <a:r>
              <a:rPr lang="en-US" dirty="0" smtClean="0"/>
              <a:t> then says that the choice is hers to make. Either she should prevail upon her husband to let him</a:t>
            </a:r>
          </a:p>
          <a:p>
            <a:pPr algn="l"/>
            <a:r>
              <a:rPr lang="en-US" dirty="0" smtClean="0"/>
              <a:t>retain his post in the bank, or he would make a public disclosure of her crime of forgery. </a:t>
            </a:r>
            <a:r>
              <a:rPr lang="en-US" dirty="0" err="1" smtClean="0"/>
              <a:t>Krogstad</a:t>
            </a:r>
            <a:r>
              <a:rPr lang="en-US" dirty="0" smtClean="0"/>
              <a:t> then goes away.</a:t>
            </a:r>
          </a:p>
          <a:p>
            <a:r>
              <a:rPr lang="en-US" dirty="0" smtClean="0"/>
              <a:t>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u="sng" dirty="0" smtClean="0"/>
              <a:t>Nora, Mentally Disturbed</a:t>
            </a:r>
            <a:endParaRPr lang="en-US" dirty="0" smtClean="0"/>
          </a:p>
          <a:p>
            <a:pPr algn="l"/>
            <a:r>
              <a:rPr lang="en-US" dirty="0" smtClean="0"/>
              <a:t>Nora is now feeling much disturbed mentally. When her children come again to play with her, she sends them away because she is feeling very upset on account of. the threat which </a:t>
            </a:r>
            <a:r>
              <a:rPr lang="en-US" dirty="0" err="1" smtClean="0"/>
              <a:t>Krogstad</a:t>
            </a:r>
            <a:r>
              <a:rPr lang="en-US" dirty="0" smtClean="0"/>
              <a:t> has given her. She tries to get busy with the Christmas </a:t>
            </a:r>
            <a:r>
              <a:rPr lang="en-US" smtClean="0"/>
              <a:t>tree which she </a:t>
            </a:r>
            <a:r>
              <a:rPr lang="en-US" dirty="0" smtClean="0"/>
              <a:t>has yet to decorate for the evening's celebration. But </a:t>
            </a:r>
            <a:r>
              <a:rPr lang="en-US" dirty="0" err="1" smtClean="0"/>
              <a:t>Krogstad's</a:t>
            </a:r>
            <a:r>
              <a:rPr lang="en-US" dirty="0" smtClean="0"/>
              <a:t> threat keeps coming to her mind and making her feel uneasy.</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162</TotalTime>
  <Words>1808</Words>
  <Application>Microsoft Office PowerPoint</Application>
  <PresentationFormat>A4 Paper (210x297 mm)‎</PresentationFormat>
  <Paragraphs>74</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Introductory lecture</vt:lpstr>
      <vt:lpstr>الشريحة 1</vt:lpstr>
      <vt:lpstr>الشريحة 2</vt:lpstr>
      <vt:lpstr>"A Doll's House": The Story in Brief </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الشريحة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25</cp:revision>
  <dcterms:created xsi:type="dcterms:W3CDTF">2011-09-28T13:10:49Z</dcterms:created>
  <dcterms:modified xsi:type="dcterms:W3CDTF">2012-09-28T21:05:16Z</dcterms:modified>
</cp:coreProperties>
</file>