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828" y="-7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400" smtClean="0"/>
          </a:p>
          <a:p>
            <a:pPr algn="ctr"/>
            <a:r>
              <a:rPr lang="en-US" sz="4400" smtClean="0"/>
              <a:t>10</a:t>
            </a:r>
            <a:r>
              <a:rPr lang="en-US" sz="4400" baseline="30000" smtClean="0"/>
              <a:t>th</a:t>
            </a:r>
            <a:r>
              <a:rPr lang="en-US" sz="4400" smtClean="0"/>
              <a:t> </a:t>
            </a:r>
            <a:r>
              <a:rPr lang="en-US" sz="4400" dirty="0" smtClean="0"/>
              <a:t>Lecture</a:t>
            </a:r>
          </a:p>
          <a:p>
            <a:pPr algn="ctr"/>
            <a:r>
              <a:rPr lang="en-US" sz="44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err="1" smtClean="0"/>
              <a:t>Torvald’s</a:t>
            </a:r>
            <a:r>
              <a:rPr lang="en-US" i="1" dirty="0" smtClean="0"/>
              <a:t> and Nora’s attitudes </a:t>
            </a:r>
            <a:br>
              <a:rPr lang="en-US" i="1" dirty="0" smtClean="0"/>
            </a:br>
            <a:r>
              <a:rPr lang="en-US" i="1" dirty="0" smtClean="0"/>
              <a:t>toward money</a:t>
            </a:r>
            <a:endParaRPr lang="en-US" dirty="0"/>
          </a:p>
        </p:txBody>
      </p:sp>
      <p:sp>
        <p:nvSpPr>
          <p:cNvPr id="3" name="عنصر نائب للمحتوى 2"/>
          <p:cNvSpPr>
            <a:spLocks noGrp="1"/>
          </p:cNvSpPr>
          <p:nvPr>
            <p:ph idx="1"/>
          </p:nvPr>
        </p:nvSpPr>
        <p:spPr/>
        <p:txBody>
          <a:bodyPr/>
          <a:lstStyle/>
          <a:p>
            <a:pPr algn="l"/>
            <a:r>
              <a:rPr lang="en-US" i="1" dirty="0" err="1" smtClean="0"/>
              <a:t>Torvald</a:t>
            </a:r>
            <a:r>
              <a:rPr lang="en-US" i="1" dirty="0" smtClean="0"/>
              <a:t> and Nora’s first conversation establishes </a:t>
            </a:r>
            <a:r>
              <a:rPr lang="en-US" i="1" dirty="0" err="1" smtClean="0"/>
              <a:t>Torvald</a:t>
            </a:r>
            <a:r>
              <a:rPr lang="en-US" i="1" dirty="0" smtClean="0"/>
              <a:t> as the member of the household who makes and controls the money and Nora as the one who spends it. </a:t>
            </a:r>
            <a:r>
              <a:rPr lang="en-US" i="1" dirty="0" err="1" smtClean="0"/>
              <a:t>Torvald</a:t>
            </a:r>
            <a:r>
              <a:rPr lang="en-US" i="1" dirty="0" smtClean="0"/>
              <a:t> repeatedly teases Nora about her spending, and at one point Mrs. </a:t>
            </a:r>
            <a:r>
              <a:rPr lang="en-US" i="1" dirty="0" err="1" smtClean="0"/>
              <a:t>Linde</a:t>
            </a:r>
            <a:r>
              <a:rPr lang="en-US" i="1" dirty="0" smtClean="0"/>
              <a:t> points out that Nora was a big spender in her younger days. These initial comments paint Nora as a shallow woman who is overly concerned with -material delights.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err="1" smtClean="0"/>
              <a:t>Torvald’s</a:t>
            </a:r>
            <a:r>
              <a:rPr lang="en-US" i="1" dirty="0" smtClean="0"/>
              <a:t> and Nora’s attitudes </a:t>
            </a:r>
            <a:br>
              <a:rPr lang="en-US" i="1" dirty="0" smtClean="0"/>
            </a:br>
            <a:r>
              <a:rPr lang="en-US" i="1" dirty="0" smtClean="0"/>
              <a:t>toward money</a:t>
            </a:r>
            <a:endParaRPr lang="en-US" dirty="0"/>
          </a:p>
        </p:txBody>
      </p:sp>
      <p:sp>
        <p:nvSpPr>
          <p:cNvPr id="3" name="عنصر نائب للمحتوى 2"/>
          <p:cNvSpPr>
            <a:spLocks noGrp="1"/>
          </p:cNvSpPr>
          <p:nvPr>
            <p:ph idx="1"/>
          </p:nvPr>
        </p:nvSpPr>
        <p:spPr/>
        <p:txBody>
          <a:bodyPr/>
          <a:lstStyle/>
          <a:p>
            <a:pPr algn="l"/>
            <a:r>
              <a:rPr lang="en-US" sz="2800" i="1" dirty="0" smtClean="0"/>
              <a:t>Yet Nora’s generous tip to the porter in the play’s opening scene shows that she is not a selfish woman. More important, once the secret of Nora’s loan is made known to the audience, we see that Nora’s interest in money stems more from her concern for her family’s welfare than from petty desires. We realize that the excitement she has expressed over </a:t>
            </a:r>
            <a:r>
              <a:rPr lang="en-US" sz="2800" i="1" dirty="0" err="1" smtClean="0"/>
              <a:t>Torvald’s</a:t>
            </a:r>
            <a:r>
              <a:rPr lang="en-US" sz="2800" i="1" dirty="0" smtClean="0"/>
              <a:t> new, well-paying job results from the fact that more spending money means she can finally pay off her debt to </a:t>
            </a:r>
            <a:r>
              <a:rPr lang="en-US" sz="2800" i="1" dirty="0" err="1" smtClean="0"/>
              <a:t>Krogstad</a:t>
            </a:r>
            <a:r>
              <a:rPr lang="en-US" sz="2800" i="1" dirty="0" smtClean="0"/>
              <a:t>.</a:t>
            </a:r>
            <a:endParaRPr lang="en-US" sz="28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err="1" smtClean="0"/>
              <a:t>Torvald’s</a:t>
            </a:r>
            <a:r>
              <a:rPr lang="en-US" i="1" dirty="0" smtClean="0"/>
              <a:t> and Nora’s attitudes </a:t>
            </a:r>
            <a:br>
              <a:rPr lang="en-US" i="1" dirty="0" smtClean="0"/>
            </a:br>
            <a:r>
              <a:rPr lang="en-US" i="1" dirty="0" smtClean="0"/>
              <a:t>toward money</a:t>
            </a:r>
            <a:endParaRPr lang="en-US" dirty="0"/>
          </a:p>
        </p:txBody>
      </p:sp>
      <p:sp>
        <p:nvSpPr>
          <p:cNvPr id="3" name="عنصر نائب للمحتوى 2"/>
          <p:cNvSpPr>
            <a:spLocks noGrp="1"/>
          </p:cNvSpPr>
          <p:nvPr>
            <p:ph idx="1"/>
          </p:nvPr>
        </p:nvSpPr>
        <p:spPr/>
        <p:txBody>
          <a:bodyPr/>
          <a:lstStyle/>
          <a:p>
            <a:pPr algn="l"/>
            <a:r>
              <a:rPr lang="en-US" sz="2800" i="1" dirty="0" smtClean="0"/>
              <a:t>While </a:t>
            </a:r>
            <a:r>
              <a:rPr lang="en-US" sz="2800" i="1" dirty="0" err="1" smtClean="0"/>
              <a:t>Torvald</a:t>
            </a:r>
            <a:r>
              <a:rPr lang="en-US" sz="2800" i="1" dirty="0" smtClean="0"/>
              <a:t> seems less enthralled by money because he doesn’t talk about it except to chastise Nora for her spending, he is obsessed with having a beautiful home, including a beautiful wife. He considers these things important to his reputation, and keeping up this reputation requires money. Although </a:t>
            </a:r>
            <a:r>
              <a:rPr lang="en-US" sz="2800" i="1" dirty="0" err="1" smtClean="0"/>
              <a:t>Torvald</a:t>
            </a:r>
            <a:r>
              <a:rPr lang="en-US" sz="2800" i="1" dirty="0" smtClean="0"/>
              <a:t> accuses Nora of wasting money, Nora spends her money mostly on worthy causes, whereas </a:t>
            </a:r>
            <a:r>
              <a:rPr lang="en-US" sz="2800" i="1" dirty="0" err="1" smtClean="0"/>
              <a:t>Torvald</a:t>
            </a:r>
            <a:r>
              <a:rPr lang="en-US" sz="2800" i="1" dirty="0" smtClean="0"/>
              <a:t> uses his for selfish, shallow purposes.</a:t>
            </a:r>
            <a:endParaRPr lang="en-US" sz="2800" dirty="0" smtClean="0"/>
          </a:p>
          <a:p>
            <a:r>
              <a:rPr lang="en-US" i="1" dirty="0" smtClean="0"/>
              <a:t> </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t>Mrs. </a:t>
            </a:r>
            <a:r>
              <a:rPr lang="en-US" i="1" dirty="0" err="1" smtClean="0"/>
              <a:t>Linde</a:t>
            </a:r>
            <a:r>
              <a:rPr lang="en-US" i="1" dirty="0" smtClean="0"/>
              <a:t> and Nora </a:t>
            </a:r>
            <a:br>
              <a:rPr lang="en-US" i="1" dirty="0" smtClean="0"/>
            </a:br>
            <a:r>
              <a:rPr lang="en-US" i="1" dirty="0" smtClean="0"/>
              <a:t>at the end of the play</a:t>
            </a:r>
            <a:endParaRPr lang="en-US" dirty="0"/>
          </a:p>
        </p:txBody>
      </p:sp>
      <p:sp>
        <p:nvSpPr>
          <p:cNvPr id="3" name="عنصر نائب للمحتوى 2"/>
          <p:cNvSpPr>
            <a:spLocks noGrp="1"/>
          </p:cNvSpPr>
          <p:nvPr>
            <p:ph idx="1"/>
          </p:nvPr>
        </p:nvSpPr>
        <p:spPr/>
        <p:txBody>
          <a:bodyPr/>
          <a:lstStyle/>
          <a:p>
            <a:pPr algn="l"/>
            <a:r>
              <a:rPr lang="en-US" i="1" dirty="0" smtClean="0"/>
              <a:t>By the end of Act Three, both Nora and Mrs. </a:t>
            </a:r>
            <a:r>
              <a:rPr lang="en-US" i="1" dirty="0" err="1" smtClean="0"/>
              <a:t>Linde</a:t>
            </a:r>
            <a:r>
              <a:rPr lang="en-US" i="1" dirty="0" smtClean="0"/>
              <a:t> have entered new phases in their lives. Nora has chosen to abandon her children and her husband because she wants independence from her roles as mother and wife. In contrast, Mrs. </a:t>
            </a:r>
            <a:r>
              <a:rPr lang="en-US" i="1" dirty="0" err="1" smtClean="0"/>
              <a:t>Linde</a:t>
            </a:r>
            <a:r>
              <a:rPr lang="en-US" i="1" dirty="0" smtClean="0"/>
              <a:t> has chosen to abandon her independence to marry </a:t>
            </a:r>
            <a:r>
              <a:rPr lang="en-US" i="1" dirty="0" err="1" smtClean="0"/>
              <a:t>Krogstad</a:t>
            </a:r>
            <a:r>
              <a:rPr lang="en-US" i="1" dirty="0" smtClean="0"/>
              <a:t> and take care of his family.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t>Mrs. </a:t>
            </a:r>
            <a:r>
              <a:rPr lang="en-US" i="1" dirty="0" err="1" smtClean="0"/>
              <a:t>Linde</a:t>
            </a:r>
            <a:r>
              <a:rPr lang="en-US" i="1" dirty="0" smtClean="0"/>
              <a:t> and Nora </a:t>
            </a:r>
            <a:br>
              <a:rPr lang="en-US" i="1" dirty="0" smtClean="0"/>
            </a:br>
            <a:r>
              <a:rPr lang="en-US" i="1" dirty="0" smtClean="0"/>
              <a:t>at the end of the play</a:t>
            </a:r>
            <a:endParaRPr lang="en-US" dirty="0"/>
          </a:p>
        </p:txBody>
      </p:sp>
      <p:sp>
        <p:nvSpPr>
          <p:cNvPr id="3" name="عنصر نائب للمحتوى 2"/>
          <p:cNvSpPr>
            <a:spLocks noGrp="1"/>
          </p:cNvSpPr>
          <p:nvPr>
            <p:ph idx="1"/>
          </p:nvPr>
        </p:nvSpPr>
        <p:spPr/>
        <p:txBody>
          <a:bodyPr/>
          <a:lstStyle/>
          <a:p>
            <a:pPr algn="l"/>
            <a:r>
              <a:rPr lang="en-US" i="1" dirty="0" smtClean="0"/>
              <a:t>She likes having people depend on her, and independence does not seem to fulfill her. Despite their apparent opposition, both Nora’s and Mrs. </a:t>
            </a:r>
            <a:r>
              <a:rPr lang="en-US" i="1" dirty="0" err="1" smtClean="0"/>
              <a:t>Linde’s</a:t>
            </a:r>
            <a:r>
              <a:rPr lang="en-US" i="1" dirty="0" smtClean="0"/>
              <a:t> decisions allow them to fulfill their respective personal desires. They have both chosen their own fates, freely and without male influence. Ibsen seems to feel that the nature of their choices is not as important as the fact that both women make the choices themselves.</a:t>
            </a:r>
            <a:endParaRPr lang="en-US" dirty="0" smtClean="0"/>
          </a:p>
          <a:p>
            <a:r>
              <a:rPr lang="en-US" i="1" dirty="0" smtClean="0"/>
              <a:t> </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u="sng" dirty="0" smtClean="0"/>
              <a:t>Nora </a:t>
            </a:r>
            <a:r>
              <a:rPr lang="en-US" b="1" i="1" u="sng" dirty="0" err="1" smtClean="0"/>
              <a:t>Helmer</a:t>
            </a:r>
            <a:r>
              <a:rPr lang="en-US" b="1" i="1" u="sng" dirty="0" smtClean="0"/>
              <a:t> </a:t>
            </a:r>
            <a:endParaRPr lang="en-US" dirty="0" smtClean="0"/>
          </a:p>
          <a:p>
            <a:pPr algn="l"/>
            <a:r>
              <a:rPr lang="en-US" i="1" dirty="0" smtClean="0"/>
              <a:t>At the beginning of A Doll’s House, Nora seems completely happy. She responds affectionately to </a:t>
            </a:r>
            <a:r>
              <a:rPr lang="en-US" i="1" dirty="0" err="1" smtClean="0"/>
              <a:t>Torvald’s</a:t>
            </a:r>
            <a:r>
              <a:rPr lang="en-US" i="1" dirty="0" smtClean="0"/>
              <a:t> teasing, speaks with excitement about the extra money his new job will provide, and takes pleasure in the company of her children and friends. She does not seem to mind her doll-like existence, in which she is coddled, pampered, and patronized.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sz="3600" i="1" dirty="0" smtClean="0"/>
              <a:t>As the play progresses, Nora reveals that she is not just a “silly girl,” as </a:t>
            </a:r>
            <a:r>
              <a:rPr lang="en-US" sz="3600" i="1" dirty="0" err="1" smtClean="0"/>
              <a:t>Torvald</a:t>
            </a:r>
            <a:r>
              <a:rPr lang="en-US" sz="3600" i="1" dirty="0" smtClean="0"/>
              <a:t> calls her. That she understands the business details related to the debt she incurred taking out a loan to preserve </a:t>
            </a:r>
            <a:r>
              <a:rPr lang="en-US" sz="3600" i="1" dirty="0" err="1" smtClean="0"/>
              <a:t>Torvald’s</a:t>
            </a:r>
            <a:r>
              <a:rPr lang="en-US" sz="3600" i="1" dirty="0" smtClean="0"/>
              <a:t> health indicates that she is intelligent and possesses capacities beyond mere wifehood. </a:t>
            </a:r>
            <a:endParaRPr lang="en-US"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sz="3600" i="1" dirty="0" smtClean="0"/>
              <a:t>Her description of her years of secret labor undertaken to pay off her debt shows her fierce determination and ambition. Additionally, the fact that she was willing to break the law in order to ensure </a:t>
            </a:r>
            <a:r>
              <a:rPr lang="en-US" sz="3600" i="1" dirty="0" err="1" smtClean="0"/>
              <a:t>Torvald’s</a:t>
            </a:r>
            <a:r>
              <a:rPr lang="en-US" sz="3600" i="1" dirty="0" smtClean="0"/>
              <a:t> health shows her courage.</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sz="3600" i="1" dirty="0" err="1" smtClean="0"/>
              <a:t>Krogstad’s</a:t>
            </a:r>
            <a:r>
              <a:rPr lang="en-US" sz="3600" i="1" dirty="0" smtClean="0"/>
              <a:t> blackmail and the trauma that follows do not change Nora’s nature; they open her eyes to her unfulfilled and underappreciated potential. “I have been performing tricks for you, </a:t>
            </a:r>
            <a:r>
              <a:rPr lang="en-US" sz="3600" i="1" dirty="0" err="1" smtClean="0"/>
              <a:t>Torvald</a:t>
            </a:r>
            <a:r>
              <a:rPr lang="en-US" sz="3600" i="1" dirty="0" smtClean="0"/>
              <a:t>,” she says during her climactic confrontation with him. </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sz="3600" i="1" dirty="0" smtClean="0"/>
              <a:t>Nora comes to realize that in addition to her literal dancing and singing tricks, she has been putting on a show throughout her marriage. She has pretended to be someone she is not in order to fulfill the role that </a:t>
            </a:r>
            <a:r>
              <a:rPr lang="en-US" sz="3600" i="1" dirty="0" err="1" smtClean="0"/>
              <a:t>Torvald</a:t>
            </a:r>
            <a:r>
              <a:rPr lang="en-US" sz="3600" i="1" dirty="0" smtClean="0"/>
              <a:t>, her father, and society at large have expected of her.</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i="1" dirty="0" err="1" smtClean="0"/>
              <a:t>Torvald’s</a:t>
            </a:r>
            <a:r>
              <a:rPr lang="en-US" i="1" dirty="0" smtClean="0"/>
              <a:t> severe and selfish reaction after learning of Nora’s deception and forgery is the final catalyst for Nora’s awakening. But even in the first act, Nora shows that she is not totally unaware that her life is at odds with her true personality. She defies </a:t>
            </a:r>
            <a:r>
              <a:rPr lang="en-US" i="1" dirty="0" err="1" smtClean="0"/>
              <a:t>Torvald</a:t>
            </a:r>
            <a:r>
              <a:rPr lang="en-US" i="1" dirty="0" smtClean="0"/>
              <a:t> in small yet meaningful ways—by eating macaroons and then lying to him about it, for instance.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sz="3600" i="1" dirty="0" smtClean="0"/>
              <a:t>She also swears, apparently just for the pleasure she derives from minor rebellion against societal standards. As the drama unfolds, and as Nora’s awareness of the truth about her life grows, her need for rebellion escalates, culminating in her walking out on her husband and children to find independence.</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b="1" i="1" u="sng" dirty="0" err="1" smtClean="0"/>
              <a:t>Torvald</a:t>
            </a:r>
            <a:r>
              <a:rPr lang="en-US" b="1" i="1" u="sng" dirty="0" smtClean="0"/>
              <a:t> </a:t>
            </a:r>
            <a:r>
              <a:rPr lang="en-US" b="1" i="1" u="sng" dirty="0" err="1" smtClean="0"/>
              <a:t>Helmer</a:t>
            </a:r>
            <a:r>
              <a:rPr lang="en-US" b="1" i="1" u="sng" dirty="0" smtClean="0"/>
              <a:t> </a:t>
            </a:r>
            <a:endParaRPr lang="en-US" dirty="0" smtClean="0"/>
          </a:p>
          <a:p>
            <a:pPr algn="l"/>
            <a:r>
              <a:rPr lang="en-US" i="1" dirty="0" err="1" smtClean="0"/>
              <a:t>Torvald</a:t>
            </a:r>
            <a:r>
              <a:rPr lang="en-US" i="1" dirty="0" smtClean="0"/>
              <a:t> embraces the belief that a man’s role in marriage is to protect and guide his wife. He clearly enjoys the idea that Nora needs his guidance, and he interacts with her as a father would. He instructs her with trite, moralistic sayings, such as: “A home that depends on loans and debt is not beautiful because it is not free.”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sz="3600" i="1" dirty="0" smtClean="0"/>
              <a:t>He is also eager to teach Nora the dance she performs at the costume party. </a:t>
            </a:r>
            <a:r>
              <a:rPr lang="en-US" sz="3600" i="1" dirty="0" err="1" smtClean="0"/>
              <a:t>Torvald</a:t>
            </a:r>
            <a:r>
              <a:rPr lang="en-US" sz="3600" i="1" dirty="0" smtClean="0"/>
              <a:t> likes to envision himself as Nora’s savior, asking her after the party, “[D]o you know that I’ve often wished you were facing some terrible dangers so that I could risk life and limb, risk everything, for your sake?”</a:t>
            </a:r>
            <a:endParaRPr lang="en-US" sz="3600"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i="1" dirty="0" smtClean="0"/>
              <a:t>Although </a:t>
            </a:r>
            <a:r>
              <a:rPr lang="en-US" i="1" dirty="0" err="1" smtClean="0"/>
              <a:t>Torvald</a:t>
            </a:r>
            <a:r>
              <a:rPr lang="en-US" i="1" dirty="0" smtClean="0"/>
              <a:t> seizes the power in his relationship with Nora and refers to her as a “girl,” it seems that </a:t>
            </a:r>
            <a:r>
              <a:rPr lang="en-US" i="1" dirty="0" err="1" smtClean="0"/>
              <a:t>Torvald</a:t>
            </a:r>
            <a:r>
              <a:rPr lang="en-US" i="1" dirty="0" smtClean="0"/>
              <a:t> is actually the weaker and more childlike character. Dr. Rank’s explanation for not wanting </a:t>
            </a:r>
            <a:r>
              <a:rPr lang="en-US" i="1" dirty="0" err="1" smtClean="0"/>
              <a:t>Torvald</a:t>
            </a:r>
            <a:r>
              <a:rPr lang="en-US" i="1" dirty="0" smtClean="0"/>
              <a:t> to enter his sickroom—”</a:t>
            </a:r>
            <a:r>
              <a:rPr lang="en-US" i="1" dirty="0" err="1" smtClean="0"/>
              <a:t>Torvald</a:t>
            </a:r>
            <a:r>
              <a:rPr lang="en-US" i="1" dirty="0" smtClean="0"/>
              <a:t> is so fastidious, he cannot face up to anything ugly”—suggests that Dr. Rank feels </a:t>
            </a:r>
            <a:r>
              <a:rPr lang="en-US" i="1" dirty="0" err="1" smtClean="0"/>
              <a:t>Torvald</a:t>
            </a:r>
            <a:r>
              <a:rPr lang="en-US" i="1" dirty="0" smtClean="0"/>
              <a:t> must be sheltered like a child from the realities of the world.</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i="1" dirty="0" smtClean="0"/>
              <a:t>Furthermore, </a:t>
            </a:r>
            <a:r>
              <a:rPr lang="en-US" i="1" dirty="0" err="1" smtClean="0"/>
              <a:t>Torvald</a:t>
            </a:r>
            <a:r>
              <a:rPr lang="en-US" i="1" dirty="0" smtClean="0"/>
              <a:t> reveals himself to be childishly petty at times. His real objection to working with </a:t>
            </a:r>
            <a:r>
              <a:rPr lang="en-US" i="1" dirty="0" err="1" smtClean="0"/>
              <a:t>Krogstad</a:t>
            </a:r>
            <a:r>
              <a:rPr lang="en-US" i="1" dirty="0" smtClean="0"/>
              <a:t> stems not from -deficiencies in </a:t>
            </a:r>
            <a:r>
              <a:rPr lang="en-US" i="1" dirty="0" err="1" smtClean="0"/>
              <a:t>Krogstad’s</a:t>
            </a:r>
            <a:r>
              <a:rPr lang="en-US" i="1" dirty="0" smtClean="0"/>
              <a:t> moral character but, rather, </a:t>
            </a:r>
            <a:r>
              <a:rPr lang="en-US" i="1" dirty="0" err="1" smtClean="0"/>
              <a:t>Krogstad’s</a:t>
            </a:r>
            <a:r>
              <a:rPr lang="en-US" i="1" dirty="0" smtClean="0"/>
              <a:t> overly friendly and familiar behavior. </a:t>
            </a:r>
            <a:r>
              <a:rPr lang="en-US" i="1" dirty="0" err="1" smtClean="0"/>
              <a:t>Torvald’s</a:t>
            </a:r>
            <a:r>
              <a:rPr lang="en-US" i="1" dirty="0" smtClean="0"/>
              <a:t> decision to fire </a:t>
            </a:r>
            <a:r>
              <a:rPr lang="en-US" i="1" dirty="0" err="1" smtClean="0"/>
              <a:t>Krogstad</a:t>
            </a:r>
            <a:r>
              <a:rPr lang="en-US" i="1" dirty="0" smtClean="0"/>
              <a:t> stems ultimately from the fact that he feels threatened and offended by </a:t>
            </a:r>
            <a:r>
              <a:rPr lang="en-US" i="1" dirty="0" err="1" smtClean="0"/>
              <a:t>Krogstad’s</a:t>
            </a:r>
            <a:r>
              <a:rPr lang="en-US" i="1" dirty="0" smtClean="0"/>
              <a:t> failure to pay him the proper respect.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i="1" dirty="0" err="1" smtClean="0"/>
              <a:t>Torvald</a:t>
            </a:r>
            <a:r>
              <a:rPr lang="en-US" i="1" dirty="0" smtClean="0"/>
              <a:t> is very conscious of other people’s perceptions of him and of his standing in the community. His explanation for rejecting Nora’s request that </a:t>
            </a:r>
            <a:r>
              <a:rPr lang="en-US" i="1" dirty="0" err="1" smtClean="0"/>
              <a:t>Krogstad</a:t>
            </a:r>
            <a:r>
              <a:rPr lang="en-US" i="1" dirty="0" smtClean="0"/>
              <a:t> be kept on at the office—that retaining </a:t>
            </a:r>
            <a:r>
              <a:rPr lang="en-US" i="1" dirty="0" err="1" smtClean="0"/>
              <a:t>Krogstad</a:t>
            </a:r>
            <a:r>
              <a:rPr lang="en-US" i="1" dirty="0" smtClean="0"/>
              <a:t> would make him “a laughing stock before the entire staff”—shows that he prioritizes his reputation over his wife’s desires.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smtClean="0"/>
              <a:t>Analysis of Major Characters</a:t>
            </a:r>
            <a:endParaRPr lang="en-US" dirty="0"/>
          </a:p>
        </p:txBody>
      </p:sp>
      <p:sp>
        <p:nvSpPr>
          <p:cNvPr id="3" name="عنصر نائب للمحتوى 2"/>
          <p:cNvSpPr>
            <a:spLocks noGrp="1"/>
          </p:cNvSpPr>
          <p:nvPr>
            <p:ph idx="1"/>
          </p:nvPr>
        </p:nvSpPr>
        <p:spPr/>
        <p:txBody>
          <a:bodyPr/>
          <a:lstStyle/>
          <a:p>
            <a:pPr algn="l"/>
            <a:r>
              <a:rPr lang="en-US" sz="3600" i="1" dirty="0" err="1" smtClean="0"/>
              <a:t>Torvald</a:t>
            </a:r>
            <a:r>
              <a:rPr lang="en-US" sz="3600" i="1" dirty="0" smtClean="0"/>
              <a:t> further demonstrates his deep need for society’s respect in his reaction to Nora’s deception. Although he says that Nora has ruined his happiness and will not be allowed to raise the children, he insists that she remain in the house because his chief concern is saving “the appearance” of their household.</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smtClean="0"/>
              <a:t>MODEL </a:t>
            </a:r>
            <a:r>
              <a:rPr lang="en-US" b="1" smtClean="0"/>
              <a:t>QUESTIONS</a:t>
            </a:r>
            <a:endParaRPr lang="en-US" b="1" dirty="0"/>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MODEL QUESTION</a:t>
            </a:r>
            <a:endParaRPr lang="en-US" dirty="0"/>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MODEL QUESTION</a:t>
            </a:r>
            <a:endParaRPr lang="en-US" dirty="0"/>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138</TotalTime>
  <Words>1239</Words>
  <Application>Microsoft Office PowerPoint</Application>
  <PresentationFormat>A4 Paper (210x297 mm)‎</PresentationFormat>
  <Paragraphs>53</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Introductory lecture</vt:lpstr>
      <vt:lpstr>الشريحة 1</vt:lpstr>
      <vt:lpstr>الشريحة 2</vt:lpstr>
      <vt:lpstr>Torvald’s and Nora’s attitudes  toward money</vt:lpstr>
      <vt:lpstr>Torvald’s and Nora’s attitudes  toward money</vt:lpstr>
      <vt:lpstr>Torvald’s and Nora’s attitudes  toward money</vt:lpstr>
      <vt:lpstr>Mrs. Linde and Nora  at the end of the play</vt:lpstr>
      <vt:lpstr>Mrs. Linde and Nora  at the end of the play</vt:lpstr>
      <vt:lpstr>Analysis of Major Characters </vt:lpstr>
      <vt:lpstr>Analysis of Major Characters</vt:lpstr>
      <vt:lpstr>Analysis of Major Characters</vt:lpstr>
      <vt:lpstr>Analysis of Major Characters</vt:lpstr>
      <vt:lpstr>Analysis of Major Characters</vt:lpstr>
      <vt:lpstr>Analysis of Major Characters</vt:lpstr>
      <vt:lpstr>Analysis of Major Characters</vt:lpstr>
      <vt:lpstr>Analysis of Major Characters</vt:lpstr>
      <vt:lpstr>Analysis of Major Characters</vt:lpstr>
      <vt:lpstr>Analysis of Major Characters</vt:lpstr>
      <vt:lpstr>Analysis of Major Characters</vt:lpstr>
      <vt:lpstr>Analysis of Major Characters</vt:lpstr>
      <vt:lpstr>Analysis of Major Characters</vt:lpstr>
      <vt:lpstr>MODEL QUESTIONS</vt:lpstr>
      <vt:lpstr>MODEL QUESTION</vt:lpstr>
      <vt:lpstr>MODEL QUESTION</vt:lpstr>
      <vt:lpstr>الشريحة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20</cp:revision>
  <dcterms:created xsi:type="dcterms:W3CDTF">2011-09-28T13:10:49Z</dcterms:created>
  <dcterms:modified xsi:type="dcterms:W3CDTF">2012-09-28T11:03:24Z</dcterms:modified>
</cp:coreProperties>
</file>