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82" r:id="rId2"/>
    <p:sldId id="257" r:id="rId3"/>
    <p:sldId id="274" r:id="rId4"/>
    <p:sldId id="283" r:id="rId5"/>
    <p:sldId id="285" r:id="rId6"/>
    <p:sldId id="286" r:id="rId7"/>
    <p:sldId id="287" r:id="rId8"/>
    <p:sldId id="288" r:id="rId9"/>
    <p:sldId id="289" r:id="rId10"/>
    <p:sldId id="291" r:id="rId11"/>
    <p:sldId id="292" r:id="rId12"/>
    <p:sldId id="293" r:id="rId13"/>
    <p:sldId id="294" r:id="rId14"/>
    <p:sldId id="295" r:id="rId15"/>
    <p:sldId id="299" r:id="rId16"/>
    <p:sldId id="30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1132D9"/>
    <a:srgbClr val="009900"/>
    <a:srgbClr val="3B84AF"/>
    <a:srgbClr val="709256"/>
    <a:srgbClr val="AD9968"/>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54"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9/19/2012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 xmlns:p14="http://schemas.microsoft.com/office/powerpoint/2010/main"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cs typeface="+mj-cs"/>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3</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Methods &amp; Approaches</a:t>
            </a:r>
          </a:p>
          <a:p>
            <a:pPr eaLnBrk="1" hangingPunct="1"/>
            <a:r>
              <a:rPr lang="en-GB" b="1" dirty="0" smtClean="0"/>
              <a:t> to  Creative Translation</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a:t>
            </a:r>
          </a:p>
          <a:p>
            <a:pPr lvl="0" algn="just">
              <a:lnSpc>
                <a:spcPct val="115000"/>
              </a:lnSpc>
              <a:spcAft>
                <a:spcPts val="0"/>
              </a:spcAft>
              <a:buFont typeface="+mj-lt"/>
              <a:buAutoNum type="arabicPeriod"/>
            </a:pPr>
            <a:r>
              <a:rPr lang="en-GB" sz="3600" dirty="0" smtClean="0">
                <a:latin typeface="Times New Roman"/>
                <a:ea typeface="Calibri"/>
                <a:cs typeface="Arial"/>
              </a:rPr>
              <a:t> </a:t>
            </a:r>
            <a:r>
              <a:rPr lang="en-GB" dirty="0">
                <a:latin typeface="Times New Roman"/>
                <a:ea typeface="Times New Roman"/>
                <a:cs typeface="Arial"/>
              </a:rPr>
              <a:t>show knowledge of a number of strategies used in translating literary texts.</a:t>
            </a:r>
            <a:endParaRPr lang="en-GB" sz="2800" dirty="0">
              <a:ea typeface="Times New Roman"/>
              <a:cs typeface="Arial"/>
            </a:endParaRPr>
          </a:p>
          <a:p>
            <a:pPr lvl="0" algn="just">
              <a:lnSpc>
                <a:spcPct val="115000"/>
              </a:lnSpc>
              <a:spcAft>
                <a:spcPts val="0"/>
              </a:spcAft>
              <a:buFont typeface="+mj-lt"/>
              <a:buAutoNum type="arabicPeriod"/>
            </a:pPr>
            <a:r>
              <a:rPr lang="en-GB" dirty="0">
                <a:latin typeface="Times New Roman"/>
                <a:ea typeface="Times New Roman"/>
                <a:cs typeface="Arial"/>
              </a:rPr>
              <a:t>apply these strategies to  creative translation.</a:t>
            </a:r>
            <a:endParaRPr lang="en-GB" sz="2800" dirty="0">
              <a:ea typeface="Times New Roman"/>
              <a:cs typeface="Arial"/>
            </a:endParaRPr>
          </a:p>
          <a:p>
            <a:pPr marL="0" lvl="0" indent="0" algn="just">
              <a:lnSpc>
                <a:spcPct val="115000"/>
              </a:lnSpc>
              <a:spcAft>
                <a:spcPts val="0"/>
              </a:spcAft>
            </a:pPr>
            <a:endParaRPr lang="en-GB" sz="2800" dirty="0">
              <a:ea typeface="Times New Roman"/>
              <a:cs typeface="Arial"/>
            </a:endParaRPr>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915400" cy="1143000"/>
          </a:xfrm>
        </p:spPr>
        <p:txBody>
          <a:bodyPr/>
          <a:lstStyle/>
          <a:p>
            <a:pPr lvl="0" algn="l">
              <a:lnSpc>
                <a:spcPct val="115000"/>
              </a:lnSpc>
              <a:spcAft>
                <a:spcPts val="0"/>
              </a:spcAft>
            </a:pP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A </a:t>
            </a:r>
            <a:r>
              <a:rPr lang="en-GB" sz="3200" b="1" dirty="0">
                <a:solidFill>
                  <a:srgbClr val="1132D9"/>
                </a:solidFill>
              </a:rPr>
              <a:t>Two-Stage Approach to creative translation</a:t>
            </a:r>
            <a:br>
              <a:rPr lang="en-GB" sz="3200" b="1" dirty="0">
                <a:solidFill>
                  <a:srgbClr val="1132D9"/>
                </a:solidFill>
              </a:rPr>
            </a:br>
            <a:r>
              <a:rPr lang="en-GB" sz="2800" dirty="0">
                <a:ea typeface="Times New Roman"/>
                <a:cs typeface="Arial"/>
              </a:rPr>
              <a:t/>
            </a:r>
            <a:br>
              <a:rPr lang="en-GB" sz="2800" dirty="0">
                <a:ea typeface="Times New Roman"/>
                <a:cs typeface="Arial"/>
              </a:rPr>
            </a:br>
            <a:endParaRPr lang="en-US" dirty="0">
              <a:solidFill>
                <a:srgbClr val="1132D9"/>
              </a:solidFill>
            </a:endParaRPr>
          </a:p>
        </p:txBody>
      </p:sp>
      <p:sp>
        <p:nvSpPr>
          <p:cNvPr id="3" name="Content Placeholder 2"/>
          <p:cNvSpPr>
            <a:spLocks noGrp="1"/>
          </p:cNvSpPr>
          <p:nvPr>
            <p:ph idx="1"/>
          </p:nvPr>
        </p:nvSpPr>
        <p:spPr>
          <a:xfrm>
            <a:off x="495300" y="1524000"/>
            <a:ext cx="8915400" cy="4724400"/>
          </a:xfrm>
        </p:spPr>
        <p:txBody>
          <a:bodyPr/>
          <a:lstStyle/>
          <a:p>
            <a:pPr algn="just">
              <a:lnSpc>
                <a:spcPct val="115000"/>
              </a:lnSpc>
              <a:spcAft>
                <a:spcPts val="0"/>
              </a:spcAft>
            </a:pPr>
            <a:r>
              <a:rPr lang="en-GB" sz="2000" b="1" dirty="0">
                <a:latin typeface="Times New Roman"/>
                <a:ea typeface="Times New Roman"/>
                <a:cs typeface="Arial"/>
              </a:rPr>
              <a:t>According to David </a:t>
            </a:r>
            <a:r>
              <a:rPr lang="en-GB" sz="2000" b="1" dirty="0" err="1">
                <a:latin typeface="Times New Roman"/>
                <a:ea typeface="Times New Roman"/>
                <a:cs typeface="Arial"/>
              </a:rPr>
              <a:t>Pendlebury</a:t>
            </a:r>
            <a:r>
              <a:rPr lang="en-GB" sz="2000" b="1" dirty="0">
                <a:latin typeface="Times New Roman"/>
                <a:ea typeface="Times New Roman"/>
                <a:cs typeface="Arial"/>
              </a:rPr>
              <a:t> (2005, page 15), creative translation usually </a:t>
            </a:r>
            <a:r>
              <a:rPr lang="en-GB" sz="2000" b="1" dirty="0" smtClean="0">
                <a:latin typeface="Times New Roman"/>
                <a:ea typeface="Times New Roman"/>
                <a:cs typeface="Arial"/>
              </a:rPr>
              <a:t>involves two </a:t>
            </a:r>
            <a:r>
              <a:rPr lang="en-GB" sz="2000" b="1" dirty="0">
                <a:latin typeface="Times New Roman"/>
                <a:ea typeface="Times New Roman"/>
                <a:cs typeface="Arial"/>
              </a:rPr>
              <a:t>recognisable main stages:</a:t>
            </a:r>
            <a:endParaRPr lang="en-GB" sz="1800" b="1" dirty="0">
              <a:ea typeface="Times New Roman"/>
              <a:cs typeface="Arial"/>
            </a:endParaRPr>
          </a:p>
          <a:p>
            <a:pPr algn="just">
              <a:lnSpc>
                <a:spcPct val="115000"/>
              </a:lnSpc>
              <a:spcAft>
                <a:spcPts val="0"/>
              </a:spcAft>
            </a:pPr>
            <a:r>
              <a:rPr lang="en-GB" sz="1400" b="1" dirty="0">
                <a:latin typeface="Times New Roman"/>
                <a:ea typeface="Times New Roman"/>
                <a:cs typeface="Arial"/>
              </a:rPr>
              <a:t> </a:t>
            </a:r>
            <a:endParaRPr lang="en-GB" sz="1800" dirty="0" smtClean="0">
              <a:ea typeface="Times New Roman"/>
              <a:cs typeface="Arial"/>
            </a:endParaRPr>
          </a:p>
          <a:p>
            <a:pPr lvl="0" algn="just">
              <a:lnSpc>
                <a:spcPct val="115000"/>
              </a:lnSpc>
              <a:spcAft>
                <a:spcPts val="0"/>
              </a:spcAft>
              <a:buFont typeface="+mj-lt"/>
              <a:buAutoNum type="arabicPeriod"/>
            </a:pPr>
            <a:r>
              <a:rPr lang="en-GB" sz="2400" b="1" dirty="0" smtClean="0">
                <a:solidFill>
                  <a:srgbClr val="FF0000"/>
                </a:solidFill>
                <a:latin typeface="Times New Roman"/>
                <a:ea typeface="Times New Roman"/>
                <a:cs typeface="Arial"/>
              </a:rPr>
              <a:t>Firstly we produce a draft translation of the original that is as literal and accurate as possible.</a:t>
            </a:r>
            <a:r>
              <a:rPr lang="en-GB" sz="2400" b="1" dirty="0" smtClean="0">
                <a:latin typeface="Times New Roman"/>
                <a:ea typeface="Times New Roman"/>
                <a:cs typeface="Arial"/>
              </a:rPr>
              <a:t> </a:t>
            </a:r>
            <a:r>
              <a:rPr lang="en-GB" sz="2400" dirty="0" smtClean="0">
                <a:latin typeface="Times New Roman"/>
                <a:ea typeface="Times New Roman"/>
                <a:cs typeface="Arial"/>
              </a:rPr>
              <a:t> In any type of translation draft, we are bound to encounter a number of </a:t>
            </a:r>
            <a:r>
              <a:rPr lang="en-GB" sz="2400" b="1" dirty="0" smtClean="0">
                <a:latin typeface="Times New Roman"/>
                <a:ea typeface="Times New Roman"/>
                <a:cs typeface="Arial"/>
              </a:rPr>
              <a:t>‘gaping holes’ </a:t>
            </a:r>
            <a:r>
              <a:rPr lang="en-GB" sz="2400" dirty="0" smtClean="0">
                <a:latin typeface="Times New Roman"/>
                <a:ea typeface="Times New Roman"/>
                <a:cs typeface="Arial"/>
              </a:rPr>
              <a:t>and </a:t>
            </a:r>
            <a:r>
              <a:rPr lang="en-GB" sz="2400" b="1" dirty="0" smtClean="0">
                <a:latin typeface="Times New Roman"/>
                <a:ea typeface="Times New Roman"/>
                <a:cs typeface="Arial"/>
              </a:rPr>
              <a:t>pitfalls</a:t>
            </a:r>
            <a:r>
              <a:rPr lang="en-GB" sz="2400" dirty="0" smtClean="0">
                <a:latin typeface="Times New Roman"/>
                <a:ea typeface="Times New Roman"/>
                <a:cs typeface="Arial"/>
              </a:rPr>
              <a:t>.  For the moment these simply have to </a:t>
            </a:r>
            <a:r>
              <a:rPr lang="en-GB" sz="2400" b="1" dirty="0" smtClean="0">
                <a:latin typeface="Times New Roman"/>
                <a:ea typeface="Times New Roman"/>
                <a:cs typeface="Arial"/>
              </a:rPr>
              <a:t>be noted and left where they are</a:t>
            </a:r>
            <a:r>
              <a:rPr lang="en-GB" sz="2400" dirty="0" smtClean="0">
                <a:latin typeface="Times New Roman"/>
                <a:ea typeface="Times New Roman"/>
                <a:cs typeface="Arial"/>
              </a:rPr>
              <a:t>.  Such draft is also bound to throw up a number of </a:t>
            </a:r>
            <a:r>
              <a:rPr lang="en-GB" sz="2400" b="1" dirty="0" smtClean="0">
                <a:latin typeface="Times New Roman"/>
                <a:ea typeface="Times New Roman"/>
                <a:cs typeface="Arial"/>
              </a:rPr>
              <a:t>‘gaffes’ </a:t>
            </a:r>
            <a:r>
              <a:rPr lang="en-GB" sz="2400" dirty="0" smtClean="0">
                <a:latin typeface="Times New Roman"/>
                <a:ea typeface="Times New Roman"/>
                <a:cs typeface="Arial"/>
              </a:rPr>
              <a:t>and </a:t>
            </a:r>
            <a:r>
              <a:rPr lang="en-GB" sz="2400" b="1" dirty="0" smtClean="0">
                <a:latin typeface="Times New Roman"/>
                <a:ea typeface="Times New Roman"/>
                <a:cs typeface="Arial"/>
              </a:rPr>
              <a:t>misconceptions</a:t>
            </a:r>
            <a:r>
              <a:rPr lang="en-GB" sz="2400" dirty="0" smtClean="0">
                <a:latin typeface="Times New Roman"/>
                <a:ea typeface="Times New Roman"/>
                <a:cs typeface="Arial"/>
              </a:rPr>
              <a:t>  which have to be left  until they are pointed out by an expert in the source language, or until such time they work their way , like an itch, into the translator’s conscious mind.</a:t>
            </a:r>
            <a:endParaRPr lang="en-GB" sz="2400" dirty="0" smtClean="0">
              <a:ea typeface="Times New Roman"/>
              <a:cs typeface="Arial"/>
            </a:endParaRPr>
          </a:p>
          <a:p>
            <a:pPr marL="457200" algn="just">
              <a:lnSpc>
                <a:spcPct val="115000"/>
              </a:lnSpc>
              <a:spcAft>
                <a:spcPts val="0"/>
              </a:spcAft>
            </a:pPr>
            <a:r>
              <a:rPr lang="en-GB" sz="2400" dirty="0">
                <a:latin typeface="Times New Roman"/>
                <a:ea typeface="Times New Roman"/>
                <a:cs typeface="Arial"/>
              </a:rPr>
              <a:t> </a:t>
            </a:r>
            <a:endParaRPr lang="en-GB" sz="2400" dirty="0">
              <a:ea typeface="Times New Roman"/>
              <a:cs typeface="Arial"/>
            </a:endParaRPr>
          </a:p>
          <a:p>
            <a:pPr lvl="0" algn="l">
              <a:lnSpc>
                <a:spcPct val="115000"/>
              </a:lnSpc>
              <a:spcAft>
                <a:spcPts val="0"/>
              </a:spcAft>
              <a:buFont typeface="Wingdings"/>
              <a:buChar char=""/>
            </a:pPr>
            <a:endParaRPr lang="en-GB" sz="2000" dirty="0">
              <a:ea typeface="Calibri"/>
              <a:cs typeface="Arial"/>
            </a:endParaRPr>
          </a:p>
          <a:p>
            <a:pPr marL="457200" algn="l">
              <a:lnSpc>
                <a:spcPct val="115000"/>
              </a:lnSpc>
              <a:spcAft>
                <a:spcPts val="0"/>
              </a:spcAft>
            </a:pPr>
            <a:r>
              <a:rPr lang="en-GB" sz="1600" dirty="0">
                <a:latin typeface="Times New Roman"/>
                <a:ea typeface="Calibri"/>
                <a:cs typeface="Arial"/>
              </a:rPr>
              <a:t> </a:t>
            </a:r>
            <a:endParaRPr lang="en-GB" sz="2000" dirty="0">
              <a:ea typeface="Calibri"/>
              <a:cs typeface="Arial"/>
            </a:endParaRP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lnSpc>
                <a:spcPct val="115000"/>
              </a:lnSpc>
              <a:spcAft>
                <a:spcPts val="0"/>
              </a:spcAft>
            </a:pPr>
            <a:r>
              <a:rPr lang="en-GB" sz="2800" b="1" dirty="0" smtClean="0">
                <a:solidFill>
                  <a:srgbClr val="1132D9"/>
                </a:solidFill>
              </a:rPr>
              <a:t>Continued</a:t>
            </a:r>
            <a:endParaRPr lang="en-US" sz="2800" b="1" dirty="0">
              <a:solidFill>
                <a:srgbClr val="FF3300"/>
              </a:solidFill>
            </a:endParaRPr>
          </a:p>
        </p:txBody>
      </p:sp>
      <p:sp>
        <p:nvSpPr>
          <p:cNvPr id="3" name="Content Placeholder 2"/>
          <p:cNvSpPr>
            <a:spLocks noGrp="1"/>
          </p:cNvSpPr>
          <p:nvPr>
            <p:ph idx="1"/>
          </p:nvPr>
        </p:nvSpPr>
        <p:spPr>
          <a:xfrm>
            <a:off x="495300" y="1295400"/>
            <a:ext cx="8915400" cy="5105400"/>
          </a:xfrm>
        </p:spPr>
        <p:txBody>
          <a:bodyPr/>
          <a:lstStyle/>
          <a:p>
            <a:pPr marL="0" lvl="0" indent="0" algn="just">
              <a:lnSpc>
                <a:spcPct val="115000"/>
              </a:lnSpc>
              <a:spcAft>
                <a:spcPts val="0"/>
              </a:spcAft>
            </a:pPr>
            <a:r>
              <a:rPr lang="en-GB" sz="2800" dirty="0" smtClean="0">
                <a:latin typeface="Times New Roman"/>
                <a:ea typeface="Times New Roman"/>
                <a:cs typeface="Arial"/>
              </a:rPr>
              <a:t>2. </a:t>
            </a:r>
            <a:r>
              <a:rPr lang="en-GB" b="1" dirty="0" smtClean="0">
                <a:solidFill>
                  <a:srgbClr val="FF0000"/>
                </a:solidFill>
                <a:latin typeface="Times New Roman"/>
                <a:ea typeface="Times New Roman"/>
                <a:cs typeface="Arial"/>
              </a:rPr>
              <a:t>We </a:t>
            </a:r>
            <a:r>
              <a:rPr lang="en-GB" b="1" dirty="0">
                <a:solidFill>
                  <a:srgbClr val="FF0000"/>
                </a:solidFill>
                <a:latin typeface="Times New Roman"/>
                <a:ea typeface="Times New Roman"/>
                <a:cs typeface="Arial"/>
              </a:rPr>
              <a:t>then ‘translate’ this draft, with only minimal reference to the original</a:t>
            </a:r>
            <a:r>
              <a:rPr lang="en-GB" dirty="0">
                <a:latin typeface="Times New Roman"/>
                <a:ea typeface="Times New Roman"/>
                <a:cs typeface="Arial"/>
              </a:rPr>
              <a:t>, into a form that as far as possible reflects and does justice to the author’s overall intention, while doing minimum violence to the target  language. </a:t>
            </a:r>
            <a:r>
              <a:rPr lang="en-GB" dirty="0" smtClean="0">
                <a:latin typeface="Times New Roman"/>
                <a:ea typeface="Times New Roman"/>
                <a:cs typeface="Arial"/>
              </a:rPr>
              <a:t>This </a:t>
            </a:r>
            <a:r>
              <a:rPr lang="en-GB" dirty="0">
                <a:latin typeface="Times New Roman"/>
                <a:ea typeface="Times New Roman"/>
                <a:cs typeface="Arial"/>
              </a:rPr>
              <a:t>stage of </a:t>
            </a:r>
            <a:r>
              <a:rPr lang="en-GB" b="1" dirty="0">
                <a:latin typeface="Times New Roman"/>
                <a:ea typeface="Times New Roman"/>
                <a:cs typeface="Arial"/>
              </a:rPr>
              <a:t>‘weaning away’ </a:t>
            </a:r>
            <a:r>
              <a:rPr lang="en-GB" dirty="0">
                <a:latin typeface="Times New Roman"/>
                <a:ea typeface="Times New Roman"/>
                <a:cs typeface="Arial"/>
              </a:rPr>
              <a:t>from the original is nearly always necessary; otherwise the end result is likely to remain unduly influenced by what are arbitrary features of source language</a:t>
            </a:r>
            <a:r>
              <a:rPr lang="en-GB" sz="2800" dirty="0">
                <a:latin typeface="Times New Roman"/>
                <a:ea typeface="Times New Roman"/>
                <a:cs typeface="Arial"/>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latin typeface="Times New Roman"/>
                <a:ea typeface="Calibri"/>
                <a:cs typeface="Arial"/>
              </a:rPr>
              <a:t> </a:t>
            </a:r>
            <a:r>
              <a:rPr lang="en-GB" sz="3200" b="1" dirty="0">
                <a:solidFill>
                  <a:srgbClr val="FF3300"/>
                </a:solidFill>
              </a:rPr>
              <a:t>Example</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algn="just">
              <a:lnSpc>
                <a:spcPct val="115000"/>
              </a:lnSpc>
              <a:spcAft>
                <a:spcPts val="0"/>
              </a:spcAft>
            </a:pPr>
            <a:r>
              <a:rPr lang="en-GB" sz="2000" dirty="0">
                <a:latin typeface="Times New Roman"/>
                <a:ea typeface="Times New Roman"/>
                <a:cs typeface="Arial"/>
              </a:rPr>
              <a:t>Now let’s look at the translation of the following excerpt taken from a short </a:t>
            </a:r>
            <a:r>
              <a:rPr lang="en-GB" sz="2000" dirty="0" smtClean="0">
                <a:latin typeface="Times New Roman"/>
                <a:ea typeface="Times New Roman"/>
                <a:cs typeface="Arial"/>
              </a:rPr>
              <a:t>story</a:t>
            </a:r>
          </a:p>
          <a:p>
            <a:pPr algn="just">
              <a:lnSpc>
                <a:spcPct val="115000"/>
              </a:lnSpc>
              <a:spcAft>
                <a:spcPts val="0"/>
              </a:spcAft>
            </a:pPr>
            <a:r>
              <a:rPr lang="en-GB" sz="2000" dirty="0" smtClean="0">
                <a:latin typeface="Times New Roman"/>
                <a:ea typeface="Times New Roman"/>
                <a:cs typeface="Arial"/>
              </a:rPr>
              <a:t>written </a:t>
            </a:r>
            <a:r>
              <a:rPr lang="en-GB" sz="2000" dirty="0">
                <a:latin typeface="Times New Roman"/>
                <a:ea typeface="Times New Roman"/>
                <a:cs typeface="Arial"/>
              </a:rPr>
              <a:t>by Dr Muhammad </a:t>
            </a:r>
            <a:r>
              <a:rPr lang="en-GB" sz="2000" dirty="0" err="1">
                <a:latin typeface="Times New Roman"/>
                <a:ea typeface="Times New Roman"/>
                <a:cs typeface="Arial"/>
              </a:rPr>
              <a:t>Alnaimi</a:t>
            </a:r>
            <a:r>
              <a:rPr lang="en-GB" sz="2000" dirty="0">
                <a:latin typeface="Times New Roman"/>
                <a:ea typeface="Times New Roman"/>
                <a:cs typeface="Arial"/>
              </a:rPr>
              <a:t> and see the difference between versions A </a:t>
            </a:r>
            <a:r>
              <a:rPr lang="en-GB" sz="2000" dirty="0" smtClean="0">
                <a:latin typeface="Times New Roman"/>
                <a:ea typeface="Times New Roman"/>
                <a:cs typeface="Arial"/>
              </a:rPr>
              <a:t>and B</a:t>
            </a:r>
            <a:endParaRPr lang="en-GB" sz="2800" dirty="0">
              <a:ea typeface="Times New Roman"/>
              <a:cs typeface="Arial"/>
            </a:endParaRPr>
          </a:p>
          <a:p>
            <a:pPr marR="450215" rtl="1">
              <a:lnSpc>
                <a:spcPct val="115000"/>
              </a:lnSpc>
              <a:spcAft>
                <a:spcPts val="0"/>
              </a:spcAft>
            </a:pPr>
            <a:r>
              <a:rPr lang="ar-SY" sz="2000" b="1" dirty="0" smtClean="0">
                <a:ea typeface="Times New Roman"/>
                <a:cs typeface="Times New Roman"/>
              </a:rPr>
              <a:t>         </a:t>
            </a:r>
            <a:r>
              <a:rPr lang="ar-SA" sz="1600" b="1" dirty="0" smtClean="0">
                <a:ea typeface="Times New Roman"/>
                <a:cs typeface="Times New Roman"/>
              </a:rPr>
              <a:t>كان </a:t>
            </a:r>
            <a:r>
              <a:rPr lang="ar-SA" sz="1600" b="1" dirty="0">
                <a:ea typeface="Times New Roman"/>
                <a:cs typeface="Times New Roman"/>
              </a:rPr>
              <a:t>يوماً ملتهباً كطفل نالت منه الحمى. الشارع الإسفلتي عربيد أسود ضل طريقه. أما الشجيرات على جانبي الطريق فقد كانت تلهث لأن هناك من نسي ارواءها. الغبار حناء تناثرت في المكان لتصبغ حتى ثناياه، وأغطية البوظة الورقية الذهبية والفضية والمحارم الناعمة المستخدمة تناثرت على مد البصر</a:t>
            </a:r>
            <a:r>
              <a:rPr lang="en-GB" sz="1600" b="1" dirty="0">
                <a:latin typeface="Times New Roman"/>
                <a:ea typeface="Times New Roman"/>
                <a:cs typeface="Arial"/>
              </a:rPr>
              <a:t>.</a:t>
            </a:r>
            <a:endParaRPr lang="en-GB" sz="1600" dirty="0">
              <a:ea typeface="Times New Roman"/>
              <a:cs typeface="Arial"/>
            </a:endParaRPr>
          </a:p>
          <a:p>
            <a:pPr marL="457200" lvl="0" indent="-457200" algn="just">
              <a:lnSpc>
                <a:spcPct val="115000"/>
              </a:lnSpc>
              <a:spcAft>
                <a:spcPts val="0"/>
              </a:spcAft>
              <a:buFont typeface="+mj-lt"/>
              <a:buAutoNum type="alphaUcPeriod"/>
            </a:pPr>
            <a:r>
              <a:rPr lang="en-GB" sz="1600" b="1" dirty="0" smtClean="0">
                <a:solidFill>
                  <a:srgbClr val="FF0000"/>
                </a:solidFill>
                <a:latin typeface="Times New Roman"/>
                <a:ea typeface="Times New Roman"/>
                <a:cs typeface="Arial"/>
              </a:rPr>
              <a:t>It </a:t>
            </a:r>
            <a:r>
              <a:rPr lang="en-GB" sz="1600" b="1" dirty="0">
                <a:solidFill>
                  <a:srgbClr val="FF0000"/>
                </a:solidFill>
                <a:latin typeface="Times New Roman"/>
                <a:ea typeface="Times New Roman"/>
                <a:cs typeface="Arial"/>
              </a:rPr>
              <a:t>was a very hot afternoon as the child experienced the heat of a fever. The Street was like a drunk who had lost his way</a:t>
            </a:r>
            <a:r>
              <a:rPr lang="en-GB" sz="1600" b="1" dirty="0">
                <a:latin typeface="Times New Roman"/>
                <a:ea typeface="Times New Roman"/>
                <a:cs typeface="Arial"/>
              </a:rPr>
              <a:t>.  Trees on sides of the road were bare, thirsty and gasping as if someone had forgotten to water them. Dust covered the trees, and ice cream covers yellow and silver and used tissues scattered as far as one can see. </a:t>
            </a:r>
            <a:endParaRPr lang="en-GB" sz="1600" dirty="0">
              <a:ea typeface="Times New Roman"/>
              <a:cs typeface="Arial"/>
            </a:endParaRPr>
          </a:p>
          <a:p>
            <a:pPr algn="just">
              <a:lnSpc>
                <a:spcPct val="115000"/>
              </a:lnSpc>
              <a:spcAft>
                <a:spcPts val="0"/>
              </a:spcAft>
              <a:buFont typeface="+mj-lt"/>
              <a:buAutoNum type="alphaUcPeriod"/>
            </a:pPr>
            <a:r>
              <a:rPr lang="ar-SA" sz="1600" b="1" dirty="0">
                <a:ea typeface="Times New Roman"/>
                <a:cs typeface="Times New Roman"/>
              </a:rPr>
              <a:t> </a:t>
            </a:r>
            <a:r>
              <a:rPr lang="en-GB" sz="1600" b="1" dirty="0" smtClean="0">
                <a:solidFill>
                  <a:srgbClr val="FF0000"/>
                </a:solidFill>
                <a:latin typeface="Times New Roman"/>
                <a:ea typeface="Times New Roman"/>
                <a:cs typeface="Arial"/>
              </a:rPr>
              <a:t>It </a:t>
            </a:r>
            <a:r>
              <a:rPr lang="en-GB" sz="1600" b="1" dirty="0">
                <a:solidFill>
                  <a:srgbClr val="FF0000"/>
                </a:solidFill>
                <a:latin typeface="Times New Roman"/>
                <a:ea typeface="Times New Roman"/>
                <a:cs typeface="Arial"/>
              </a:rPr>
              <a:t>was a scorching summer afternoon. The feverish heat of the day made people stay indoors. The street was as quiet as a mouse in the locker room</a:t>
            </a:r>
            <a:r>
              <a:rPr lang="en-GB" sz="1600" b="1" dirty="0">
                <a:latin typeface="Times New Roman"/>
                <a:ea typeface="Times New Roman"/>
                <a:cs typeface="Arial"/>
              </a:rPr>
              <a:t>.  The trees on both sides of the street were as thirsty as a dog left behind in a desert panting for a sip of water.   Dust was like henna scattered all over the place and used golden and silver ice-cream wrappers and facial tissues had already littered the street for a distance as far as one can see.</a:t>
            </a:r>
            <a:endParaRPr lang="en-GB" sz="1600" dirty="0">
              <a:ea typeface="Times New Roman"/>
              <a:cs typeface="Arial"/>
            </a:endParaRPr>
          </a:p>
          <a:p>
            <a:pPr marR="450215" algn="l">
              <a:lnSpc>
                <a:spcPct val="115000"/>
              </a:lnSpc>
              <a:spcAft>
                <a:spcPts val="0"/>
              </a:spcAft>
            </a:pPr>
            <a:endParaRPr lang="en-GB" sz="2800" dirty="0">
              <a:ea typeface="Times New Roman"/>
              <a:cs typeface="Arial"/>
            </a:endParaRPr>
          </a:p>
          <a:p>
            <a:pPr algn="l">
              <a:lnSpc>
                <a:spcPct val="115000"/>
              </a:lnSpc>
              <a:spcAft>
                <a:spcPts val="0"/>
              </a:spcAft>
            </a:pPr>
            <a:r>
              <a:rPr lang="en-GB" sz="2000" b="1" dirty="0">
                <a:latin typeface="Times New Roman"/>
                <a:ea typeface="Times New Roman"/>
                <a:cs typeface="Arial"/>
              </a:rPr>
              <a:t> </a:t>
            </a:r>
            <a:endParaRPr lang="en-GB" sz="1400" dirty="0">
              <a:ea typeface="Times New Roman"/>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a:solidFill>
                  <a:srgbClr val="1132D9"/>
                </a:solidFill>
                <a:ea typeface="Times New Roman"/>
                <a:cs typeface="Arial"/>
              </a:rPr>
              <a:t/>
            </a:r>
            <a:br>
              <a:rPr lang="en-GB" sz="2800" b="1" dirty="0">
                <a:solidFill>
                  <a:srgbClr val="1132D9"/>
                </a:solidFill>
                <a:ea typeface="Times New Roman"/>
                <a:cs typeface="Arial"/>
              </a:rPr>
            </a:br>
            <a:r>
              <a:rPr lang="en-GB" sz="2800" b="1" dirty="0">
                <a:solidFill>
                  <a:srgbClr val="1132D9"/>
                </a:solidFill>
                <a:ea typeface="Times New Roman"/>
                <a:cs typeface="Arial"/>
              </a:rPr>
              <a:t/>
            </a:r>
            <a:br>
              <a:rPr lang="en-GB" sz="2800" b="1" dirty="0">
                <a:solidFill>
                  <a:srgbClr val="1132D9"/>
                </a:solidFill>
                <a:ea typeface="Times New Roman"/>
                <a:cs typeface="Arial"/>
              </a:rPr>
            </a:b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A. Holistic </a:t>
            </a:r>
            <a:r>
              <a:rPr lang="en-GB" sz="2800" b="1" dirty="0">
                <a:solidFill>
                  <a:srgbClr val="1132D9"/>
                </a:solidFill>
                <a:ea typeface="Times New Roman"/>
                <a:cs typeface="Arial"/>
              </a:rPr>
              <a:t>Approach to Creative Translation</a:t>
            </a:r>
            <a:r>
              <a:rPr lang="en-GB" sz="2400" dirty="0">
                <a:ea typeface="Times New Roman"/>
                <a:cs typeface="Arial"/>
              </a:rPr>
              <a:t/>
            </a:r>
            <a:br>
              <a:rPr lang="en-GB" sz="2400" dirty="0">
                <a:ea typeface="Times New Roman"/>
                <a:cs typeface="Arial"/>
              </a:rPr>
            </a:br>
            <a:r>
              <a:rPr lang="en-GB" sz="2800" b="1" dirty="0">
                <a:solidFill>
                  <a:srgbClr val="1132D9"/>
                </a:solidFill>
                <a:ea typeface="Times New Roman"/>
                <a:cs typeface="Arial"/>
              </a:rPr>
              <a:t/>
            </a:r>
            <a:br>
              <a:rPr lang="en-GB" sz="2800" b="1" dirty="0">
                <a:solidFill>
                  <a:srgbClr val="1132D9"/>
                </a:solidFill>
                <a:ea typeface="Times New Roman"/>
                <a:cs typeface="Arial"/>
              </a:rPr>
            </a:br>
            <a:r>
              <a:rPr lang="en-GB" sz="2800" b="1" dirty="0">
                <a:solidFill>
                  <a:srgbClr val="1132D9"/>
                </a:solidFill>
                <a:ea typeface="Times New Roman"/>
                <a:cs typeface="Arial"/>
              </a:rPr>
              <a:t> </a:t>
            </a:r>
            <a:r>
              <a:rPr lang="en-GB" sz="2600" b="1" u="sng" dirty="0">
                <a:solidFill>
                  <a:prstClr val="black"/>
                </a:solidFill>
                <a:ea typeface="Times New Roman"/>
                <a:cs typeface="Arial"/>
              </a:rPr>
              <a:t/>
            </a:r>
            <a:br>
              <a:rPr lang="en-GB" sz="2600" b="1" u="sng" dirty="0">
                <a:solidFill>
                  <a:prstClr val="black"/>
                </a:solidFill>
                <a:ea typeface="Times New Roman"/>
                <a:cs typeface="Arial"/>
              </a:rPr>
            </a:br>
            <a:r>
              <a:rPr lang="en-GB" sz="4000" dirty="0">
                <a:ea typeface="Times New Roman"/>
                <a:cs typeface="Arial"/>
              </a:rPr>
              <a:t/>
            </a:r>
            <a:br>
              <a:rPr lang="en-GB" sz="4000" dirty="0">
                <a:ea typeface="Times New Roman"/>
                <a:cs typeface="Arial"/>
              </a:rPr>
            </a:br>
            <a:r>
              <a:rPr lang="en-US" dirty="0" smtClean="0">
                <a:solidFill>
                  <a:srgbClr val="1132D9"/>
                </a:solidFill>
              </a:rPr>
              <a:t/>
            </a:r>
            <a:br>
              <a:rPr lang="en-US" dirty="0" smtClean="0">
                <a:solidFill>
                  <a:srgbClr val="1132D9"/>
                </a:solidFill>
              </a:rPr>
            </a:br>
            <a:endParaRPr lang="en-US" dirty="0">
              <a:solidFill>
                <a:srgbClr val="1132D9"/>
              </a:solidFill>
            </a:endParaRPr>
          </a:p>
        </p:txBody>
      </p:sp>
      <p:sp>
        <p:nvSpPr>
          <p:cNvPr id="3" name="Content Placeholder 2"/>
          <p:cNvSpPr>
            <a:spLocks noGrp="1"/>
          </p:cNvSpPr>
          <p:nvPr>
            <p:ph idx="1"/>
          </p:nvPr>
        </p:nvSpPr>
        <p:spPr/>
        <p:txBody>
          <a:bodyPr/>
          <a:lstStyle/>
          <a:p>
            <a:pPr marL="457200" algn="just">
              <a:lnSpc>
                <a:spcPct val="115000"/>
              </a:lnSpc>
              <a:spcAft>
                <a:spcPts val="0"/>
              </a:spcAft>
              <a:buFont typeface="Wingdings" pitchFamily="2" charset="2"/>
              <a:buChar char="q"/>
            </a:pPr>
            <a:r>
              <a:rPr lang="en-GB" sz="1600" dirty="0" smtClean="0">
                <a:latin typeface="Times New Roman"/>
                <a:ea typeface="Times New Roman"/>
                <a:cs typeface="Arial"/>
              </a:rPr>
              <a:t>According to Patricia Terry, </a:t>
            </a:r>
            <a:r>
              <a:rPr lang="en-GB" sz="1600" b="1" dirty="0" smtClean="0">
                <a:solidFill>
                  <a:srgbClr val="FF0000"/>
                </a:solidFill>
                <a:latin typeface="Times New Roman"/>
                <a:ea typeface="Times New Roman"/>
                <a:cs typeface="Arial"/>
              </a:rPr>
              <a:t>a translator </a:t>
            </a:r>
            <a:r>
              <a:rPr lang="en-GB" sz="1600" b="1" dirty="0">
                <a:solidFill>
                  <a:srgbClr val="FF0000"/>
                </a:solidFill>
                <a:latin typeface="Times New Roman"/>
                <a:ea typeface="Times New Roman"/>
                <a:cs typeface="Arial"/>
              </a:rPr>
              <a:t>will always be motivated by a </a:t>
            </a:r>
            <a:r>
              <a:rPr lang="en-GB" sz="1600" b="1" dirty="0" smtClean="0">
                <a:solidFill>
                  <a:srgbClr val="FF0000"/>
                </a:solidFill>
                <a:latin typeface="Times New Roman"/>
                <a:ea typeface="Times New Roman"/>
                <a:cs typeface="Arial"/>
              </a:rPr>
              <a:t>vision of language</a:t>
            </a:r>
            <a:r>
              <a:rPr lang="en-GB" sz="1600" dirty="0">
                <a:latin typeface="Times New Roman"/>
                <a:ea typeface="Times New Roman"/>
                <a:cs typeface="Arial"/>
              </a:rPr>
              <a:t>.  </a:t>
            </a:r>
            <a:r>
              <a:rPr lang="en-GB" sz="1600" dirty="0" smtClean="0">
                <a:latin typeface="Times New Roman"/>
                <a:ea typeface="Times New Roman"/>
                <a:cs typeface="Arial"/>
              </a:rPr>
              <a:t>Where </a:t>
            </a:r>
            <a:r>
              <a:rPr lang="en-GB" sz="1600" dirty="0">
                <a:latin typeface="Times New Roman"/>
                <a:ea typeface="Times New Roman"/>
                <a:cs typeface="Arial"/>
              </a:rPr>
              <a:t>poetry translation is concerned, for example, this often means </a:t>
            </a:r>
            <a:r>
              <a:rPr lang="en-GB" sz="1600" b="1" dirty="0">
                <a:solidFill>
                  <a:srgbClr val="FF0000"/>
                </a:solidFill>
                <a:latin typeface="Times New Roman"/>
                <a:ea typeface="Times New Roman"/>
                <a:cs typeface="Arial"/>
              </a:rPr>
              <a:t>a vision of that ‘peculiar force and strengt</a:t>
            </a:r>
            <a:r>
              <a:rPr lang="en-GB" sz="1600" dirty="0">
                <a:latin typeface="Times New Roman"/>
                <a:ea typeface="Times New Roman"/>
                <a:cs typeface="Arial"/>
              </a:rPr>
              <a:t>h’ that one may find to vibrate within the ST.  This </a:t>
            </a:r>
            <a:r>
              <a:rPr lang="en-GB" sz="1600" b="1" dirty="0">
                <a:latin typeface="Times New Roman"/>
                <a:ea typeface="Times New Roman"/>
                <a:cs typeface="Arial"/>
              </a:rPr>
              <a:t>‘peculiar force and strength’</a:t>
            </a:r>
            <a:r>
              <a:rPr lang="en-GB" sz="1600" dirty="0">
                <a:latin typeface="Times New Roman"/>
                <a:ea typeface="Times New Roman"/>
                <a:cs typeface="Arial"/>
              </a:rPr>
              <a:t> is crucial in justifying those moves poetry translators make that originate in places other than the ST.  </a:t>
            </a:r>
            <a:endParaRPr lang="en-GB" sz="1600" dirty="0" smtClean="0">
              <a:latin typeface="Times New Roman"/>
              <a:ea typeface="Times New Roman"/>
              <a:cs typeface="Arial"/>
            </a:endParaRPr>
          </a:p>
          <a:p>
            <a:pPr marL="457200" algn="just">
              <a:lnSpc>
                <a:spcPct val="115000"/>
              </a:lnSpc>
              <a:spcAft>
                <a:spcPts val="0"/>
              </a:spcAft>
              <a:buFont typeface="Wingdings" pitchFamily="2" charset="2"/>
              <a:buChar char="q"/>
            </a:pPr>
            <a:r>
              <a:rPr lang="en-GB" sz="1600" dirty="0" smtClean="0">
                <a:latin typeface="Times New Roman"/>
                <a:ea typeface="Times New Roman"/>
                <a:cs typeface="Arial"/>
              </a:rPr>
              <a:t>Discussing </a:t>
            </a:r>
            <a:r>
              <a:rPr lang="en-GB" sz="1600" dirty="0">
                <a:latin typeface="Times New Roman"/>
                <a:ea typeface="Times New Roman"/>
                <a:cs typeface="Arial"/>
              </a:rPr>
              <a:t>how to construct one’s own blueprint for translating poetry, for example, Robert Bly suggests that </a:t>
            </a:r>
            <a:r>
              <a:rPr lang="en-GB" sz="1600" b="1" dirty="0">
                <a:latin typeface="Times New Roman"/>
                <a:ea typeface="Times New Roman"/>
                <a:cs typeface="Arial"/>
              </a:rPr>
              <a:t>‘one will find the challenges intertwined into ‘one difficulty, something immense, knotted, exasperating, fond of disguises, resistant, confusing, all of a piece</a:t>
            </a:r>
            <a:r>
              <a:rPr lang="en-GB" sz="1600" dirty="0">
                <a:latin typeface="Times New Roman"/>
                <a:ea typeface="Times New Roman"/>
                <a:cs typeface="Arial"/>
              </a:rPr>
              <a:t>’ (1970:13). </a:t>
            </a:r>
            <a:endParaRPr lang="en-GB" sz="1600" dirty="0" smtClean="0">
              <a:latin typeface="Times New Roman"/>
              <a:ea typeface="Times New Roman"/>
              <a:cs typeface="Arial"/>
            </a:endParaRPr>
          </a:p>
          <a:p>
            <a:pPr marL="457200" algn="just">
              <a:lnSpc>
                <a:spcPct val="115000"/>
              </a:lnSpc>
              <a:spcAft>
                <a:spcPts val="0"/>
              </a:spcAft>
              <a:buFont typeface="Wingdings" pitchFamily="2" charset="2"/>
              <a:buChar char="q"/>
            </a:pPr>
            <a:r>
              <a:rPr lang="en-GB" sz="1600" dirty="0" smtClean="0">
                <a:latin typeface="Times New Roman"/>
                <a:ea typeface="Times New Roman"/>
                <a:cs typeface="Arial"/>
              </a:rPr>
              <a:t> </a:t>
            </a:r>
            <a:r>
              <a:rPr lang="en-GB" sz="1600" dirty="0">
                <a:latin typeface="Times New Roman"/>
                <a:ea typeface="Times New Roman"/>
                <a:cs typeface="Arial"/>
              </a:rPr>
              <a:t>It becomes obvious that it is impossible </a:t>
            </a:r>
            <a:r>
              <a:rPr lang="en-GB" sz="1600" b="1" dirty="0">
                <a:latin typeface="Times New Roman"/>
                <a:ea typeface="Times New Roman"/>
                <a:cs typeface="Arial"/>
              </a:rPr>
              <a:t>to find any blueprint that can tackle this complexity without missing something</a:t>
            </a:r>
            <a:r>
              <a:rPr lang="en-GB" sz="1600" dirty="0">
                <a:latin typeface="Times New Roman"/>
                <a:ea typeface="Times New Roman"/>
                <a:cs typeface="Arial"/>
              </a:rPr>
              <a:t>.  The </a:t>
            </a:r>
            <a:r>
              <a:rPr lang="en-GB" sz="1600" b="1" dirty="0">
                <a:latin typeface="Times New Roman"/>
                <a:ea typeface="Times New Roman"/>
                <a:cs typeface="Arial"/>
              </a:rPr>
              <a:t>‘</a:t>
            </a:r>
            <a:r>
              <a:rPr lang="en-GB" sz="1600" b="1" dirty="0" err="1">
                <a:latin typeface="Times New Roman"/>
                <a:ea typeface="Times New Roman"/>
                <a:cs typeface="Arial"/>
              </a:rPr>
              <a:t>holisticness</a:t>
            </a:r>
            <a:r>
              <a:rPr lang="en-GB" sz="1600" dirty="0">
                <a:latin typeface="Times New Roman"/>
                <a:ea typeface="Times New Roman"/>
                <a:cs typeface="Arial"/>
              </a:rPr>
              <a:t>’ in poetry translation </a:t>
            </a:r>
            <a:r>
              <a:rPr lang="en-GB" sz="1600" b="1" dirty="0">
                <a:latin typeface="Times New Roman"/>
                <a:ea typeface="Times New Roman"/>
                <a:cs typeface="Arial"/>
              </a:rPr>
              <a:t>originates in the very essence of poetry, as well as in all forms of literature and art</a:t>
            </a:r>
            <a:r>
              <a:rPr lang="en-GB" sz="1600" dirty="0">
                <a:latin typeface="Times New Roman"/>
                <a:ea typeface="Times New Roman"/>
                <a:cs typeface="Arial"/>
              </a:rPr>
              <a:t>: </a:t>
            </a:r>
            <a:r>
              <a:rPr lang="en-GB" sz="1600" dirty="0">
                <a:solidFill>
                  <a:srgbClr val="FF0000"/>
                </a:solidFill>
                <a:latin typeface="Times New Roman"/>
                <a:ea typeface="Times New Roman"/>
                <a:cs typeface="Arial"/>
              </a:rPr>
              <a:t>the unity and dynamism, the shell and the kernel in the work, may prove one</a:t>
            </a:r>
            <a:r>
              <a:rPr lang="en-GB" sz="1600" dirty="0">
                <a:latin typeface="Times New Roman"/>
                <a:ea typeface="Times New Roman"/>
                <a:cs typeface="Arial"/>
              </a:rPr>
              <a:t> (Dixon 1995:19</a:t>
            </a:r>
            <a:r>
              <a:rPr lang="en-GB" sz="1600" dirty="0" smtClean="0">
                <a:latin typeface="Times New Roman"/>
                <a:ea typeface="Times New Roman"/>
                <a:cs typeface="Arial"/>
              </a:rPr>
              <a:t>).</a:t>
            </a:r>
          </a:p>
          <a:p>
            <a:pPr marL="457200" algn="just">
              <a:lnSpc>
                <a:spcPct val="115000"/>
              </a:lnSpc>
              <a:spcAft>
                <a:spcPts val="0"/>
              </a:spcAft>
              <a:buFont typeface="Wingdings" pitchFamily="2" charset="2"/>
              <a:buChar char="q"/>
            </a:pPr>
            <a:r>
              <a:rPr lang="en-GB" sz="1600" dirty="0" smtClean="0">
                <a:latin typeface="Times New Roman"/>
                <a:ea typeface="Times New Roman"/>
                <a:cs typeface="Arial"/>
              </a:rPr>
              <a:t>  </a:t>
            </a:r>
            <a:r>
              <a:rPr lang="en-GB" sz="1600" dirty="0">
                <a:latin typeface="Times New Roman"/>
                <a:ea typeface="Times New Roman"/>
                <a:cs typeface="Arial"/>
              </a:rPr>
              <a:t>This organic interrelation of the elements inside a poem is unavoidable ‘</a:t>
            </a:r>
            <a:r>
              <a:rPr lang="en-GB" sz="1600" b="1" dirty="0">
                <a:latin typeface="Times New Roman"/>
                <a:ea typeface="Times New Roman"/>
                <a:cs typeface="Arial"/>
              </a:rPr>
              <a:t>highlighted </a:t>
            </a:r>
            <a:r>
              <a:rPr lang="en-GB" sz="1600" dirty="0">
                <a:latin typeface="Times New Roman"/>
                <a:ea typeface="Times New Roman"/>
                <a:cs typeface="Arial"/>
              </a:rPr>
              <a:t>by translation.  And in translation, this </a:t>
            </a:r>
            <a:r>
              <a:rPr lang="en-GB" sz="1600" b="1" dirty="0">
                <a:latin typeface="Times New Roman"/>
                <a:ea typeface="Times New Roman"/>
                <a:cs typeface="Arial"/>
              </a:rPr>
              <a:t>‘</a:t>
            </a:r>
            <a:r>
              <a:rPr lang="en-GB" sz="1600" b="1" dirty="0" err="1">
                <a:latin typeface="Times New Roman"/>
                <a:ea typeface="Times New Roman"/>
                <a:cs typeface="Arial"/>
              </a:rPr>
              <a:t>holisticness</a:t>
            </a:r>
            <a:r>
              <a:rPr lang="en-GB" sz="1600" dirty="0">
                <a:latin typeface="Times New Roman"/>
                <a:ea typeface="Times New Roman"/>
                <a:cs typeface="Arial"/>
              </a:rPr>
              <a:t>’, or </a:t>
            </a:r>
            <a:r>
              <a:rPr lang="en-GB" sz="1600" b="1" dirty="0">
                <a:solidFill>
                  <a:srgbClr val="FF0000"/>
                </a:solidFill>
                <a:latin typeface="Times New Roman"/>
                <a:ea typeface="Times New Roman"/>
                <a:cs typeface="Arial"/>
              </a:rPr>
              <a:t>aesthetic coherence</a:t>
            </a:r>
            <a:r>
              <a:rPr lang="en-GB" sz="1600" dirty="0">
                <a:latin typeface="Times New Roman"/>
                <a:ea typeface="Times New Roman"/>
                <a:cs typeface="Arial"/>
              </a:rPr>
              <a:t>, will need to be regenerated through the system that the translator </a:t>
            </a:r>
            <a:r>
              <a:rPr lang="en-GB" sz="1600" dirty="0" smtClean="0">
                <a:latin typeface="Times New Roman"/>
                <a:ea typeface="Times New Roman"/>
                <a:cs typeface="Arial"/>
              </a:rPr>
              <a:t>fabricates</a:t>
            </a:r>
            <a:endParaRPr lang="en-GB" sz="1600" dirty="0">
              <a:ea typeface="Times New Roman"/>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sz="3200" b="1" dirty="0">
              <a:solidFill>
                <a:srgbClr val="1132D9"/>
              </a:solidFill>
            </a:endParaRPr>
          </a:p>
        </p:txBody>
      </p:sp>
      <p:sp>
        <p:nvSpPr>
          <p:cNvPr id="3" name="Content Placeholder 2"/>
          <p:cNvSpPr>
            <a:spLocks noGrp="1"/>
          </p:cNvSpPr>
          <p:nvPr>
            <p:ph idx="1"/>
          </p:nvPr>
        </p:nvSpPr>
        <p:spPr/>
        <p:txBody>
          <a:bodyPr/>
          <a:lstStyle/>
          <a:p>
            <a:pPr marL="400050" lvl="0" indent="-285750" algn="just">
              <a:lnSpc>
                <a:spcPct val="115000"/>
              </a:lnSpc>
              <a:spcAft>
                <a:spcPts val="0"/>
              </a:spcAft>
              <a:buFont typeface="Wingdings" pitchFamily="2" charset="2"/>
              <a:buChar char="q"/>
            </a:pPr>
            <a:r>
              <a:rPr lang="en-GB" sz="1400" dirty="0" smtClean="0">
                <a:solidFill>
                  <a:prstClr val="black"/>
                </a:solidFill>
                <a:latin typeface="Times New Roman"/>
                <a:ea typeface="Times New Roman"/>
                <a:cs typeface="Arial"/>
              </a:rPr>
              <a:t> </a:t>
            </a:r>
            <a:r>
              <a:rPr lang="en-GB" sz="1800" dirty="0">
                <a:solidFill>
                  <a:prstClr val="black"/>
                </a:solidFill>
                <a:latin typeface="Times New Roman"/>
                <a:ea typeface="Times New Roman"/>
                <a:cs typeface="Arial"/>
              </a:rPr>
              <a:t>It can be helpful for us as translators to visualize the complex holistic process of translating poetry as an </a:t>
            </a:r>
            <a:r>
              <a:rPr lang="en-GB" sz="1800" b="1" dirty="0">
                <a:solidFill>
                  <a:prstClr val="black"/>
                </a:solidFill>
                <a:latin typeface="Times New Roman"/>
                <a:ea typeface="Times New Roman"/>
                <a:cs typeface="Arial"/>
              </a:rPr>
              <a:t>aesthetic mass </a:t>
            </a:r>
            <a:r>
              <a:rPr lang="en-GB" sz="1800" dirty="0">
                <a:solidFill>
                  <a:prstClr val="black"/>
                </a:solidFill>
                <a:latin typeface="Times New Roman"/>
                <a:ea typeface="Times New Roman"/>
                <a:cs typeface="Arial"/>
              </a:rPr>
              <a:t>as we can see through a comparison in translation of the following couple of lines into Arabic:</a:t>
            </a:r>
            <a:endParaRPr lang="en-GB" sz="1800" dirty="0">
              <a:solidFill>
                <a:prstClr val="black"/>
              </a:solidFill>
              <a:ea typeface="Times New Roman"/>
              <a:cs typeface="Arial"/>
            </a:endParaRPr>
          </a:p>
          <a:p>
            <a:pPr indent="450215" algn="just">
              <a:lnSpc>
                <a:spcPct val="115000"/>
              </a:lnSpc>
              <a:spcAft>
                <a:spcPts val="0"/>
              </a:spcAft>
            </a:pPr>
            <a:r>
              <a:rPr lang="en-GB" sz="1800" b="1" dirty="0" smtClean="0">
                <a:solidFill>
                  <a:srgbClr val="FF0000"/>
                </a:solidFill>
                <a:latin typeface="Times New Roman"/>
                <a:ea typeface="Times New Roman"/>
                <a:cs typeface="Arial"/>
              </a:rPr>
              <a:t>When </a:t>
            </a:r>
            <a:r>
              <a:rPr lang="en-GB" sz="1800" b="1" dirty="0">
                <a:solidFill>
                  <a:srgbClr val="FF0000"/>
                </a:solidFill>
                <a:latin typeface="Times New Roman"/>
                <a:ea typeface="Times New Roman"/>
                <a:cs typeface="Arial"/>
              </a:rPr>
              <a:t>he smells the scent of the rose, he wants to see it,</a:t>
            </a:r>
            <a:endParaRPr lang="en-GB" sz="1600" b="1" dirty="0">
              <a:solidFill>
                <a:srgbClr val="FF0000"/>
              </a:solidFill>
              <a:ea typeface="Times New Roman"/>
              <a:cs typeface="Arial"/>
            </a:endParaRPr>
          </a:p>
          <a:p>
            <a:pPr indent="450215" algn="just">
              <a:lnSpc>
                <a:spcPct val="115000"/>
              </a:lnSpc>
              <a:spcAft>
                <a:spcPts val="0"/>
              </a:spcAft>
            </a:pPr>
            <a:r>
              <a:rPr lang="en-GB" sz="1800" b="1" dirty="0">
                <a:solidFill>
                  <a:srgbClr val="FF0000"/>
                </a:solidFill>
                <a:latin typeface="Times New Roman"/>
                <a:ea typeface="Times New Roman"/>
                <a:cs typeface="Arial"/>
              </a:rPr>
              <a:t>When he sees the face of the rose, he wants to pluck it</a:t>
            </a:r>
            <a:r>
              <a:rPr lang="en-GB" sz="1800" b="1" dirty="0" smtClean="0">
                <a:solidFill>
                  <a:srgbClr val="FF0000"/>
                </a:solidFill>
                <a:latin typeface="Times New Roman"/>
                <a:ea typeface="Times New Roman"/>
                <a:cs typeface="Arial"/>
              </a:rPr>
              <a:t>.</a:t>
            </a:r>
            <a:r>
              <a:rPr lang="en-GB" sz="1800" dirty="0">
                <a:latin typeface="Times New Roman"/>
                <a:ea typeface="Times New Roman"/>
                <a:cs typeface="Arial"/>
              </a:rPr>
              <a:t> </a:t>
            </a:r>
            <a:endParaRPr lang="en-GB" sz="1600" dirty="0">
              <a:ea typeface="Times New Roman"/>
              <a:cs typeface="Arial"/>
            </a:endParaRPr>
          </a:p>
          <a:p>
            <a:pPr indent="450215" algn="just">
              <a:lnSpc>
                <a:spcPct val="115000"/>
              </a:lnSpc>
              <a:spcAft>
                <a:spcPts val="0"/>
              </a:spcAft>
            </a:pPr>
            <a:r>
              <a:rPr lang="en-GB" sz="1800" dirty="0" smtClean="0">
                <a:latin typeface="Times New Roman"/>
                <a:ea typeface="Times New Roman"/>
                <a:cs typeface="Arial"/>
              </a:rPr>
              <a:t>A.  </a:t>
            </a:r>
            <a:r>
              <a:rPr lang="ar-SA" sz="1400" b="1" dirty="0" smtClean="0">
                <a:ea typeface="Times New Roman"/>
                <a:cs typeface="Times New Roman"/>
              </a:rPr>
              <a:t>عندما </a:t>
            </a:r>
            <a:r>
              <a:rPr lang="ar-SA" sz="1400" b="1" dirty="0">
                <a:ea typeface="Times New Roman"/>
                <a:cs typeface="Times New Roman"/>
              </a:rPr>
              <a:t>يشم رائحة الوردة يريد أن يراها             عندما يرى وجه الوردة يريد أن يقطفها</a:t>
            </a:r>
            <a:endParaRPr lang="en-GB" sz="1400" b="1" dirty="0">
              <a:ea typeface="Times New Roman"/>
              <a:cs typeface="Arial"/>
            </a:endParaRPr>
          </a:p>
          <a:p>
            <a:pPr indent="450215" algn="just">
              <a:lnSpc>
                <a:spcPct val="115000"/>
              </a:lnSpc>
              <a:spcAft>
                <a:spcPts val="0"/>
              </a:spcAft>
            </a:pPr>
            <a:r>
              <a:rPr lang="en-GB" sz="1400" b="1" dirty="0" smtClean="0">
                <a:latin typeface="Times New Roman"/>
                <a:ea typeface="Times New Roman"/>
                <a:cs typeface="Arial"/>
              </a:rPr>
              <a:t>B.    </a:t>
            </a:r>
            <a:r>
              <a:rPr lang="ar-SY" sz="1400" b="1" dirty="0" smtClean="0">
                <a:latin typeface="Times New Roman"/>
                <a:ea typeface="Times New Roman"/>
                <a:cs typeface="Arial"/>
              </a:rPr>
              <a:t> </a:t>
            </a:r>
            <a:r>
              <a:rPr lang="ar-SA" sz="1400" b="1" dirty="0" smtClean="0">
                <a:ea typeface="Times New Roman"/>
                <a:cs typeface="Times New Roman"/>
              </a:rPr>
              <a:t>إن </a:t>
            </a:r>
            <a:r>
              <a:rPr lang="ar-SA" sz="1400" b="1" dirty="0">
                <a:ea typeface="Times New Roman"/>
                <a:cs typeface="Times New Roman"/>
              </a:rPr>
              <a:t>شمها استحلى رؤيتها                              وإن رأها استحلى قطافها</a:t>
            </a:r>
            <a:endParaRPr lang="en-GB" sz="1400" b="1" dirty="0">
              <a:ea typeface="Times New Roman"/>
              <a:cs typeface="Arial"/>
            </a:endParaRPr>
          </a:p>
          <a:p>
            <a:pPr indent="450215" algn="just">
              <a:lnSpc>
                <a:spcPct val="115000"/>
              </a:lnSpc>
              <a:spcAft>
                <a:spcPts val="0"/>
              </a:spcAft>
            </a:pPr>
            <a:r>
              <a:rPr lang="en-GB" sz="1400" b="1" dirty="0" smtClean="0">
                <a:latin typeface="Times New Roman"/>
                <a:ea typeface="Times New Roman"/>
                <a:cs typeface="Arial"/>
              </a:rPr>
              <a:t>C.   </a:t>
            </a:r>
            <a:r>
              <a:rPr lang="ar-SY" sz="1400" b="1" dirty="0" smtClean="0">
                <a:latin typeface="Times New Roman"/>
                <a:ea typeface="Times New Roman"/>
                <a:cs typeface="Arial"/>
              </a:rPr>
              <a:t> </a:t>
            </a:r>
            <a:r>
              <a:rPr lang="ar-SA" sz="1400" b="1" dirty="0" smtClean="0">
                <a:ea typeface="Times New Roman"/>
                <a:cs typeface="Times New Roman"/>
              </a:rPr>
              <a:t>عبيرها </a:t>
            </a:r>
            <a:r>
              <a:rPr lang="ar-SA" sz="1400" b="1" dirty="0">
                <a:ea typeface="Times New Roman"/>
                <a:cs typeface="Times New Roman"/>
              </a:rPr>
              <a:t>استهواه، فطلب رؤياها                                       ولما رأها، أرادها</a:t>
            </a:r>
            <a:endParaRPr lang="en-GB" sz="1400" b="1" dirty="0">
              <a:ea typeface="Times New Roman"/>
              <a:cs typeface="Arial"/>
            </a:endParaRPr>
          </a:p>
          <a:p>
            <a:pPr indent="450215" algn="just">
              <a:lnSpc>
                <a:spcPct val="115000"/>
              </a:lnSpc>
              <a:spcAft>
                <a:spcPts val="0"/>
              </a:spcAft>
            </a:pPr>
            <a:r>
              <a:rPr lang="en-GB" sz="1400" b="1" dirty="0">
                <a:latin typeface="Times New Roman"/>
                <a:ea typeface="Times New Roman"/>
                <a:cs typeface="Arial"/>
              </a:rPr>
              <a:t>D</a:t>
            </a:r>
            <a:r>
              <a:rPr lang="en-GB" sz="1400" b="1" dirty="0" smtClean="0">
                <a:latin typeface="Times New Roman"/>
                <a:ea typeface="Times New Roman"/>
                <a:cs typeface="Arial"/>
              </a:rPr>
              <a:t>.  </a:t>
            </a:r>
            <a:r>
              <a:rPr lang="ar-SY" sz="1400" b="1" dirty="0" smtClean="0">
                <a:latin typeface="Times New Roman"/>
                <a:ea typeface="Times New Roman"/>
                <a:cs typeface="Arial"/>
              </a:rPr>
              <a:t> </a:t>
            </a:r>
            <a:r>
              <a:rPr lang="en-GB" sz="1400" b="1" dirty="0" smtClean="0">
                <a:latin typeface="Times New Roman"/>
                <a:ea typeface="Times New Roman"/>
                <a:cs typeface="Arial"/>
              </a:rPr>
              <a:t>! </a:t>
            </a:r>
            <a:r>
              <a:rPr lang="ar-SA" sz="1400" b="1" dirty="0">
                <a:ea typeface="Times New Roman"/>
                <a:cs typeface="Times New Roman"/>
              </a:rPr>
              <a:t>إن شم ريح الورد في أغصانها                                 مُناه في ألوانها وبَهاها</a:t>
            </a:r>
            <a:r>
              <a:rPr lang="en-GB" sz="1400" b="1" dirty="0">
                <a:latin typeface="Times New Roman"/>
                <a:ea typeface="Times New Roman"/>
                <a:cs typeface="Arial"/>
              </a:rPr>
              <a:t>   </a:t>
            </a:r>
            <a:endParaRPr lang="en-GB" sz="1400" b="1" dirty="0">
              <a:ea typeface="Times New Roman"/>
              <a:cs typeface="Arial"/>
            </a:endParaRPr>
          </a:p>
          <a:p>
            <a:pPr indent="450215" algn="just">
              <a:lnSpc>
                <a:spcPct val="115000"/>
              </a:lnSpc>
              <a:spcAft>
                <a:spcPts val="0"/>
              </a:spcAft>
            </a:pPr>
            <a:r>
              <a:rPr lang="ar-SA" sz="1400" b="1" dirty="0">
                <a:ea typeface="Times New Roman"/>
                <a:cs typeface="Times New Roman"/>
              </a:rPr>
              <a:t>       </a:t>
            </a:r>
            <a:r>
              <a:rPr lang="en-GB" sz="1400" b="1" dirty="0">
                <a:latin typeface="Times New Roman"/>
                <a:ea typeface="Times New Roman"/>
                <a:cs typeface="Arial"/>
              </a:rPr>
              <a:t>! </a:t>
            </a:r>
            <a:r>
              <a:rPr lang="ar-SA" sz="1400" b="1" dirty="0">
                <a:ea typeface="Times New Roman"/>
                <a:cs typeface="Times New Roman"/>
              </a:rPr>
              <a:t>وبدوْتِ في ثَوب الجمالِ                         فكنْتِ بين الأصابع، رباه ما أحلاها</a:t>
            </a:r>
            <a:r>
              <a:rPr lang="en-GB" sz="1400" b="1" dirty="0">
                <a:latin typeface="Times New Roman"/>
                <a:ea typeface="Times New Roman"/>
                <a:cs typeface="Arial"/>
              </a:rPr>
              <a:t>       </a:t>
            </a:r>
            <a:endParaRPr lang="en-GB" sz="1400" b="1" dirty="0">
              <a:ea typeface="Times New Roman"/>
              <a:cs typeface="Arial"/>
            </a:endParaRPr>
          </a:p>
          <a:p>
            <a:pPr algn="just">
              <a:lnSpc>
                <a:spcPct val="115000"/>
              </a:lnSpc>
              <a:spcAft>
                <a:spcPts val="0"/>
              </a:spcAft>
              <a:buFont typeface="Wingdings" pitchFamily="2" charset="2"/>
              <a:buChar char="q"/>
            </a:pPr>
            <a:r>
              <a:rPr lang="en-GB" sz="1800" dirty="0" smtClean="0">
                <a:latin typeface="Times New Roman"/>
                <a:ea typeface="Times New Roman"/>
                <a:cs typeface="Arial"/>
              </a:rPr>
              <a:t>Translation </a:t>
            </a:r>
            <a:r>
              <a:rPr lang="en-GB" sz="1800" dirty="0">
                <a:latin typeface="Times New Roman"/>
                <a:ea typeface="Times New Roman"/>
                <a:cs typeface="Arial"/>
              </a:rPr>
              <a:t>D would be a solution for that difficulty or challenge the translator might have encountered because he seems to have used a holistic approach to the translation of these two lines and has achieved an </a:t>
            </a:r>
            <a:r>
              <a:rPr lang="en-GB" sz="1800" b="1" dirty="0">
                <a:solidFill>
                  <a:srgbClr val="FF0000"/>
                </a:solidFill>
                <a:latin typeface="Times New Roman"/>
                <a:ea typeface="Times New Roman"/>
                <a:cs typeface="Arial"/>
              </a:rPr>
              <a:t>aesthetic coherence </a:t>
            </a:r>
            <a:r>
              <a:rPr lang="en-GB" sz="1800" dirty="0">
                <a:latin typeface="Times New Roman"/>
                <a:ea typeface="Times New Roman"/>
                <a:cs typeface="Arial"/>
              </a:rPr>
              <a:t>in the Arabic translation. </a:t>
            </a:r>
            <a:endParaRPr lang="en-GB" sz="1600" dirty="0">
              <a:ea typeface="Times New Roman"/>
              <a:cs typeface="Arial"/>
            </a:endParaRPr>
          </a:p>
          <a:p>
            <a:pPr>
              <a:lnSpc>
                <a:spcPct val="115000"/>
              </a:lnSpc>
              <a:spcAft>
                <a:spcPts val="0"/>
              </a:spcAft>
            </a:pPr>
            <a:r>
              <a:rPr lang="en-GB" sz="1800" dirty="0">
                <a:latin typeface="Times New Roman"/>
                <a:ea typeface="Calibri"/>
                <a:cs typeface="Arial"/>
              </a:rPr>
              <a:t> </a:t>
            </a:r>
            <a:endParaRPr lang="en-GB" sz="1600" dirty="0">
              <a:ea typeface="Times New Roman"/>
              <a:cs typeface="Arial"/>
            </a:endParaRPr>
          </a:p>
          <a:p>
            <a:pPr marL="0" lvl="0" indent="0" algn="l">
              <a:lnSpc>
                <a:spcPct val="115000"/>
              </a:lnSpc>
              <a:spcAft>
                <a:spcPts val="0"/>
              </a:spcAft>
            </a:pPr>
            <a:endParaRPr lang="en-GB" sz="1800" b="1" dirty="0">
              <a:solidFill>
                <a:prstClr val="black"/>
              </a:solidFill>
              <a:ea typeface="Times New Roman"/>
              <a:cs typeface="Arial"/>
            </a:endParaRPr>
          </a:p>
          <a:p>
            <a:pPr algn="just">
              <a:lnSpc>
                <a:spcPct val="115000"/>
              </a:lnSpc>
              <a:spcAft>
                <a:spcPts val="0"/>
              </a:spcAft>
              <a:buFont typeface="Wingdings" pitchFamily="2" charset="2"/>
              <a:buChar char="q"/>
            </a:pPr>
            <a:endParaRPr lang="en-GB" sz="1800" b="1" dirty="0">
              <a:ea typeface="Calibri"/>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3200" b="1" dirty="0" smtClean="0">
                <a:solidFill>
                  <a:schemeClr val="tx1"/>
                </a:solidFill>
              </a:rPr>
              <a:t/>
            </a:r>
            <a:br>
              <a:rPr lang="en-GB" sz="3200" b="1" dirty="0" smtClean="0">
                <a:solidFill>
                  <a:schemeClr val="tx1"/>
                </a:solidFill>
              </a:rPr>
            </a:br>
            <a:r>
              <a:rPr lang="en-GB" sz="3200" b="1" dirty="0" smtClean="0">
                <a:solidFill>
                  <a:srgbClr val="1132D9"/>
                </a:solidFill>
              </a:rPr>
              <a:t>B</a:t>
            </a:r>
            <a:r>
              <a:rPr lang="en-GB" sz="3200" b="1" dirty="0" smtClean="0">
                <a:solidFill>
                  <a:schemeClr val="tx1"/>
                </a:solidFill>
              </a:rPr>
              <a:t>. </a:t>
            </a:r>
            <a:r>
              <a:rPr lang="en-GB" sz="2800" b="1" dirty="0" smtClean="0">
                <a:solidFill>
                  <a:srgbClr val="1132D9"/>
                </a:solidFill>
                <a:ea typeface="Times New Roman"/>
                <a:cs typeface="Arial"/>
              </a:rPr>
              <a:t>Andre </a:t>
            </a:r>
            <a:r>
              <a:rPr lang="en-GB" sz="2800" b="1" dirty="0" err="1">
                <a:solidFill>
                  <a:srgbClr val="1132D9"/>
                </a:solidFill>
                <a:ea typeface="Times New Roman"/>
                <a:cs typeface="Arial"/>
              </a:rPr>
              <a:t>Lefevere</a:t>
            </a:r>
            <a:r>
              <a:rPr lang="en-GB" sz="2800" b="1" dirty="0">
                <a:solidFill>
                  <a:srgbClr val="1132D9"/>
                </a:solidFill>
                <a:ea typeface="Times New Roman"/>
                <a:cs typeface="Arial"/>
              </a:rPr>
              <a:t> (1975) advances ‘seven strategies and a blueprint’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algn="l">
              <a:lnSpc>
                <a:spcPct val="115000"/>
              </a:lnSpc>
              <a:spcAft>
                <a:spcPts val="0"/>
              </a:spcAft>
            </a:pPr>
            <a:endParaRPr lang="en-GB" sz="1600" dirty="0">
              <a:ea typeface="Times New Roman"/>
              <a:cs typeface="Arial"/>
            </a:endParaRPr>
          </a:p>
          <a:p>
            <a:pPr lvl="0" algn="just">
              <a:lnSpc>
                <a:spcPct val="115000"/>
              </a:lnSpc>
              <a:spcAft>
                <a:spcPts val="0"/>
              </a:spcAft>
              <a:buFont typeface="Wingdings" pitchFamily="2" charset="2"/>
              <a:buChar char="q"/>
            </a:pPr>
            <a:r>
              <a:rPr lang="en-GB" sz="2400" dirty="0">
                <a:latin typeface="Times New Roman"/>
                <a:ea typeface="Times New Roman"/>
                <a:cs typeface="Arial"/>
              </a:rPr>
              <a:t>Andre </a:t>
            </a:r>
            <a:r>
              <a:rPr lang="en-GB" sz="2400" dirty="0" err="1">
                <a:latin typeface="Times New Roman"/>
                <a:ea typeface="Times New Roman"/>
                <a:cs typeface="Arial"/>
              </a:rPr>
              <a:t>Lefevere</a:t>
            </a:r>
            <a:r>
              <a:rPr lang="en-GB" sz="2400" dirty="0">
                <a:latin typeface="Times New Roman"/>
                <a:ea typeface="Times New Roman"/>
                <a:cs typeface="Arial"/>
              </a:rPr>
              <a:t> (1975) advances ‘seven strategies and a blueprint’ to examine and compare the strengths and weaknesses different approaches may have. They include: </a:t>
            </a:r>
            <a:r>
              <a:rPr lang="en-GB" sz="2400" dirty="0">
                <a:solidFill>
                  <a:srgbClr val="1132D9"/>
                </a:solidFill>
                <a:latin typeface="Times New Roman"/>
                <a:ea typeface="Times New Roman"/>
                <a:cs typeface="Arial"/>
              </a:rPr>
              <a:t>adopting different elements of the ST</a:t>
            </a:r>
            <a:r>
              <a:rPr lang="en-GB" sz="2400" dirty="0">
                <a:latin typeface="Times New Roman"/>
                <a:ea typeface="Times New Roman"/>
                <a:cs typeface="Arial"/>
              </a:rPr>
              <a:t>, as well as the </a:t>
            </a:r>
            <a:r>
              <a:rPr lang="en-GB" sz="2400" dirty="0">
                <a:solidFill>
                  <a:srgbClr val="FF3300"/>
                </a:solidFill>
                <a:latin typeface="Times New Roman"/>
                <a:ea typeface="Times New Roman"/>
                <a:cs typeface="Arial"/>
              </a:rPr>
              <a:t>phonemic unit</a:t>
            </a:r>
            <a:r>
              <a:rPr lang="en-GB" sz="2400" dirty="0">
                <a:latin typeface="Times New Roman"/>
                <a:ea typeface="Times New Roman"/>
                <a:cs typeface="Arial"/>
              </a:rPr>
              <a:t>; </a:t>
            </a:r>
            <a:r>
              <a:rPr lang="en-GB" sz="2400" dirty="0">
                <a:solidFill>
                  <a:srgbClr val="1132D9"/>
                </a:solidFill>
                <a:latin typeface="Times New Roman"/>
                <a:ea typeface="Times New Roman"/>
                <a:cs typeface="Arial"/>
              </a:rPr>
              <a:t>the literal meaning</a:t>
            </a:r>
            <a:r>
              <a:rPr lang="en-GB" sz="2400" dirty="0">
                <a:latin typeface="Times New Roman"/>
                <a:ea typeface="Times New Roman"/>
                <a:cs typeface="Arial"/>
              </a:rPr>
              <a:t>; </a:t>
            </a:r>
            <a:r>
              <a:rPr lang="en-GB" sz="2400" dirty="0">
                <a:solidFill>
                  <a:srgbClr val="FF3300"/>
                </a:solidFill>
                <a:latin typeface="Times New Roman"/>
                <a:ea typeface="Times New Roman"/>
                <a:cs typeface="Arial"/>
              </a:rPr>
              <a:t>the metre </a:t>
            </a:r>
            <a:r>
              <a:rPr lang="en-GB" sz="2400" dirty="0">
                <a:latin typeface="Times New Roman"/>
                <a:ea typeface="Times New Roman"/>
                <a:cs typeface="Arial"/>
              </a:rPr>
              <a:t>and </a:t>
            </a:r>
            <a:r>
              <a:rPr lang="en-GB" sz="2400" dirty="0">
                <a:solidFill>
                  <a:srgbClr val="FF3300"/>
                </a:solidFill>
                <a:latin typeface="Times New Roman"/>
                <a:ea typeface="Times New Roman"/>
                <a:cs typeface="Arial"/>
              </a:rPr>
              <a:t>the rhythm </a:t>
            </a:r>
            <a:r>
              <a:rPr lang="en-GB" sz="2400" dirty="0">
                <a:latin typeface="Times New Roman"/>
                <a:ea typeface="Times New Roman"/>
                <a:cs typeface="Arial"/>
              </a:rPr>
              <a:t>of the ST, as the basic upon which the TT may develop; and </a:t>
            </a:r>
            <a:r>
              <a:rPr lang="en-GB" sz="2400" dirty="0">
                <a:solidFill>
                  <a:srgbClr val="FF3300"/>
                </a:solidFill>
                <a:latin typeface="Times New Roman"/>
                <a:ea typeface="Times New Roman"/>
                <a:cs typeface="Arial"/>
              </a:rPr>
              <a:t>adapting the ST into another genre</a:t>
            </a:r>
            <a:r>
              <a:rPr lang="en-GB" sz="2400" dirty="0">
                <a:latin typeface="Times New Roman"/>
                <a:ea typeface="Times New Roman"/>
                <a:cs typeface="Arial"/>
              </a:rPr>
              <a:t>, </a:t>
            </a:r>
            <a:r>
              <a:rPr lang="en-GB" sz="2400" b="1" dirty="0">
                <a:latin typeface="Times New Roman"/>
                <a:ea typeface="Times New Roman"/>
                <a:cs typeface="Arial"/>
              </a:rPr>
              <a:t>such as prose or free verse in the following originally Japanese Poem translated into English and then translated into Arabic prose</a:t>
            </a:r>
            <a:r>
              <a:rPr lang="en-GB" sz="2400" dirty="0">
                <a:latin typeface="Times New Roman"/>
                <a:ea typeface="Times New Roman"/>
                <a:cs typeface="Arial"/>
              </a:rPr>
              <a:t> </a:t>
            </a:r>
            <a:r>
              <a:rPr lang="en-GB" sz="2400">
                <a:latin typeface="Times New Roman"/>
                <a:ea typeface="Times New Roman"/>
                <a:cs typeface="Arial"/>
              </a:rPr>
              <a:t>By </a:t>
            </a:r>
            <a:r>
              <a:rPr lang="en-GB" sz="2400" smtClean="0">
                <a:latin typeface="Times New Roman"/>
                <a:ea typeface="Times New Roman"/>
                <a:cs typeface="Arial"/>
              </a:rPr>
              <a:t> </a:t>
            </a:r>
            <a:r>
              <a:rPr lang="en-GB" sz="2400" dirty="0" smtClean="0">
                <a:latin typeface="Times New Roman"/>
                <a:ea typeface="Times New Roman"/>
                <a:cs typeface="Arial"/>
              </a:rPr>
              <a:t>Muhammad </a:t>
            </a:r>
            <a:r>
              <a:rPr lang="en-GB" sz="2400" dirty="0" err="1" smtClean="0">
                <a:latin typeface="Times New Roman"/>
                <a:ea typeface="Times New Roman"/>
                <a:cs typeface="Arial"/>
              </a:rPr>
              <a:t>AlNuaimi</a:t>
            </a:r>
            <a:r>
              <a:rPr lang="en-GB" sz="2400" dirty="0" smtClean="0">
                <a:latin typeface="Times New Roman"/>
                <a:ea typeface="Times New Roman"/>
                <a:cs typeface="Arial"/>
              </a:rPr>
              <a:t> (forthcoming)</a:t>
            </a:r>
            <a:endParaRPr lang="en-GB" sz="2400" dirty="0">
              <a:ea typeface="Times New Roman"/>
              <a:cs typeface="Arial"/>
            </a:endParaRPr>
          </a:p>
          <a:p>
            <a:pPr lvl="0" algn="l">
              <a:lnSpc>
                <a:spcPct val="115000"/>
              </a:lnSpc>
              <a:spcAft>
                <a:spcPts val="0"/>
              </a:spcAft>
              <a:buFont typeface="Wingdings" pitchFamily="2" charset="2"/>
              <a:buChar char="q"/>
            </a:pPr>
            <a:endParaRPr lang="en-GB" sz="2400" dirty="0">
              <a:solidFill>
                <a:prstClr val="black"/>
              </a:solidFill>
              <a:ea typeface="Times New Roman"/>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indent="450215" algn="l">
              <a:lnSpc>
                <a:spcPct val="115000"/>
              </a:lnSpc>
              <a:spcAft>
                <a:spcPts val="0"/>
              </a:spcAft>
            </a:pPr>
            <a:r>
              <a:rPr lang="en-GB" sz="2000" b="1" dirty="0" err="1">
                <a:latin typeface="Times New Roman"/>
                <a:ea typeface="Times New Roman"/>
                <a:cs typeface="Arial"/>
              </a:rPr>
              <a:t>Yamabe</a:t>
            </a:r>
            <a:r>
              <a:rPr lang="en-GB" sz="2000" b="1" dirty="0">
                <a:latin typeface="Times New Roman"/>
                <a:ea typeface="Times New Roman"/>
                <a:cs typeface="Arial"/>
              </a:rPr>
              <a:t> no </a:t>
            </a:r>
            <a:r>
              <a:rPr lang="en-GB" sz="2000" b="1" dirty="0" err="1">
                <a:latin typeface="Times New Roman"/>
                <a:ea typeface="Times New Roman"/>
                <a:cs typeface="Arial"/>
              </a:rPr>
              <a:t>Akahito</a:t>
            </a:r>
            <a:r>
              <a:rPr lang="en-GB" sz="2000" b="1" dirty="0">
                <a:latin typeface="Times New Roman"/>
                <a:ea typeface="Times New Roman"/>
                <a:cs typeface="Arial"/>
              </a:rPr>
              <a:t>                                                               </a:t>
            </a:r>
            <a:r>
              <a:rPr lang="ar-SA" sz="2000" b="1" dirty="0">
                <a:latin typeface="Times New Roman"/>
                <a:ea typeface="Times New Roman"/>
                <a:cs typeface="Arial"/>
              </a:rPr>
              <a:t>  </a:t>
            </a:r>
            <a:r>
              <a:rPr lang="ar-SA" sz="2000" b="1" dirty="0">
                <a:ea typeface="Times New Roman"/>
                <a:cs typeface="Arial"/>
              </a:rPr>
              <a:t> </a:t>
            </a:r>
            <a:r>
              <a:rPr lang="ar-SA" sz="2000" b="1" dirty="0">
                <a:ea typeface="Times New Roman"/>
                <a:cs typeface="Times New Roman"/>
              </a:rPr>
              <a:t>يامابي نو  آكاهيتو</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When I take the path                                                               </a:t>
            </a:r>
            <a:r>
              <a:rPr lang="ar-SA" sz="2000" b="1" dirty="0">
                <a:ea typeface="Times New Roman"/>
                <a:cs typeface="Times New Roman"/>
              </a:rPr>
              <a:t>عندما آخذ الطريق</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To </a:t>
            </a:r>
            <a:r>
              <a:rPr lang="en-GB" sz="2000" b="1" dirty="0" err="1">
                <a:latin typeface="Times New Roman"/>
                <a:ea typeface="Times New Roman"/>
                <a:cs typeface="Arial"/>
              </a:rPr>
              <a:t>Tago's</a:t>
            </a:r>
            <a:r>
              <a:rPr lang="en-GB" sz="2000" b="1" dirty="0">
                <a:latin typeface="Times New Roman"/>
                <a:ea typeface="Times New Roman"/>
                <a:cs typeface="Arial"/>
              </a:rPr>
              <a:t> coast, I see                                                     </a:t>
            </a:r>
            <a:r>
              <a:rPr lang="ar-SA" sz="2000" b="1" dirty="0">
                <a:ea typeface="Times New Roman"/>
                <a:cs typeface="Times New Roman"/>
              </a:rPr>
              <a:t>إلى شاطيء  تاغو ، أرى</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Perfect whiteness laid                                                   </a:t>
            </a:r>
            <a:r>
              <a:rPr lang="ar-SA" sz="2000" b="1" dirty="0">
                <a:ea typeface="Times New Roman"/>
                <a:cs typeface="Times New Roman"/>
              </a:rPr>
              <a:t>غطاء أبيض يوشحه الكمال</a:t>
            </a: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On Mount Fuji's lofty peak                                        </a:t>
            </a:r>
            <a:r>
              <a:rPr lang="ar-SA" sz="2000" b="1" dirty="0">
                <a:ea typeface="Times New Roman"/>
                <a:cs typeface="Times New Roman"/>
              </a:rPr>
              <a:t>على قمة جبل فيوجي السامقة</a:t>
            </a: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By the drift of falling snow.                                     </a:t>
            </a:r>
            <a:r>
              <a:rPr lang="ar-SA" sz="2000" b="1" dirty="0">
                <a:ea typeface="Times New Roman"/>
                <a:cs typeface="Times New Roman"/>
              </a:rPr>
              <a:t>صنعه الثلج المتساقط المندوف</a:t>
            </a:r>
            <a:endParaRPr lang="en-GB" sz="2000" b="1" dirty="0">
              <a:ea typeface="Times New Roman"/>
              <a:cs typeface="Arial"/>
            </a:endParaRPr>
          </a:p>
          <a:p>
            <a:pPr indent="270510">
              <a:lnSpc>
                <a:spcPct val="115000"/>
              </a:lnSpc>
              <a:spcAft>
                <a:spcPts val="0"/>
              </a:spcAft>
            </a:pPr>
            <a:r>
              <a:rPr lang="en-GB" sz="1600" dirty="0">
                <a:latin typeface="Times New Roman"/>
                <a:ea typeface="Times New Roman"/>
                <a:cs typeface="Arial"/>
              </a:rPr>
              <a:t> </a:t>
            </a:r>
            <a:endParaRPr lang="en-GB" sz="1400" dirty="0">
              <a:ea typeface="Times New Roman"/>
              <a:cs typeface="Arial"/>
            </a:endParaRPr>
          </a:p>
          <a:p>
            <a:pPr algn="l"/>
            <a:endParaRPr lang="en-US" sz="16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tabLst>
                <a:tab pos="270510" algn="l"/>
              </a:tabLs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C. Octavio </a:t>
            </a:r>
            <a:r>
              <a:rPr lang="en-GB" sz="2800" b="1" dirty="0">
                <a:solidFill>
                  <a:srgbClr val="1132D9"/>
                </a:solidFill>
                <a:ea typeface="Times New Roman"/>
                <a:cs typeface="Arial"/>
              </a:rPr>
              <a:t>Paz looks </a:t>
            </a:r>
            <a:r>
              <a:rPr lang="en-GB" sz="2800" b="1" dirty="0" smtClean="0">
                <a:solidFill>
                  <a:srgbClr val="1132D9"/>
                </a:solidFill>
                <a:ea typeface="Times New Roman"/>
                <a:cs typeface="Arial"/>
              </a:rPr>
              <a:t>at translation as both </a:t>
            </a:r>
            <a:r>
              <a:rPr lang="en-GB" sz="2800" b="1" dirty="0">
                <a:solidFill>
                  <a:srgbClr val="1132D9"/>
                </a:solidFill>
                <a:ea typeface="Times New Roman"/>
                <a:cs typeface="Arial"/>
              </a:rPr>
              <a:t>bilingual and  </a:t>
            </a:r>
            <a:r>
              <a:rPr lang="en-GB" sz="2800" b="1" dirty="0" smtClean="0">
                <a:solidFill>
                  <a:srgbClr val="1132D9"/>
                </a:solidFill>
                <a:ea typeface="Times New Roman"/>
                <a:cs typeface="Arial"/>
              </a:rPr>
              <a:t>a bicultural  </a:t>
            </a:r>
            <a:r>
              <a:rPr lang="en-GB" sz="2800" b="1" dirty="0">
                <a:solidFill>
                  <a:srgbClr val="1132D9"/>
                </a:solidFill>
                <a:ea typeface="Times New Roman"/>
                <a:cs typeface="Arial"/>
              </a:rPr>
              <a:t>activity.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lvl="0" algn="just">
              <a:lnSpc>
                <a:spcPct val="115000"/>
              </a:lnSpc>
              <a:spcAft>
                <a:spcPts val="0"/>
              </a:spcAft>
              <a:buFont typeface="+mj-lt"/>
              <a:buAutoNum type="alphaUcPeriod"/>
              <a:tabLst>
                <a:tab pos="270510" algn="l"/>
              </a:tabLst>
            </a:pPr>
            <a:r>
              <a:rPr lang="en-GB" sz="2400" dirty="0">
                <a:latin typeface="Times New Roman"/>
                <a:ea typeface="Times New Roman"/>
                <a:cs typeface="Arial"/>
              </a:rPr>
              <a:t> In contrast, Octavio Paz looks forward to the translating culture for a general basis on which creative negotiation may occur in translation. Believing parallelism, an aesthetic quality prevalent in Arabic literature, to be of key importance in exploring this realm, Paz devices his own translating strategy in his attempt on Arabic poetry: ‘to retain the number of lines of each poem, not to scorn assonances and to respect, as much as possible, the parallelism’ (Weinberger and Paz 1978: 47).  </a:t>
            </a:r>
            <a:r>
              <a:rPr lang="en-GB" sz="2400" b="1" i="1" dirty="0">
                <a:solidFill>
                  <a:srgbClr val="FF0000"/>
                </a:solidFill>
                <a:latin typeface="Times New Roman"/>
                <a:ea typeface="Times New Roman"/>
                <a:cs typeface="Arial"/>
              </a:rPr>
              <a:t>Paz’s approach manifests the significance that translation is not only a bilingual activity but, in fact, also a bicultural one.     </a:t>
            </a:r>
            <a:endParaRPr lang="en-GB" sz="2000" b="1" dirty="0">
              <a:solidFill>
                <a:srgbClr val="FF0000"/>
              </a:solidFill>
              <a:ea typeface="Times New Roman"/>
              <a:cs typeface="Arial"/>
            </a:endParaRPr>
          </a:p>
          <a:p>
            <a:pPr marL="0" indent="0" algn="l">
              <a:lnSpc>
                <a:spcPct val="115000"/>
              </a:lnSpc>
              <a:spcAft>
                <a:spcPts val="0"/>
              </a:spcAft>
            </a:pP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lvl="0" algn="just">
              <a:lnSpc>
                <a:spcPct val="115000"/>
              </a:lnSpc>
              <a:spcAft>
                <a:spcPts val="0"/>
              </a:spcAft>
              <a:buFont typeface="Wingdings" pitchFamily="2" charset="2"/>
              <a:buChar char="q"/>
            </a:pPr>
            <a:r>
              <a:rPr lang="en-GB" sz="1400" dirty="0">
                <a:latin typeface="Times New Roman"/>
                <a:ea typeface="Times New Roman"/>
                <a:cs typeface="Arial"/>
              </a:rPr>
              <a:t>  </a:t>
            </a:r>
            <a:r>
              <a:rPr lang="en-GB" sz="1800" b="1" dirty="0">
                <a:latin typeface="Times New Roman"/>
                <a:ea typeface="Times New Roman"/>
                <a:cs typeface="Arial"/>
              </a:rPr>
              <a:t>Now let’s look at the translation of the following couple of lines taken from </a:t>
            </a:r>
            <a:r>
              <a:rPr lang="en-GB" sz="1800" b="1" dirty="0">
                <a:latin typeface="Times New Roman"/>
                <a:ea typeface="Calibri"/>
                <a:cs typeface="Arial"/>
              </a:rPr>
              <a:t>Shakespeare’s poem: ‘To His Love’ and see whether Fatima </a:t>
            </a:r>
            <a:r>
              <a:rPr lang="en-GB" sz="1800" b="1" dirty="0" err="1">
                <a:latin typeface="Times New Roman"/>
                <a:ea typeface="Calibri"/>
                <a:cs typeface="Arial"/>
              </a:rPr>
              <a:t>AlNaib</a:t>
            </a:r>
            <a:r>
              <a:rPr lang="en-GB" sz="1800" b="1" dirty="0">
                <a:latin typeface="Times New Roman"/>
                <a:ea typeface="Calibri"/>
                <a:cs typeface="Arial"/>
              </a:rPr>
              <a:t> has done a good job or not:</a:t>
            </a:r>
            <a:r>
              <a:rPr lang="en-GB" sz="1800" b="1" dirty="0">
                <a:latin typeface="Times New Roman"/>
                <a:ea typeface="Times New Roman"/>
                <a:cs typeface="Arial"/>
              </a:rPr>
              <a:t> </a:t>
            </a:r>
            <a:endParaRPr lang="en-GB" sz="1800" b="1" dirty="0">
              <a:ea typeface="Times New Roman"/>
              <a:cs typeface="Arial"/>
            </a:endParaRPr>
          </a:p>
          <a:p>
            <a:pPr algn="ctr">
              <a:lnSpc>
                <a:spcPct val="115000"/>
              </a:lnSpc>
              <a:spcAft>
                <a:spcPts val="0"/>
              </a:spcAft>
            </a:pPr>
            <a:r>
              <a:rPr lang="en-GB" sz="1400" b="1" dirty="0">
                <a:latin typeface="Times New Roman"/>
                <a:ea typeface="Calibri"/>
                <a:cs typeface="Arial"/>
              </a:rPr>
              <a:t>“Shall I compare thee to a summer’s day;</a:t>
            </a:r>
            <a:endParaRPr lang="en-GB" sz="1400" b="1" dirty="0">
              <a:ea typeface="Times New Roman"/>
              <a:cs typeface="Arial"/>
            </a:endParaRPr>
          </a:p>
          <a:p>
            <a:pPr algn="ctr">
              <a:lnSpc>
                <a:spcPct val="115000"/>
              </a:lnSpc>
              <a:spcAft>
                <a:spcPts val="0"/>
              </a:spcAft>
            </a:pPr>
            <a:r>
              <a:rPr lang="en-GB" sz="1400" b="1" dirty="0">
                <a:latin typeface="Times New Roman"/>
                <a:ea typeface="Calibri"/>
                <a:cs typeface="Arial"/>
              </a:rPr>
              <a:t>Thou art more lovely and more temperate.”</a:t>
            </a:r>
            <a:endParaRPr lang="en-GB" sz="1400" b="1" dirty="0">
              <a:ea typeface="Times New Roman"/>
              <a:cs typeface="Arial"/>
            </a:endParaRPr>
          </a:p>
          <a:p>
            <a:pPr>
              <a:lnSpc>
                <a:spcPct val="115000"/>
              </a:lnSpc>
              <a:spcAft>
                <a:spcPts val="0"/>
              </a:spcAft>
            </a:pPr>
            <a:r>
              <a:rPr lang="en-GB" sz="1200" dirty="0">
                <a:latin typeface="Times New Roman"/>
                <a:ea typeface="Calibri"/>
                <a:cs typeface="Arial"/>
              </a:rPr>
              <a:t> </a:t>
            </a:r>
            <a:endParaRPr lang="en-GB" sz="1100" dirty="0">
              <a:ea typeface="Times New Roman"/>
              <a:cs typeface="Arial"/>
            </a:endParaRPr>
          </a:p>
          <a:p>
            <a:pPr>
              <a:lnSpc>
                <a:spcPct val="115000"/>
              </a:lnSpc>
              <a:spcAft>
                <a:spcPts val="0"/>
              </a:spcAft>
            </a:pPr>
            <a:r>
              <a:rPr lang="en-GB" sz="1200" dirty="0">
                <a:latin typeface="Times New Roman"/>
                <a:ea typeface="Calibri"/>
                <a:cs typeface="Arial"/>
              </a:rPr>
              <a:t>Fatimah </a:t>
            </a:r>
            <a:r>
              <a:rPr lang="en-GB" sz="1200" dirty="0" err="1">
                <a:latin typeface="Times New Roman"/>
                <a:ea typeface="Calibri"/>
                <a:cs typeface="Arial"/>
              </a:rPr>
              <a:t>AlNaib</a:t>
            </a:r>
            <a:r>
              <a:rPr lang="en-GB" sz="1200" dirty="0">
                <a:latin typeface="Times New Roman"/>
                <a:ea typeface="Calibri"/>
                <a:cs typeface="Arial"/>
              </a:rPr>
              <a:t> translated it as follows (</a:t>
            </a:r>
            <a:r>
              <a:rPr lang="en-GB" sz="1200" dirty="0" err="1">
                <a:latin typeface="Times New Roman"/>
                <a:ea typeface="Calibri"/>
                <a:cs typeface="Arial"/>
              </a:rPr>
              <a:t>Khulusi</a:t>
            </a:r>
            <a:r>
              <a:rPr lang="en-GB" sz="1200" dirty="0">
                <a:latin typeface="Times New Roman"/>
                <a:ea typeface="Calibri"/>
                <a:cs typeface="Arial"/>
              </a:rPr>
              <a:t>, 1959):</a:t>
            </a:r>
            <a:endParaRPr lang="en-GB" sz="1100" dirty="0">
              <a:ea typeface="Times New Roman"/>
              <a:cs typeface="Arial"/>
            </a:endParaRPr>
          </a:p>
          <a:p>
            <a:pPr algn="ctr" rtl="1">
              <a:lnSpc>
                <a:spcPct val="115000"/>
              </a:lnSpc>
              <a:spcAft>
                <a:spcPts val="0"/>
              </a:spcAft>
            </a:pPr>
            <a:r>
              <a:rPr lang="ar-SY" sz="1800" b="1" dirty="0">
                <a:solidFill>
                  <a:srgbClr val="FF0000"/>
                </a:solidFill>
                <a:ea typeface="Calibri"/>
                <a:cs typeface="Times New Roman"/>
              </a:rPr>
              <a:t>منذا يقارن حسنك المغري بصيف قد تجلى </a:t>
            </a:r>
            <a:r>
              <a:rPr lang="en-GB" sz="1800" b="1" dirty="0" smtClean="0">
                <a:solidFill>
                  <a:srgbClr val="FF0000"/>
                </a:solidFill>
                <a:ea typeface="Calibri"/>
                <a:cs typeface="Times New Roman"/>
              </a:rPr>
              <a:t>     </a:t>
            </a:r>
            <a:r>
              <a:rPr lang="ar-SY" sz="1800" b="1" dirty="0" smtClean="0">
                <a:solidFill>
                  <a:srgbClr val="FF0000"/>
                </a:solidFill>
                <a:ea typeface="Calibri"/>
                <a:cs typeface="Times New Roman"/>
              </a:rPr>
              <a:t> </a:t>
            </a:r>
            <a:r>
              <a:rPr lang="ar-SY" sz="1800" b="1" dirty="0">
                <a:solidFill>
                  <a:srgbClr val="FF0000"/>
                </a:solidFill>
                <a:ea typeface="Calibri"/>
                <a:cs typeface="Times New Roman"/>
              </a:rPr>
              <a:t>وفنون سحرك قد باتت في ناظري أسمى وأغلى</a:t>
            </a:r>
            <a:endParaRPr lang="en-GB" sz="1800" b="1" dirty="0">
              <a:solidFill>
                <a:srgbClr val="FF0000"/>
              </a:solidFill>
              <a:ea typeface="Times New Roman"/>
              <a:cs typeface="Arial"/>
            </a:endParaRPr>
          </a:p>
          <a:p>
            <a:pPr>
              <a:lnSpc>
                <a:spcPct val="115000"/>
              </a:lnSpc>
              <a:spcAft>
                <a:spcPts val="0"/>
              </a:spcAft>
            </a:pPr>
            <a:r>
              <a:rPr lang="en-GB" sz="1200" dirty="0">
                <a:latin typeface="Times New Roman"/>
                <a:ea typeface="Calibri"/>
                <a:cs typeface="Arial"/>
              </a:rPr>
              <a:t>			</a:t>
            </a:r>
            <a:endParaRPr lang="en-GB" sz="1100" dirty="0">
              <a:ea typeface="Times New Roman"/>
              <a:cs typeface="Arial"/>
            </a:endParaRPr>
          </a:p>
          <a:p>
            <a:pPr algn="just">
              <a:lnSpc>
                <a:spcPct val="115000"/>
              </a:lnSpc>
              <a:spcAft>
                <a:spcPts val="0"/>
              </a:spcAft>
              <a:buFont typeface="Wingdings" pitchFamily="2" charset="2"/>
              <a:buChar char="q"/>
            </a:pPr>
            <a:r>
              <a:rPr lang="en-GB" sz="1600" dirty="0">
                <a:latin typeface="Times New Roman"/>
                <a:ea typeface="Calibri"/>
                <a:cs typeface="Arial"/>
              </a:rPr>
              <a:t>By using the holistic approach explained above, we can say that although </a:t>
            </a:r>
            <a:r>
              <a:rPr lang="en-GB" sz="1600" dirty="0" err="1">
                <a:latin typeface="Times New Roman"/>
                <a:ea typeface="Calibri"/>
                <a:cs typeface="Arial"/>
              </a:rPr>
              <a:t>AlNaib</a:t>
            </a:r>
            <a:r>
              <a:rPr lang="en-GB" sz="1600" dirty="0">
                <a:latin typeface="Times New Roman"/>
                <a:ea typeface="Calibri"/>
                <a:cs typeface="Arial"/>
              </a:rPr>
              <a:t> was a poetess and well qualified to approach translating Shakespeare’s poetry, she failed </a:t>
            </a:r>
            <a:r>
              <a:rPr lang="en-GB" sz="1600" dirty="0" smtClean="0">
                <a:latin typeface="Times New Roman"/>
                <a:ea typeface="Calibri"/>
                <a:cs typeface="Arial"/>
              </a:rPr>
              <a:t>to capture </a:t>
            </a:r>
            <a:r>
              <a:rPr lang="en-GB" sz="1600" dirty="0">
                <a:latin typeface="Times New Roman"/>
                <a:ea typeface="Calibri"/>
                <a:cs typeface="Arial"/>
              </a:rPr>
              <a:t>the cultural dimension of the poem.  The mistake </a:t>
            </a:r>
            <a:r>
              <a:rPr lang="en-GB" sz="1600" dirty="0" err="1">
                <a:latin typeface="Times New Roman"/>
                <a:ea typeface="Calibri"/>
                <a:cs typeface="Arial"/>
              </a:rPr>
              <a:t>AlNaib</a:t>
            </a:r>
            <a:r>
              <a:rPr lang="en-GB" sz="1600" dirty="0">
                <a:latin typeface="Times New Roman"/>
                <a:ea typeface="Calibri"/>
                <a:cs typeface="Arial"/>
              </a:rPr>
              <a:t> made was the misunderstanding of the cultural significance of the key word of the whole poem- </a:t>
            </a:r>
            <a:r>
              <a:rPr lang="en-GB" sz="1600" b="1" dirty="0">
                <a:solidFill>
                  <a:srgbClr val="1132D9"/>
                </a:solidFill>
                <a:latin typeface="Times New Roman"/>
                <a:ea typeface="Calibri"/>
                <a:cs typeface="Arial"/>
              </a:rPr>
              <a:t>‘summer’s day</a:t>
            </a:r>
            <a:r>
              <a:rPr lang="en-GB" sz="1600" dirty="0">
                <a:latin typeface="Times New Roman"/>
                <a:ea typeface="Calibri"/>
                <a:cs typeface="Arial"/>
              </a:rPr>
              <a:t>’.  She gave it the literal Arabic equivalent ‘</a:t>
            </a:r>
            <a:r>
              <a:rPr lang="ar-SY" sz="1600" b="1" dirty="0">
                <a:latin typeface="Times New Roman"/>
                <a:ea typeface="Calibri"/>
                <a:cs typeface="Arial"/>
              </a:rPr>
              <a:t>الصيف</a:t>
            </a:r>
            <a:r>
              <a:rPr lang="en-GB" sz="1600" b="1" dirty="0">
                <a:latin typeface="Times New Roman"/>
                <a:ea typeface="Calibri"/>
                <a:cs typeface="Arial"/>
              </a:rPr>
              <a:t>’.</a:t>
            </a:r>
            <a:r>
              <a:rPr lang="en-GB" sz="1600" dirty="0">
                <a:latin typeface="Times New Roman"/>
                <a:ea typeface="Calibri"/>
                <a:cs typeface="Arial"/>
              </a:rPr>
              <a:t>  This makes her translation lose the message Shakespeare wants to convey, the poetic and emotional effect on the reader and the climatic significance of the summer.</a:t>
            </a:r>
            <a:endParaRPr lang="en-GB" sz="1600" dirty="0">
              <a:ea typeface="Times New Roman"/>
              <a:cs typeface="Arial"/>
            </a:endParaRPr>
          </a:p>
          <a:p>
            <a:pPr marL="0" indent="0" algn="just">
              <a:lnSpc>
                <a:spcPct val="115000"/>
              </a:lnSpc>
              <a:spcAft>
                <a:spcPts val="0"/>
              </a:spcAft>
            </a:pPr>
            <a:endParaRPr lang="en-GB" sz="1100" dirty="0">
              <a:ea typeface="Times New Roman"/>
              <a:cs typeface="Arial"/>
            </a:endParaRPr>
          </a:p>
          <a:p>
            <a:pPr algn="l">
              <a:lnSpc>
                <a:spcPct val="115000"/>
              </a:lnSpc>
              <a:spcAft>
                <a:spcPts val="0"/>
              </a:spcAft>
            </a:pPr>
            <a:endParaRPr lang="en-GB" sz="1200" dirty="0">
              <a:ea typeface="Times New Roman"/>
              <a:cs typeface="Arial"/>
            </a:endParaRPr>
          </a:p>
          <a:p>
            <a:pPr marL="0" lvl="0" indent="0" algn="l">
              <a:lnSpc>
                <a:spcPct val="115000"/>
              </a:lnSpc>
              <a:spcAft>
                <a:spcPts val="0"/>
              </a:spcAft>
            </a:pPr>
            <a:endParaRPr lang="en-GB" sz="2000" b="1" dirty="0"/>
          </a:p>
        </p:txBody>
      </p:sp>
    </p:spTree>
    <p:extLst>
      <p:ext uri="{BB962C8B-B14F-4D97-AF65-F5344CB8AC3E}">
        <p14:creationId xmlns="" xmlns:p14="http://schemas.microsoft.com/office/powerpoint/2010/main" val="1354642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marL="342900" lvl="0" indent="-342900" algn="l">
              <a:lnSpc>
                <a:spcPct val="115000"/>
              </a:lnSpc>
              <a:spcBef>
                <a:spcPct val="20000"/>
              </a:spcBef>
              <a:spcAft>
                <a:spcPts val="0"/>
              </a:spcAft>
            </a:pPr>
            <a:r>
              <a:rPr lang="en-GB" sz="3200" b="1" dirty="0" smtClean="0">
                <a:solidFill>
                  <a:srgbClr val="1132D9"/>
                </a:solidFill>
                <a:latin typeface="Times New Roman"/>
                <a:cs typeface="Arial"/>
              </a:rPr>
              <a:t>Continued</a:t>
            </a:r>
            <a:endParaRPr lang="en-GB" dirty="0">
              <a:solidFill>
                <a:srgbClr val="1132D9"/>
              </a:solidFill>
            </a:endParaRPr>
          </a:p>
        </p:txBody>
      </p:sp>
      <p:sp>
        <p:nvSpPr>
          <p:cNvPr id="3" name="Content Placeholder 2"/>
          <p:cNvSpPr>
            <a:spLocks noGrp="1"/>
          </p:cNvSpPr>
          <p:nvPr>
            <p:ph idx="1"/>
          </p:nvPr>
        </p:nvSpPr>
        <p:spPr>
          <a:xfrm>
            <a:off x="495300" y="1295400"/>
            <a:ext cx="8915400" cy="5257800"/>
          </a:xfrm>
        </p:spPr>
        <p:txBody>
          <a:bodyPr/>
          <a:lstStyle/>
          <a:p>
            <a:pPr algn="l">
              <a:lnSpc>
                <a:spcPct val="115000"/>
              </a:lnSpc>
              <a:spcAft>
                <a:spcPts val="0"/>
              </a:spcAft>
              <a:buFont typeface="Wingdings" pitchFamily="2" charset="2"/>
              <a:buChar char="q"/>
            </a:pPr>
            <a:r>
              <a:rPr lang="en-GB" sz="1800" b="1" dirty="0">
                <a:latin typeface="Times New Roman"/>
                <a:ea typeface="Calibri"/>
                <a:cs typeface="Arial"/>
              </a:rPr>
              <a:t>A comparison between the connotation of the </a:t>
            </a:r>
            <a:r>
              <a:rPr lang="en-GB" sz="1800" b="1" dirty="0" smtClean="0">
                <a:latin typeface="Times New Roman"/>
                <a:ea typeface="Calibri"/>
                <a:cs typeface="Arial"/>
              </a:rPr>
              <a:t>English </a:t>
            </a:r>
            <a:r>
              <a:rPr lang="en-GB" sz="1800" b="1" dirty="0">
                <a:latin typeface="Times New Roman"/>
                <a:ea typeface="Calibri"/>
                <a:cs typeface="Arial"/>
              </a:rPr>
              <a:t>and Arabic summers will show the seriousness of the problem that the translator may face while working on something relating to climatic features:</a:t>
            </a:r>
            <a:endParaRPr lang="en-GB" sz="1600" b="1" dirty="0">
              <a:ea typeface="Times New Roman"/>
              <a:cs typeface="Arial"/>
            </a:endParaRPr>
          </a:p>
          <a:p>
            <a:pPr marL="0" indent="0" algn="l">
              <a:lnSpc>
                <a:spcPct val="115000"/>
              </a:lnSpc>
              <a:spcAft>
                <a:spcPts val="0"/>
              </a:spcAft>
            </a:pPr>
            <a:endParaRPr lang="en-GB" sz="1800" dirty="0"/>
          </a:p>
        </p:txBody>
      </p:sp>
      <p:graphicFrame>
        <p:nvGraphicFramePr>
          <p:cNvPr id="6" name="Table 5"/>
          <p:cNvGraphicFramePr>
            <a:graphicFrameLocks noGrp="1"/>
          </p:cNvGraphicFramePr>
          <p:nvPr>
            <p:extLst>
              <p:ext uri="{D42A27DB-BD31-4B8C-83A1-F6EECF244321}">
                <p14:modId xmlns="" xmlns:p14="http://schemas.microsoft.com/office/powerpoint/2010/main" val="745484389"/>
              </p:ext>
            </p:extLst>
          </p:nvPr>
        </p:nvGraphicFramePr>
        <p:xfrm>
          <a:off x="1828800" y="2514600"/>
          <a:ext cx="5868670" cy="2470912"/>
        </p:xfrm>
        <a:graphic>
          <a:graphicData uri="http://schemas.openxmlformats.org/drawingml/2006/table">
            <a:tbl>
              <a:tblPr firstRow="1" firstCol="1" bandRow="1"/>
              <a:tblGrid>
                <a:gridCol w="2705735"/>
                <a:gridCol w="3162935"/>
              </a:tblGrid>
              <a:tr h="0">
                <a:tc>
                  <a:txBody>
                    <a:bodyPr/>
                    <a:lstStyle/>
                    <a:p>
                      <a:pPr>
                        <a:lnSpc>
                          <a:spcPct val="115000"/>
                        </a:lnSpc>
                        <a:spcAft>
                          <a:spcPts val="1000"/>
                        </a:spcAft>
                      </a:pPr>
                      <a:r>
                        <a:rPr lang="en-GB" sz="1600" b="1" dirty="0">
                          <a:solidFill>
                            <a:srgbClr val="FF0000"/>
                          </a:solidFill>
                          <a:effectLst/>
                          <a:latin typeface="Times New Roman"/>
                          <a:ea typeface="Calibri"/>
                          <a:cs typeface="Arial"/>
                        </a:rPr>
                        <a:t>English Summer</a:t>
                      </a:r>
                      <a:endParaRPr lang="en-GB" sz="1600" b="1" dirty="0">
                        <a:solidFill>
                          <a:srgbClr val="FF0000"/>
                        </a:solidFill>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600" b="1" dirty="0">
                          <a:solidFill>
                            <a:srgbClr val="1132D9"/>
                          </a:solidFill>
                          <a:effectLst/>
                          <a:latin typeface="Times New Roman"/>
                          <a:ea typeface="Calibri"/>
                          <a:cs typeface="Arial"/>
                        </a:rPr>
                        <a:t>Arabic Summer</a:t>
                      </a:r>
                      <a:endParaRPr lang="en-GB" sz="1600" b="1" dirty="0">
                        <a:solidFill>
                          <a:srgbClr val="1132D9"/>
                        </a:solidFill>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342900" lvl="0" indent="-342900">
                        <a:lnSpc>
                          <a:spcPct val="115000"/>
                        </a:lnSpc>
                        <a:spcAft>
                          <a:spcPts val="1000"/>
                        </a:spcAft>
                        <a:buFont typeface="Wingdings"/>
                        <a:buChar char=""/>
                      </a:pPr>
                      <a:r>
                        <a:rPr lang="en-GB" sz="1600" b="1" dirty="0">
                          <a:effectLst/>
                          <a:latin typeface="Times New Roman"/>
                          <a:ea typeface="Calibri"/>
                          <a:cs typeface="Arial"/>
                        </a:rPr>
                        <a:t>A Symbol of beauty &amp; liveliness</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Very short  1-2 months</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Cool and temperate</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Positive psychological effect</a:t>
                      </a:r>
                      <a:endParaRPr lang="en-GB" sz="16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1000"/>
                        </a:spcAft>
                        <a:buFont typeface="Wingdings"/>
                        <a:buChar char=""/>
                      </a:pPr>
                      <a:r>
                        <a:rPr lang="en-GB" sz="1600" b="1" dirty="0">
                          <a:effectLst/>
                          <a:latin typeface="Times New Roman"/>
                          <a:ea typeface="Calibri"/>
                          <a:cs typeface="Arial"/>
                        </a:rPr>
                        <a:t>.............................................................</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Very long 3-4 months</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Dry/humid and hot</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Negative psychological effect</a:t>
                      </a:r>
                      <a:endParaRPr lang="en-GB" sz="1600" b="1" dirty="0">
                        <a:effectLst/>
                        <a:latin typeface="Calibri"/>
                        <a:ea typeface="Calibri"/>
                        <a:cs typeface="Arial"/>
                      </a:endParaRPr>
                    </a:p>
                    <a:p>
                      <a:pPr>
                        <a:lnSpc>
                          <a:spcPct val="115000"/>
                        </a:lnSpc>
                        <a:spcAft>
                          <a:spcPts val="1000"/>
                        </a:spcAft>
                      </a:pPr>
                      <a:r>
                        <a:rPr lang="en-GB" sz="1600" b="1" dirty="0">
                          <a:effectLst/>
                          <a:latin typeface="Times New Roman"/>
                          <a:ea typeface="Calibri"/>
                          <a:cs typeface="Arial"/>
                        </a:rPr>
                        <a:t> </a:t>
                      </a:r>
                      <a:endParaRPr lang="en-GB" sz="1600" b="1"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161912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3200" b="1" dirty="0" smtClean="0">
                <a:solidFill>
                  <a:srgbClr val="1132D9"/>
                </a:solidFill>
                <a:latin typeface="Times New Roman"/>
                <a:cs typeface="Arial"/>
              </a:rPr>
              <a:t>Continued</a:t>
            </a:r>
            <a:endParaRPr lang="en-GB" dirty="0"/>
          </a:p>
        </p:txBody>
      </p:sp>
      <p:sp>
        <p:nvSpPr>
          <p:cNvPr id="3" name="Content Placeholder 2"/>
          <p:cNvSpPr>
            <a:spLocks noGrp="1"/>
          </p:cNvSpPr>
          <p:nvPr>
            <p:ph idx="1"/>
          </p:nvPr>
        </p:nvSpPr>
        <p:spPr>
          <a:xfrm>
            <a:off x="495300" y="1447800"/>
            <a:ext cx="8915400" cy="4953000"/>
          </a:xfrm>
        </p:spPr>
        <p:txBody>
          <a:bodyPr/>
          <a:lstStyle/>
          <a:p>
            <a:pPr algn="just">
              <a:lnSpc>
                <a:spcPct val="115000"/>
              </a:lnSpc>
              <a:spcAft>
                <a:spcPts val="0"/>
              </a:spcAft>
              <a:buFont typeface="Wingdings" pitchFamily="2" charset="2"/>
              <a:buChar char="q"/>
            </a:pPr>
            <a:r>
              <a:rPr lang="en-GB" sz="1600" b="1" dirty="0">
                <a:latin typeface="Times New Roman"/>
                <a:ea typeface="Calibri"/>
                <a:cs typeface="Arial"/>
              </a:rPr>
              <a:t>The above rough comparison shows that if English summer is translated in Arabic ‘</a:t>
            </a:r>
            <a:r>
              <a:rPr lang="ar-SY" sz="1600" b="1" dirty="0">
                <a:ea typeface="Calibri"/>
                <a:cs typeface="Times New Roman"/>
              </a:rPr>
              <a:t>صيف</a:t>
            </a:r>
            <a:r>
              <a:rPr lang="en-GB" sz="1600" b="1" dirty="0">
                <a:latin typeface="Times New Roman"/>
                <a:ea typeface="Calibri"/>
                <a:cs typeface="Arial"/>
              </a:rPr>
              <a:t>’ summer, the translation does not make any sense to the Arabic reader, because his/her attitude towards summer is different from that of the English reader.  Therefore, the ‘substitution’ approach could be used to solve a problem as such.  Substitution approach is one of a number of concepts and techniques in the general class of ordered metamorphosis.  Substitution can operate in a way that maintains the matter and logic of a theme while altering the expression convention (Steiner, 1975).  In other words, Al </a:t>
            </a:r>
            <a:r>
              <a:rPr lang="en-GB" sz="1600" b="1" dirty="0" err="1">
                <a:latin typeface="Times New Roman"/>
                <a:ea typeface="Calibri"/>
                <a:cs typeface="Arial"/>
              </a:rPr>
              <a:t>Naib</a:t>
            </a:r>
            <a:r>
              <a:rPr lang="en-GB" sz="1600" b="1" dirty="0">
                <a:latin typeface="Times New Roman"/>
                <a:ea typeface="Calibri"/>
                <a:cs typeface="Arial"/>
              </a:rPr>
              <a:t> could have substituted the Arabic Spring ‘</a:t>
            </a:r>
            <a:r>
              <a:rPr lang="ar-SY" sz="1600" b="1" dirty="0">
                <a:latin typeface="Times New Roman"/>
                <a:ea typeface="Calibri"/>
                <a:cs typeface="Arial"/>
              </a:rPr>
              <a:t>الربيع</a:t>
            </a:r>
            <a:r>
              <a:rPr lang="en-GB" sz="1600" b="1" dirty="0">
                <a:latin typeface="Times New Roman"/>
                <a:ea typeface="Calibri"/>
                <a:cs typeface="Arial"/>
              </a:rPr>
              <a:t>’ for the English summer as the connotations of Arabic Spring are more or less the same as those of the English summer.  A rough comparison may illustrate this point:</a:t>
            </a:r>
            <a:endParaRPr lang="en-GB" sz="1400" b="1" dirty="0">
              <a:ea typeface="Times New Roman"/>
              <a:cs typeface="Arial"/>
            </a:endParaRPr>
          </a:p>
          <a:p>
            <a:pPr>
              <a:lnSpc>
                <a:spcPct val="115000"/>
              </a:lnSpc>
              <a:spcAft>
                <a:spcPts val="0"/>
              </a:spcAft>
            </a:pPr>
            <a:r>
              <a:rPr lang="en-GB" sz="1600" dirty="0">
                <a:latin typeface="Times New Roman"/>
                <a:ea typeface="Calibri"/>
                <a:cs typeface="Arial"/>
              </a:rPr>
              <a:t> </a:t>
            </a:r>
            <a:endParaRPr lang="en-GB" sz="1400" dirty="0">
              <a:ea typeface="Times New Roman"/>
              <a:cs typeface="Arial"/>
            </a:endParaRPr>
          </a:p>
          <a:p>
            <a:pPr algn="l">
              <a:lnSpc>
                <a:spcPct val="115000"/>
              </a:lnSpc>
              <a:spcAft>
                <a:spcPts val="0"/>
              </a:spcAft>
              <a:buFont typeface="Wingdings" pitchFamily="2" charset="2"/>
              <a:buChar char="q"/>
            </a:pPr>
            <a:endParaRPr lang="en-GB" sz="1600" b="1" dirty="0">
              <a:ea typeface="Times New Roman"/>
              <a:cs typeface="Arial"/>
            </a:endParaRPr>
          </a:p>
        </p:txBody>
      </p:sp>
      <p:graphicFrame>
        <p:nvGraphicFramePr>
          <p:cNvPr id="4" name="Table 3"/>
          <p:cNvGraphicFramePr>
            <a:graphicFrameLocks noGrp="1"/>
          </p:cNvGraphicFramePr>
          <p:nvPr>
            <p:extLst>
              <p:ext uri="{D42A27DB-BD31-4B8C-83A1-F6EECF244321}">
                <p14:modId xmlns="" xmlns:p14="http://schemas.microsoft.com/office/powerpoint/2010/main" val="648356797"/>
              </p:ext>
            </p:extLst>
          </p:nvPr>
        </p:nvGraphicFramePr>
        <p:xfrm>
          <a:off x="2057400" y="4267200"/>
          <a:ext cx="5868670" cy="1432560"/>
        </p:xfrm>
        <a:graphic>
          <a:graphicData uri="http://schemas.openxmlformats.org/drawingml/2006/table">
            <a:tbl>
              <a:tblPr firstRow="1" firstCol="1" bandRow="1"/>
              <a:tblGrid>
                <a:gridCol w="2721610"/>
                <a:gridCol w="3147060"/>
              </a:tblGrid>
              <a:tr h="0">
                <a:tc>
                  <a:txBody>
                    <a:bodyPr/>
                    <a:lstStyle/>
                    <a:p>
                      <a:pPr>
                        <a:lnSpc>
                          <a:spcPct val="115000"/>
                        </a:lnSpc>
                        <a:spcAft>
                          <a:spcPts val="1000"/>
                        </a:spcAft>
                      </a:pPr>
                      <a:r>
                        <a:rPr lang="en-GB" sz="1200" b="1" dirty="0">
                          <a:effectLst/>
                          <a:latin typeface="Times New Roman"/>
                          <a:ea typeface="Calibri"/>
                          <a:cs typeface="Arial"/>
                        </a:rPr>
                        <a:t>English Summer</a:t>
                      </a:r>
                      <a:endParaRPr lang="en-GB" sz="1100" b="1"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b="1">
                          <a:effectLst/>
                          <a:latin typeface="Times New Roman"/>
                          <a:ea typeface="Calibri"/>
                          <a:cs typeface="Arial"/>
                        </a:rPr>
                        <a:t>Arabic Spring</a:t>
                      </a:r>
                      <a:endParaRPr lang="en-GB" sz="1100" b="1">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342900" lvl="0" indent="-342900">
                        <a:lnSpc>
                          <a:spcPct val="115000"/>
                        </a:lnSpc>
                        <a:spcAft>
                          <a:spcPts val="1000"/>
                        </a:spcAft>
                        <a:buFont typeface="Wingdings"/>
                        <a:buChar char=""/>
                      </a:pPr>
                      <a:r>
                        <a:rPr lang="en-GB" sz="1200" b="1" dirty="0">
                          <a:effectLst/>
                          <a:latin typeface="Times New Roman"/>
                          <a:ea typeface="Calibri"/>
                          <a:cs typeface="Arial"/>
                        </a:rPr>
                        <a:t>A Symbol of beauty &amp; liveliness</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Very short  1-2 months</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Cool and temperate</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Positive psychological effect</a:t>
                      </a:r>
                      <a:endParaRPr lang="en-GB" sz="11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1000"/>
                        </a:spcAft>
                        <a:buFont typeface="Wingdings"/>
                        <a:buChar char=""/>
                      </a:pPr>
                      <a:r>
                        <a:rPr lang="en-GB" sz="1200" b="1" dirty="0">
                          <a:effectLst/>
                          <a:latin typeface="Times New Roman"/>
                          <a:ea typeface="Calibri"/>
                          <a:cs typeface="Arial"/>
                        </a:rPr>
                        <a:t>A Symbol of beauty &amp; liveliness</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Very short  1-2 months</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Cool and temperate</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Positive psychological effect</a:t>
                      </a:r>
                      <a:endParaRPr lang="en-GB" sz="11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063406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L3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a:t>
            </a:r>
            <a:r>
              <a:rPr lang="en-GB" sz="1800" b="1" dirty="0" smtClean="0">
                <a:solidFill>
                  <a:srgbClr val="1132D9"/>
                </a:solidFill>
                <a:latin typeface="Times New Roman"/>
                <a:ea typeface="Calibri"/>
                <a:cs typeface="Arial"/>
              </a:rPr>
              <a:t>following poem </a:t>
            </a:r>
            <a:r>
              <a:rPr lang="en-GB" sz="1800" b="1" dirty="0">
                <a:solidFill>
                  <a:srgbClr val="1132D9"/>
                </a:solidFill>
                <a:latin typeface="Times New Roman"/>
                <a:ea typeface="Calibri"/>
                <a:cs typeface="Arial"/>
              </a:rPr>
              <a:t>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spcAft>
                <a:spcPts val="1000"/>
              </a:spcAft>
            </a:pPr>
            <a:r>
              <a:rPr lang="en-GB" sz="2800" dirty="0">
                <a:ea typeface="Times New Roman"/>
                <a:cs typeface="Arial"/>
              </a:rPr>
              <a:t> </a:t>
            </a:r>
            <a:r>
              <a:rPr lang="en-GB" sz="2000" b="1" dirty="0">
                <a:solidFill>
                  <a:srgbClr val="1132D9"/>
                </a:solidFill>
                <a:latin typeface="Times New Roman"/>
                <a:ea typeface="Times New Roman"/>
                <a:cs typeface="Arial"/>
              </a:rPr>
              <a:t>Fujiwara no </a:t>
            </a:r>
            <a:r>
              <a:rPr lang="en-GB" sz="2000" b="1" dirty="0" err="1">
                <a:solidFill>
                  <a:srgbClr val="1132D9"/>
                </a:solidFill>
                <a:latin typeface="Times New Roman"/>
                <a:ea typeface="Times New Roman"/>
                <a:cs typeface="Arial"/>
              </a:rPr>
              <a:t>Ietaka</a:t>
            </a:r>
            <a:endParaRPr lang="en-GB" sz="2800" b="1" dirty="0">
              <a:solidFill>
                <a:srgbClr val="1132D9"/>
              </a:solidFill>
              <a:ea typeface="Times New Roman"/>
              <a:cs typeface="Arial"/>
            </a:endParaRPr>
          </a:p>
          <a:p>
            <a:pPr algn="l">
              <a:spcAft>
                <a:spcPts val="1000"/>
              </a:spcAft>
            </a:pPr>
            <a:r>
              <a:rPr lang="en-GB" sz="2000" dirty="0">
                <a:latin typeface="Times New Roman"/>
                <a:ea typeface="Times New Roman"/>
                <a:cs typeface="Arial"/>
              </a:rPr>
              <a:t>To Nara's brook </a:t>
            </a:r>
            <a:r>
              <a:rPr lang="en-GB" sz="2000" dirty="0" smtClean="0">
                <a:latin typeface="Times New Roman"/>
                <a:ea typeface="Times New Roman"/>
                <a:cs typeface="Arial"/>
              </a:rPr>
              <a:t>comes</a:t>
            </a:r>
          </a:p>
          <a:p>
            <a:pPr algn="l">
              <a:spcAft>
                <a:spcPts val="1000"/>
              </a:spcAft>
            </a:pPr>
            <a:r>
              <a:rPr lang="en-GB" sz="2000" dirty="0" smtClean="0">
                <a:latin typeface="Times New Roman"/>
                <a:ea typeface="Times New Roman"/>
                <a:cs typeface="Arial"/>
              </a:rPr>
              <a:t>Evening</a:t>
            </a:r>
            <a:r>
              <a:rPr lang="en-GB" sz="2000" dirty="0">
                <a:latin typeface="Times New Roman"/>
                <a:ea typeface="Times New Roman"/>
                <a:cs typeface="Arial"/>
              </a:rPr>
              <a:t>, and the rustling winds</a:t>
            </a:r>
            <a:endParaRPr lang="en-GB" sz="2800" dirty="0">
              <a:ea typeface="Times New Roman"/>
              <a:cs typeface="Arial"/>
            </a:endParaRPr>
          </a:p>
          <a:p>
            <a:pPr algn="l">
              <a:spcAft>
                <a:spcPts val="1000"/>
              </a:spcAft>
            </a:pPr>
            <a:r>
              <a:rPr lang="en-GB" sz="2000" dirty="0">
                <a:latin typeface="Times New Roman"/>
                <a:ea typeface="Times New Roman"/>
                <a:cs typeface="Arial"/>
              </a:rPr>
              <a:t>Stir the oak-trees' leaves.</a:t>
            </a:r>
            <a:endParaRPr lang="en-GB" sz="2800" dirty="0">
              <a:ea typeface="Times New Roman"/>
              <a:cs typeface="Arial"/>
            </a:endParaRPr>
          </a:p>
          <a:p>
            <a:pPr algn="l">
              <a:spcAft>
                <a:spcPts val="1000"/>
              </a:spcAft>
            </a:pPr>
            <a:r>
              <a:rPr lang="en-GB" sz="2000" dirty="0">
                <a:latin typeface="Times New Roman"/>
                <a:ea typeface="Times New Roman"/>
                <a:cs typeface="Arial"/>
              </a:rPr>
              <a:t>Not a sign of summer left</a:t>
            </a:r>
            <a:endParaRPr lang="en-GB" sz="2800" dirty="0">
              <a:ea typeface="Times New Roman"/>
              <a:cs typeface="Arial"/>
            </a:endParaRPr>
          </a:p>
          <a:p>
            <a:pPr algn="l"/>
            <a:r>
              <a:rPr lang="en-GB" sz="2000" dirty="0">
                <a:latin typeface="Times New Roman"/>
                <a:ea typeface="Times New Roman"/>
              </a:rPr>
              <a:t>But the sacred bathing there. </a:t>
            </a:r>
            <a:endParaRPr lang="en-GB" sz="2000" b="1" dirty="0">
              <a:ea typeface="Calibri"/>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L3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a:t>
            </a:r>
            <a:r>
              <a:rPr lang="en-GB" sz="1800" b="1" dirty="0" smtClean="0">
                <a:solidFill>
                  <a:srgbClr val="1132D9"/>
                </a:solidFill>
                <a:latin typeface="Times New Roman"/>
                <a:ea typeface="Calibri"/>
                <a:cs typeface="Arial"/>
              </a:rPr>
              <a:t>excerpt from a short story into </a:t>
            </a:r>
            <a:r>
              <a:rPr lang="en-GB" sz="1800" b="1" dirty="0">
                <a:solidFill>
                  <a:srgbClr val="1132D9"/>
                </a:solidFill>
                <a:latin typeface="Times New Roman"/>
                <a:ea typeface="Calibri"/>
                <a:cs typeface="Arial"/>
              </a:rPr>
              <a:t>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0" lvl="0" indent="0" algn="just" rtl="1">
              <a:lnSpc>
                <a:spcPct val="115000"/>
              </a:lnSpc>
              <a:spcAft>
                <a:spcPts val="1000"/>
              </a:spcAft>
            </a:pPr>
            <a:r>
              <a:rPr lang="ar-SY" sz="2000" b="1" dirty="0" smtClean="0">
                <a:ea typeface="Times New Roman"/>
                <a:cs typeface="Times New Roman"/>
              </a:rPr>
              <a:t>     </a:t>
            </a:r>
            <a:r>
              <a:rPr lang="ar-SA" sz="2000" b="1" dirty="0" smtClean="0">
                <a:ea typeface="Times New Roman"/>
                <a:cs typeface="Traditional Arabic" pitchFamily="2" charset="-78"/>
              </a:rPr>
              <a:t>كان </a:t>
            </a:r>
            <a:r>
              <a:rPr lang="ar-SA" sz="2000" b="1" dirty="0">
                <a:ea typeface="Times New Roman"/>
                <a:cs typeface="Traditional Arabic" pitchFamily="2" charset="-78"/>
              </a:rPr>
              <a:t>الملل قد تسرب إلى أعماق روحه فتشربته تشرب قميصه القطني لحبيبات العرق في هذه الظهيرة الثقيلة . تصفح عناوين الكتب القيمة التي لم يجد لها مكاناً يحشرها فيه سوى غرفة نومه. أشاح بوجهه بعيداً عنها. بدأ بتصفح أوجه أطفاله البالغين الذين رآهم غارقين بعوالمهـم المنيعة عليه والنائية عنه. حاول اللعب مـع ولده الذي لم يتجاوز العاشرة من عمره فوجده منهمكاً بل منهكاً في متابعة لعبة أسرت لبه أمام شاشة الكمبيوتر. انتظر فترة من الزمن يرمق ولده هذا عله ينتهي من لعبته، غير أن الأخير كان يعيد اللعبة الكرة تلو الكرة، بتصميم وإرادة أكبر في سبيل تحقيق نقاط أعلى. بدأ بمناوشة الصغير محاولا تحريضه على ترك اللعب، غير أن الجهود كلها باءت بالفشل.</a:t>
            </a:r>
            <a:endParaRPr lang="en-GB" sz="20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2196</TotalTime>
  <Words>1235</Words>
  <Application>Microsoft Office PowerPoint</Application>
  <PresentationFormat>A4 Paper (210x297 mm)</PresentationFormat>
  <Paragraphs>107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Lecture 3</vt:lpstr>
      <vt:lpstr>Learning Outcomes</vt:lpstr>
      <vt:lpstr>  A Two-Stage Approach to creative translation  </vt:lpstr>
      <vt:lpstr>Continued</vt:lpstr>
      <vt:lpstr> Example</vt:lpstr>
      <vt:lpstr>     A. Holistic Approach to Creative Translation      </vt:lpstr>
      <vt:lpstr>Example</vt:lpstr>
      <vt:lpstr> B. Andre Lefevere (1975) advances ‘seven strategies and a blueprint’  </vt:lpstr>
      <vt:lpstr>Example</vt:lpstr>
      <vt:lpstr> C. Octavio Paz looks at translation as both bilingual and  a bicultural  activity.   </vt:lpstr>
      <vt:lpstr>Example</vt:lpstr>
      <vt:lpstr>Continued</vt:lpstr>
      <vt:lpstr>Continued</vt:lpstr>
      <vt:lpstr>L3 Practical A  Translate the following poem into Arabic.  Use your own imagination! </vt:lpstr>
      <vt:lpstr> L3 Practical B Translate the following excerpt from a short story into English.  Use your creative ability in your translation. </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281</cp:revision>
  <dcterms:created xsi:type="dcterms:W3CDTF">2009-10-14T19:14:34Z</dcterms:created>
  <dcterms:modified xsi:type="dcterms:W3CDTF">2012-09-19T05:07:22Z</dcterms:modified>
</cp:coreProperties>
</file>