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handoutMasterIdLst>
    <p:handoutMasterId r:id="rId17"/>
  </p:handoutMasterIdLst>
  <p:sldIdLst>
    <p:sldId id="282" r:id="rId2"/>
    <p:sldId id="257" r:id="rId3"/>
    <p:sldId id="274" r:id="rId4"/>
    <p:sldId id="309" r:id="rId5"/>
    <p:sldId id="312" r:id="rId6"/>
    <p:sldId id="286" r:id="rId7"/>
    <p:sldId id="301" r:id="rId8"/>
    <p:sldId id="288" r:id="rId9"/>
    <p:sldId id="311" r:id="rId10"/>
    <p:sldId id="289" r:id="rId11"/>
    <p:sldId id="291" r:id="rId12"/>
    <p:sldId id="299" r:id="rId13"/>
    <p:sldId id="300" r:id="rId14"/>
    <p:sldId id="266" r:id="rId15"/>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1132D9"/>
    <a:srgbClr val="009900"/>
    <a:srgbClr val="FF3300"/>
    <a:srgbClr val="3B84AF"/>
    <a:srgbClr val="709256"/>
    <a:srgbClr val="AD9968"/>
    <a:srgbClr val="0000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100" d="100"/>
          <a:sy n="100" d="100"/>
        </p:scale>
        <p:origin x="-72" y="-126"/>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A97F8FDB-80B7-4013-9B19-C788818B8140}" type="datetimeFigureOut">
              <a:rPr lang="en-US" smtClean="0"/>
              <a:pPr/>
              <a:t>8/26/2012</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74B197B-6070-437C-83B3-8308F3928A60}" type="slidenum">
              <a:rPr lang="en-US" smtClean="0"/>
              <a:pPr/>
              <a:t>‹#›</a:t>
            </a:fld>
            <a:endParaRPr lang="en-US"/>
          </a:p>
        </p:txBody>
      </p:sp>
    </p:spTree>
    <p:extLst>
      <p:ext uri="{BB962C8B-B14F-4D97-AF65-F5344CB8AC3E}">
        <p14:creationId xmlns:p14="http://schemas.microsoft.com/office/powerpoint/2010/main" xmlns="" val="26724384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8/26/2012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139291685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1" name="Rectangle 20"/>
          <p:cNvSpPr/>
          <p:nvPr userDrawn="1"/>
        </p:nvSpPr>
        <p:spPr>
          <a:xfrm>
            <a:off x="1143000" y="6324600"/>
            <a:ext cx="2795958" cy="338554"/>
          </a:xfrm>
          <a:prstGeom prst="rect">
            <a:avLst/>
          </a:prstGeom>
        </p:spPr>
        <p:txBody>
          <a:bodyPr wrap="none">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0"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
        <p:nvSpPr>
          <p:cNvPr id="14"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en-US" sz="3700" b="1" dirty="0" smtClean="0">
                <a:solidFill>
                  <a:schemeClr val="accent1">
                    <a:lumMod val="50000"/>
                  </a:schemeClr>
                </a:solidFill>
                <a:latin typeface="AR CARTER" pitchFamily="2" charset="0"/>
                <a:cs typeface="+mj-cs"/>
              </a:rPr>
              <a:t> Creative Translation</a:t>
            </a:r>
          </a:p>
          <a:p>
            <a:pPr algn="ctr"/>
            <a:r>
              <a:rPr lang="en-US" sz="3700" b="1" dirty="0" smtClean="0">
                <a:solidFill>
                  <a:schemeClr val="accent1">
                    <a:lumMod val="50000"/>
                  </a:schemeClr>
                </a:solidFill>
                <a:latin typeface="AR CARTER" pitchFamily="2" charset="0"/>
              </a:rPr>
              <a:t>472</a:t>
            </a:r>
            <a:endParaRPr lang="ar-SA" sz="3700" b="1" dirty="0">
              <a:solidFill>
                <a:schemeClr val="accent1">
                  <a:lumMod val="50000"/>
                </a:schemeClr>
              </a:solidFill>
              <a:latin typeface="AR CARTER" pitchFamily="2" charset="0"/>
              <a:cs typeface="+mj-cs"/>
            </a:endParaRPr>
          </a:p>
          <a:p>
            <a:pPr algn="ctr"/>
            <a:r>
              <a:rPr lang="en-US" sz="2600" b="1" dirty="0" smtClean="0">
                <a:solidFill>
                  <a:srgbClr val="7F7F7F"/>
                </a:solidFill>
                <a:latin typeface="Bell MT" pitchFamily="18" charset="0"/>
                <a:cs typeface="+mj-cs"/>
              </a:rPr>
              <a:t>Dr. Ahmad M </a:t>
            </a:r>
            <a:r>
              <a:rPr lang="en-US" sz="2600" b="1" dirty="0" err="1" smtClean="0">
                <a:solidFill>
                  <a:srgbClr val="7F7F7F"/>
                </a:solidFill>
                <a:latin typeface="Bell MT" pitchFamily="18" charset="0"/>
                <a:cs typeface="+mj-cs"/>
              </a:rPr>
              <a:t>Halimah</a:t>
            </a:r>
            <a:endParaRPr lang="en-US" sz="2600" b="1" dirty="0">
              <a:solidFill>
                <a:srgbClr val="7F7F7F"/>
              </a:solidFill>
              <a:latin typeface="Bell MT" pitchFamily="18" charset="0"/>
              <a:cs typeface="+mj-cs"/>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en-US" spc="-150" dirty="0" smtClean="0">
                <a:solidFill>
                  <a:srgbClr val="376092"/>
                </a:solidFill>
                <a:latin typeface="ae_AlMateen" pitchFamily="2" charset="-78"/>
                <a:cs typeface="ae_AlMateen" pitchFamily="2" charset="-78"/>
              </a:rPr>
              <a:t>Lecture 10</a:t>
            </a:r>
          </a:p>
        </p:txBody>
      </p:sp>
      <p:sp>
        <p:nvSpPr>
          <p:cNvPr id="6147" name="Subtitle 5"/>
          <p:cNvSpPr>
            <a:spLocks noGrp="1"/>
          </p:cNvSpPr>
          <p:nvPr>
            <p:ph type="subTitle" idx="1"/>
          </p:nvPr>
        </p:nvSpPr>
        <p:spPr>
          <a:xfrm>
            <a:off x="990600" y="3886200"/>
            <a:ext cx="7429500" cy="1752600"/>
          </a:xfrm>
        </p:spPr>
        <p:txBody>
          <a:bodyPr/>
          <a:lstStyle/>
          <a:p>
            <a:pPr eaLnBrk="1" hangingPunct="1"/>
            <a:r>
              <a:rPr lang="en-GB" b="1" dirty="0" smtClean="0"/>
              <a:t>Translation </a:t>
            </a:r>
            <a:r>
              <a:rPr lang="en-GB" b="1" smtClean="0"/>
              <a:t>of Drama</a:t>
            </a:r>
            <a:endParaRPr lang="en-US" dirty="0"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sz="3200" b="1" dirty="0" smtClean="0">
                <a:solidFill>
                  <a:srgbClr val="FF0000"/>
                </a:solidFill>
              </a:rPr>
              <a:t>Learning Outcomes</a:t>
            </a:r>
            <a:endParaRPr lang="en-US" sz="3200" b="1" dirty="0">
              <a:solidFill>
                <a:srgbClr val="FF0000"/>
              </a:solidFill>
            </a:endParaRPr>
          </a:p>
        </p:txBody>
      </p:sp>
      <p:sp>
        <p:nvSpPr>
          <p:cNvPr id="3" name="Content Placeholder 2"/>
          <p:cNvSpPr>
            <a:spLocks noGrp="1"/>
          </p:cNvSpPr>
          <p:nvPr>
            <p:ph idx="1"/>
          </p:nvPr>
        </p:nvSpPr>
        <p:spPr/>
        <p:txBody>
          <a:bodyPr/>
          <a:lstStyle/>
          <a:p>
            <a:pPr algn="l"/>
            <a:r>
              <a:rPr lang="en-GB" b="1" dirty="0" smtClean="0">
                <a:solidFill>
                  <a:srgbClr val="1132D9"/>
                </a:solidFill>
              </a:rPr>
              <a:t>By the end of this lecture, you should be able to  </a:t>
            </a:r>
          </a:p>
          <a:p>
            <a:pPr lvl="0" algn="just">
              <a:lnSpc>
                <a:spcPct val="115000"/>
              </a:lnSpc>
              <a:spcAft>
                <a:spcPts val="0"/>
              </a:spcAft>
              <a:buFont typeface="+mj-lt"/>
              <a:buAutoNum type="arabicPeriod"/>
            </a:pPr>
            <a:r>
              <a:rPr lang="en-GB" sz="2000" dirty="0">
                <a:latin typeface="Times New Roman"/>
                <a:ea typeface="Times New Roman"/>
                <a:cs typeface="Arial"/>
              </a:rPr>
              <a:t>show understanding of the concept of drama translation.</a:t>
            </a:r>
            <a:endParaRPr lang="en-GB" sz="2000" dirty="0">
              <a:ea typeface="Times New Roman"/>
              <a:cs typeface="Arial"/>
            </a:endParaRPr>
          </a:p>
          <a:p>
            <a:pPr lvl="0" algn="just">
              <a:lnSpc>
                <a:spcPct val="115000"/>
              </a:lnSpc>
              <a:spcAft>
                <a:spcPts val="0"/>
              </a:spcAft>
              <a:buFont typeface="+mj-lt"/>
              <a:buAutoNum type="arabicPeriod"/>
            </a:pPr>
            <a:r>
              <a:rPr lang="en-GB" sz="2000" dirty="0">
                <a:latin typeface="Times New Roman"/>
                <a:ea typeface="Times New Roman"/>
                <a:cs typeface="Arial"/>
              </a:rPr>
              <a:t>translate certain types of plays</a:t>
            </a:r>
            <a:r>
              <a:rPr lang="en-GB" dirty="0">
                <a:latin typeface="Times New Roman"/>
                <a:ea typeface="Times New Roman"/>
                <a:cs typeface="Arial"/>
              </a:rPr>
              <a:t>.</a:t>
            </a:r>
            <a:endParaRPr lang="en-GB" sz="2800" dirty="0">
              <a:ea typeface="Times New Roman"/>
              <a:cs typeface="Arial"/>
            </a:endParaRPr>
          </a:p>
          <a:p>
            <a:pPr lvl="0" algn="l"/>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GB" sz="3200" b="1" dirty="0" smtClean="0">
                <a:solidFill>
                  <a:srgbClr val="1132D9"/>
                </a:solidFill>
                <a:latin typeface="Times New Roman"/>
                <a:ea typeface="Times New Roman"/>
                <a:cs typeface="Arial"/>
              </a:rPr>
              <a:t>1. </a:t>
            </a:r>
            <a:r>
              <a:rPr lang="en-GB" sz="3200" b="1" dirty="0">
                <a:solidFill>
                  <a:srgbClr val="1132D9"/>
                </a:solidFill>
                <a:latin typeface="Times New Roman"/>
                <a:ea typeface="Times New Roman"/>
                <a:cs typeface="Arial"/>
              </a:rPr>
              <a:t>What is drama?</a:t>
            </a:r>
            <a:br>
              <a:rPr lang="en-GB" sz="3200" b="1" dirty="0">
                <a:solidFill>
                  <a:srgbClr val="1132D9"/>
                </a:solidFill>
                <a:latin typeface="Times New Roman"/>
                <a:ea typeface="Times New Roman"/>
                <a:cs typeface="Arial"/>
              </a:rPr>
            </a:br>
            <a:endParaRPr lang="en-GB" sz="2400" b="1" dirty="0">
              <a:solidFill>
                <a:srgbClr val="1132D9"/>
              </a:solidFill>
              <a:latin typeface="Times New Roman"/>
              <a:ea typeface="Times New Roman"/>
              <a:cs typeface="Arial"/>
            </a:endParaRPr>
          </a:p>
        </p:txBody>
      </p:sp>
      <p:sp>
        <p:nvSpPr>
          <p:cNvPr id="3" name="Content Placeholder 2"/>
          <p:cNvSpPr>
            <a:spLocks noGrp="1"/>
          </p:cNvSpPr>
          <p:nvPr>
            <p:ph idx="1"/>
          </p:nvPr>
        </p:nvSpPr>
        <p:spPr/>
        <p:txBody>
          <a:bodyPr/>
          <a:lstStyle/>
          <a:p>
            <a:pPr algn="l">
              <a:buFont typeface="Wingdings" pitchFamily="2" charset="2"/>
              <a:buChar char="§"/>
            </a:pPr>
            <a:r>
              <a:rPr lang="en-GB" sz="1600" b="1" dirty="0" smtClean="0">
                <a:solidFill>
                  <a:srgbClr val="FF0000"/>
                </a:solidFill>
              </a:rPr>
              <a:t>Drama </a:t>
            </a:r>
            <a:r>
              <a:rPr lang="en-GB" sz="1600" b="1" dirty="0">
                <a:solidFill>
                  <a:srgbClr val="FF0000"/>
                </a:solidFill>
              </a:rPr>
              <a:t>is the specific mode of fiction represented in performance</a:t>
            </a:r>
            <a:r>
              <a:rPr lang="en-GB" sz="1600" b="1" dirty="0"/>
              <a:t>.  The term comes from a Greek word meaning </a:t>
            </a:r>
            <a:r>
              <a:rPr lang="en-GB" sz="1600" b="1" dirty="0">
                <a:solidFill>
                  <a:srgbClr val="FF0000"/>
                </a:solidFill>
              </a:rPr>
              <a:t>"action", </a:t>
            </a:r>
            <a:r>
              <a:rPr lang="en-GB" sz="1600" b="1" dirty="0"/>
              <a:t>which is derived from "to do" or "to act" (classical Greek: </a:t>
            </a:r>
            <a:r>
              <a:rPr lang="en-GB" sz="1600" b="1" i="1" dirty="0" err="1"/>
              <a:t>draō</a:t>
            </a:r>
            <a:r>
              <a:rPr lang="en-GB" sz="1600" b="1" dirty="0"/>
              <a:t>). The enactment of drama in theatre, performed by actors on a stage before an audience, presupposes collaborative modes of production and a collective form of reception. </a:t>
            </a:r>
          </a:p>
          <a:p>
            <a:pPr algn="l">
              <a:buFont typeface="Wingdings" pitchFamily="2" charset="2"/>
              <a:buChar char="§"/>
            </a:pPr>
            <a:r>
              <a:rPr lang="en-GB" sz="1600" b="1" dirty="0" smtClean="0"/>
              <a:t>The </a:t>
            </a:r>
            <a:r>
              <a:rPr lang="en-GB" sz="1600" b="1" dirty="0"/>
              <a:t>structure of dramatic texts, unlike other forms of literature, is directly influenced by this collaborative production and collective reception. The modern tragedy Hamlet (1601) by Shakespeare is an example of the masterpieces of the art of drama. </a:t>
            </a:r>
          </a:p>
          <a:p>
            <a:pPr algn="l">
              <a:buFont typeface="Wingdings" pitchFamily="2" charset="2"/>
              <a:buChar char="§"/>
            </a:pPr>
            <a:r>
              <a:rPr lang="en-GB" sz="1600" b="1" dirty="0" smtClean="0"/>
              <a:t>The </a:t>
            </a:r>
            <a:r>
              <a:rPr lang="en-GB" sz="1600" b="1" dirty="0"/>
              <a:t>two masks associated with drama represent the traditional generic division between comedy and tragedy. They are symbols of the ancient Greek Muses, </a:t>
            </a:r>
            <a:r>
              <a:rPr lang="en-GB" sz="1600" b="1" dirty="0" err="1">
                <a:solidFill>
                  <a:srgbClr val="FF0000"/>
                </a:solidFill>
              </a:rPr>
              <a:t>Thalia</a:t>
            </a:r>
            <a:r>
              <a:rPr lang="en-GB" sz="1600" b="1" dirty="0">
                <a:solidFill>
                  <a:srgbClr val="FF0000"/>
                </a:solidFill>
              </a:rPr>
              <a:t> and </a:t>
            </a:r>
            <a:r>
              <a:rPr lang="en-GB" sz="1600" b="1" dirty="0" err="1">
                <a:solidFill>
                  <a:srgbClr val="FF0000"/>
                </a:solidFill>
              </a:rPr>
              <a:t>Melpomene</a:t>
            </a:r>
            <a:r>
              <a:rPr lang="en-GB" sz="1600" b="1" dirty="0"/>
              <a:t>. </a:t>
            </a:r>
            <a:r>
              <a:rPr lang="en-GB" sz="1600" b="1" dirty="0" err="1">
                <a:solidFill>
                  <a:srgbClr val="009900"/>
                </a:solidFill>
              </a:rPr>
              <a:t>Thalia</a:t>
            </a:r>
            <a:r>
              <a:rPr lang="en-GB" sz="1600" b="1" dirty="0"/>
              <a:t> was the </a:t>
            </a:r>
            <a:r>
              <a:rPr lang="en-GB" sz="1600" b="1" dirty="0">
                <a:solidFill>
                  <a:srgbClr val="009900"/>
                </a:solidFill>
              </a:rPr>
              <a:t>Muse of comedy </a:t>
            </a:r>
            <a:r>
              <a:rPr lang="en-GB" sz="1600" b="1" dirty="0"/>
              <a:t>(the laughing face), while </a:t>
            </a:r>
            <a:r>
              <a:rPr lang="en-GB" sz="1600" b="1" dirty="0" err="1">
                <a:solidFill>
                  <a:srgbClr val="1132D9"/>
                </a:solidFill>
              </a:rPr>
              <a:t>Melpomene</a:t>
            </a:r>
            <a:r>
              <a:rPr lang="en-GB" sz="1600" b="1" dirty="0"/>
              <a:t> was the </a:t>
            </a:r>
            <a:r>
              <a:rPr lang="en-GB" sz="1600" b="1" dirty="0">
                <a:solidFill>
                  <a:srgbClr val="1132D9"/>
                </a:solidFill>
              </a:rPr>
              <a:t>Muse of tragedy </a:t>
            </a:r>
            <a:r>
              <a:rPr lang="en-GB" sz="1600" b="1" dirty="0"/>
              <a:t>(the weeping face). </a:t>
            </a:r>
          </a:p>
          <a:p>
            <a:pPr algn="l">
              <a:buFont typeface="Wingdings" pitchFamily="2" charset="2"/>
              <a:buChar char="§"/>
            </a:pPr>
            <a:r>
              <a:rPr lang="en-GB" sz="1600" b="1" dirty="0" smtClean="0"/>
              <a:t>The </a:t>
            </a:r>
            <a:r>
              <a:rPr lang="en-GB" sz="1600" b="1" dirty="0"/>
              <a:t>use of "drama" in the narrow sense to designate a specific </a:t>
            </a:r>
            <a:r>
              <a:rPr lang="en-GB" sz="1600" b="1" i="1" dirty="0"/>
              <a:t>type</a:t>
            </a:r>
            <a:r>
              <a:rPr lang="en-GB" sz="1600" b="1" dirty="0"/>
              <a:t> of play dates from the 19th century. </a:t>
            </a:r>
            <a:r>
              <a:rPr lang="en-GB" sz="1600" b="1" dirty="0">
                <a:solidFill>
                  <a:srgbClr val="1132D9"/>
                </a:solidFill>
              </a:rPr>
              <a:t>Drama in this sense refers to a play that is </a:t>
            </a:r>
            <a:r>
              <a:rPr lang="en-GB" sz="1600" b="1" i="1" dirty="0">
                <a:solidFill>
                  <a:srgbClr val="1132D9"/>
                </a:solidFill>
              </a:rPr>
              <a:t>neither</a:t>
            </a:r>
            <a:r>
              <a:rPr lang="en-GB" sz="1600" b="1" dirty="0">
                <a:solidFill>
                  <a:srgbClr val="1132D9"/>
                </a:solidFill>
              </a:rPr>
              <a:t> a comedy nor a tragedy</a:t>
            </a:r>
            <a:r>
              <a:rPr lang="en-GB" sz="1600" b="1" dirty="0"/>
              <a:t>—it is this </a:t>
            </a:r>
            <a:r>
              <a:rPr lang="en-GB" sz="1600" b="1" dirty="0">
                <a:solidFill>
                  <a:srgbClr val="009900"/>
                </a:solidFill>
              </a:rPr>
              <a:t>narrow sense that the film and television industry and film studies adopted to describe "drama" as a genre within their respective media.</a:t>
            </a:r>
          </a:p>
          <a:p>
            <a:pPr algn="l">
              <a:buFont typeface="Wingdings" pitchFamily="2" charset="2"/>
              <a:buChar char="§"/>
            </a:pPr>
            <a:r>
              <a:rPr lang="en-GB" sz="1600" b="1" dirty="0">
                <a:solidFill>
                  <a:srgbClr val="1132D9"/>
                </a:solidFill>
              </a:rPr>
              <a:t>Drama is often combined with music and dance:</a:t>
            </a:r>
            <a:r>
              <a:rPr lang="en-GB" sz="1600" b="1" dirty="0"/>
              <a:t> the drama in opera is generally sung throughout; musicals generally include both spoken dialogue and songs; </a:t>
            </a:r>
          </a:p>
          <a:p>
            <a:pPr algn="l">
              <a:buFont typeface="Wingdings" pitchFamily="2" charset="2"/>
              <a:buChar char="§"/>
            </a:pPr>
            <a:endParaRPr lang="en-GB" sz="1400" dirty="0"/>
          </a:p>
        </p:txBody>
      </p:sp>
    </p:spTree>
    <p:extLst>
      <p:ext uri="{BB962C8B-B14F-4D97-AF65-F5344CB8AC3E}">
        <p14:creationId xmlns:p14="http://schemas.microsoft.com/office/powerpoint/2010/main" xmlns="" val="32717000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GB" sz="2800" b="1" dirty="0" smtClean="0">
                <a:solidFill>
                  <a:srgbClr val="1132D9"/>
                </a:solidFill>
              </a:rPr>
              <a:t>Continued</a:t>
            </a:r>
            <a:endParaRPr lang="en-GB" sz="2800" b="1" dirty="0">
              <a:solidFill>
                <a:srgbClr val="1132D9"/>
              </a:solidFill>
            </a:endParaRPr>
          </a:p>
        </p:txBody>
      </p:sp>
      <p:sp>
        <p:nvSpPr>
          <p:cNvPr id="3" name="Content Placeholder 2"/>
          <p:cNvSpPr>
            <a:spLocks noGrp="1"/>
          </p:cNvSpPr>
          <p:nvPr>
            <p:ph idx="1"/>
          </p:nvPr>
        </p:nvSpPr>
        <p:spPr/>
        <p:txBody>
          <a:bodyPr/>
          <a:lstStyle/>
          <a:p>
            <a:pPr algn="l">
              <a:buFont typeface="Wingdings" pitchFamily="2" charset="2"/>
              <a:buChar char="q"/>
            </a:pPr>
            <a:r>
              <a:rPr lang="en-GB" sz="1800" b="1" dirty="0">
                <a:solidFill>
                  <a:srgbClr val="FF0000"/>
                </a:solidFill>
              </a:rPr>
              <a:t>There are many forms of Drama. Here is a non-exhaustive list with a simple explanation of each</a:t>
            </a:r>
            <a:r>
              <a:rPr lang="en-GB" sz="1800" b="1" dirty="0" smtClean="0">
                <a:solidFill>
                  <a:srgbClr val="FF0000"/>
                </a:solidFill>
              </a:rPr>
              <a:t>:</a:t>
            </a:r>
            <a:endParaRPr lang="en-GB" sz="1800" b="1" dirty="0">
              <a:solidFill>
                <a:srgbClr val="FF0000"/>
              </a:solidFill>
            </a:endParaRPr>
          </a:p>
          <a:p>
            <a:pPr lvl="0" algn="l">
              <a:buFont typeface="Wingdings" pitchFamily="2" charset="2"/>
              <a:buChar char="§"/>
            </a:pPr>
            <a:r>
              <a:rPr lang="en-GB" sz="1800" b="1" dirty="0">
                <a:solidFill>
                  <a:srgbClr val="1132D9"/>
                </a:solidFill>
              </a:rPr>
              <a:t>Improvisation / Let's Pretend</a:t>
            </a:r>
            <a:r>
              <a:rPr lang="en-GB" sz="1800" dirty="0"/>
              <a:t>: A scene is set, either by the teacher or the children, and then with little or no time to prepare a script the students perform before the class.</a:t>
            </a:r>
          </a:p>
          <a:p>
            <a:pPr lvl="0" algn="l">
              <a:buFont typeface="Wingdings" pitchFamily="2" charset="2"/>
              <a:buChar char="§"/>
            </a:pPr>
            <a:r>
              <a:rPr lang="en-GB" sz="1800" b="1" dirty="0">
                <a:solidFill>
                  <a:srgbClr val="1132D9"/>
                </a:solidFill>
              </a:rPr>
              <a:t>Role </a:t>
            </a:r>
            <a:r>
              <a:rPr lang="en-GB" sz="1800" b="1" dirty="0" smtClean="0">
                <a:solidFill>
                  <a:srgbClr val="1132D9"/>
                </a:solidFill>
              </a:rPr>
              <a:t>Plays</a:t>
            </a:r>
            <a:r>
              <a:rPr lang="en-GB" sz="1800" b="1" dirty="0" smtClean="0"/>
              <a:t>:  </a:t>
            </a:r>
            <a:r>
              <a:rPr lang="en-GB" sz="1800" dirty="0" smtClean="0"/>
              <a:t>Students </a:t>
            </a:r>
            <a:r>
              <a:rPr lang="en-GB" sz="1800" dirty="0"/>
              <a:t>are given a particular role in a scripted play. After rehearsal the play is performed for the class, school or parents.</a:t>
            </a:r>
          </a:p>
          <a:p>
            <a:pPr lvl="0" algn="l">
              <a:buFont typeface="Wingdings" pitchFamily="2" charset="2"/>
              <a:buChar char="§"/>
            </a:pPr>
            <a:r>
              <a:rPr lang="en-GB" sz="1800" b="1" dirty="0">
                <a:solidFill>
                  <a:srgbClr val="1132D9"/>
                </a:solidFill>
              </a:rPr>
              <a:t>Mime:</a:t>
            </a:r>
            <a:r>
              <a:rPr lang="en-GB" sz="1800" b="1" dirty="0"/>
              <a:t> </a:t>
            </a:r>
            <a:r>
              <a:rPr lang="en-GB" sz="1800" b="1" dirty="0" smtClean="0"/>
              <a:t> </a:t>
            </a:r>
            <a:r>
              <a:rPr lang="en-GB" sz="1800" dirty="0" smtClean="0"/>
              <a:t>Children </a:t>
            </a:r>
            <a:r>
              <a:rPr lang="en-GB" sz="1800" dirty="0"/>
              <a:t>use only facial expressions and body language to pass on a message script to the rest of the class.</a:t>
            </a:r>
          </a:p>
          <a:p>
            <a:pPr lvl="0" algn="l">
              <a:buFont typeface="Wingdings" pitchFamily="2" charset="2"/>
              <a:buChar char="§"/>
            </a:pPr>
            <a:r>
              <a:rPr lang="en-GB" sz="1800" b="1" i="1" dirty="0">
                <a:solidFill>
                  <a:srgbClr val="1132D9"/>
                </a:solidFill>
              </a:rPr>
              <a:t>Masked </a:t>
            </a:r>
            <a:r>
              <a:rPr lang="en-GB" sz="1800" b="1" i="1" dirty="0" smtClean="0">
                <a:solidFill>
                  <a:srgbClr val="1132D9"/>
                </a:solidFill>
              </a:rPr>
              <a:t>Drama</a:t>
            </a:r>
            <a:r>
              <a:rPr lang="en-GB" sz="1800" b="1" i="1" dirty="0" smtClean="0"/>
              <a:t>: </a:t>
            </a:r>
            <a:r>
              <a:rPr lang="en-GB" sz="1800" dirty="0" smtClean="0"/>
              <a:t>The </a:t>
            </a:r>
            <a:r>
              <a:rPr lang="en-GB" sz="1800" dirty="0"/>
              <a:t>main props are masks. Children then feel less inhibited to perform and overact while participating in this form of drama. Children are given specific parts to play with a formal script. Using only their voices they must create the full picture for the rest of the class. Interpreting content and expressing it using only the voice.</a:t>
            </a:r>
          </a:p>
          <a:p>
            <a:pPr lvl="0" algn="l">
              <a:buFont typeface="Wingdings" pitchFamily="2" charset="2"/>
              <a:buChar char="§"/>
            </a:pPr>
            <a:r>
              <a:rPr lang="en-GB" sz="1800" b="1" i="1" dirty="0">
                <a:solidFill>
                  <a:srgbClr val="1132D9"/>
                </a:solidFill>
              </a:rPr>
              <a:t>Puppet </a:t>
            </a:r>
            <a:r>
              <a:rPr lang="en-GB" sz="1800" b="1" i="1" dirty="0" smtClean="0">
                <a:solidFill>
                  <a:srgbClr val="1132D9"/>
                </a:solidFill>
              </a:rPr>
              <a:t>Plays</a:t>
            </a:r>
            <a:r>
              <a:rPr lang="en-GB" sz="1800" b="1" i="1" dirty="0" smtClean="0"/>
              <a:t>: </a:t>
            </a:r>
            <a:r>
              <a:rPr lang="en-GB" sz="1800" dirty="0" smtClean="0"/>
              <a:t>Children </a:t>
            </a:r>
            <a:r>
              <a:rPr lang="en-GB" sz="1800" dirty="0"/>
              <a:t>use puppets to say and do things that they may feel too inhibited to say or do themselves.</a:t>
            </a:r>
          </a:p>
        </p:txBody>
      </p:sp>
    </p:spTree>
    <p:extLst>
      <p:ext uri="{BB962C8B-B14F-4D97-AF65-F5344CB8AC3E}">
        <p14:creationId xmlns:p14="http://schemas.microsoft.com/office/powerpoint/2010/main" xmlns="" val="23844405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R="255270" lvl="0" algn="l">
              <a:lnSpc>
                <a:spcPct val="115000"/>
              </a:lnSpc>
              <a:spcAft>
                <a:spcPts val="0"/>
              </a:spcAft>
              <a:tabLst>
                <a:tab pos="5566410" algn="l"/>
              </a:tabLst>
            </a:pPr>
            <a:r>
              <a:rPr lang="en-GB" sz="2800" b="1" dirty="0" smtClean="0">
                <a:solidFill>
                  <a:srgbClr val="1132D9"/>
                </a:solidFill>
              </a:rPr>
              <a:t/>
            </a:r>
            <a:br>
              <a:rPr lang="en-GB" sz="2800" b="1" dirty="0" smtClean="0">
                <a:solidFill>
                  <a:srgbClr val="1132D9"/>
                </a:solidFill>
              </a:rPr>
            </a:br>
            <a:r>
              <a:rPr lang="en-GB" sz="2800" b="1" dirty="0" smtClean="0">
                <a:solidFill>
                  <a:srgbClr val="1132D9"/>
                </a:solidFill>
              </a:rPr>
              <a:t>2.Translation </a:t>
            </a:r>
            <a:r>
              <a:rPr lang="en-GB" sz="2800" b="1" dirty="0">
                <a:solidFill>
                  <a:srgbClr val="1132D9"/>
                </a:solidFill>
              </a:rPr>
              <a:t>of </a:t>
            </a:r>
            <a:r>
              <a:rPr lang="en-GB" sz="2800" b="1" dirty="0" smtClean="0">
                <a:solidFill>
                  <a:srgbClr val="1132D9"/>
                </a:solidFill>
              </a:rPr>
              <a:t>Drama</a:t>
            </a:r>
            <a:r>
              <a:rPr lang="en-GB" sz="2800" dirty="0"/>
              <a:t/>
            </a:r>
            <a:br>
              <a:rPr lang="en-GB" sz="2800" dirty="0"/>
            </a:br>
            <a:r>
              <a:rPr lang="en-GB" sz="2800" b="1" dirty="0">
                <a:solidFill>
                  <a:srgbClr val="1132D9"/>
                </a:solidFill>
              </a:rPr>
              <a:t/>
            </a:r>
            <a:br>
              <a:rPr lang="en-GB" sz="2800" b="1" dirty="0">
                <a:solidFill>
                  <a:srgbClr val="1132D9"/>
                </a:solidFill>
              </a:rPr>
            </a:br>
            <a:endParaRPr lang="en-US" sz="2800" b="1" dirty="0">
              <a:solidFill>
                <a:srgbClr val="1132D9"/>
              </a:solidFill>
            </a:endParaRPr>
          </a:p>
        </p:txBody>
      </p:sp>
      <p:sp>
        <p:nvSpPr>
          <p:cNvPr id="3" name="Content Placeholder 2"/>
          <p:cNvSpPr>
            <a:spLocks noGrp="1"/>
          </p:cNvSpPr>
          <p:nvPr>
            <p:ph idx="1"/>
          </p:nvPr>
        </p:nvSpPr>
        <p:spPr>
          <a:xfrm>
            <a:off x="495300" y="1371600"/>
            <a:ext cx="8915400" cy="4754563"/>
          </a:xfrm>
        </p:spPr>
        <p:txBody>
          <a:bodyPr/>
          <a:lstStyle/>
          <a:p>
            <a:pPr algn="l">
              <a:buFont typeface="Wingdings" pitchFamily="2" charset="2"/>
              <a:buChar char="q"/>
            </a:pPr>
            <a:r>
              <a:rPr lang="en-GB" sz="1600" b="1" dirty="0" smtClean="0"/>
              <a:t>The </a:t>
            </a:r>
            <a:r>
              <a:rPr lang="en-GB" sz="1600" b="1" dirty="0"/>
              <a:t>main problem that theatre translation scholars, and practitioners, are confronted   with is the </a:t>
            </a:r>
            <a:r>
              <a:rPr lang="en-GB" sz="1600" b="1" dirty="0">
                <a:solidFill>
                  <a:srgbClr val="1132D9"/>
                </a:solidFill>
              </a:rPr>
              <a:t>definition, and subsequent position, of the dramatic text</a:t>
            </a:r>
            <a:r>
              <a:rPr lang="en-GB" sz="1600" b="1" dirty="0"/>
              <a:t>, in other words, whether the play is </a:t>
            </a:r>
            <a:r>
              <a:rPr lang="en-GB" sz="1600" b="1" dirty="0">
                <a:solidFill>
                  <a:srgbClr val="1132D9"/>
                </a:solidFill>
              </a:rPr>
              <a:t>primarily a literary genre or textual ‘sign’ of the larger theatrical system </a:t>
            </a:r>
            <a:r>
              <a:rPr lang="en-GB" sz="1600" b="1" dirty="0"/>
              <a:t>(see, for example, Bassnett 1998b, 2000). </a:t>
            </a:r>
          </a:p>
          <a:p>
            <a:pPr algn="l">
              <a:buFont typeface="Wingdings" pitchFamily="2" charset="2"/>
              <a:buChar char="q"/>
            </a:pPr>
            <a:r>
              <a:rPr lang="en-GB" sz="1600" b="1" dirty="0" smtClean="0">
                <a:solidFill>
                  <a:srgbClr val="1132D9"/>
                </a:solidFill>
              </a:rPr>
              <a:t>Things </a:t>
            </a:r>
            <a:r>
              <a:rPr lang="en-GB" sz="1600" b="1" dirty="0">
                <a:solidFill>
                  <a:srgbClr val="1132D9"/>
                </a:solidFill>
              </a:rPr>
              <a:t>are further complicated by the dual tradition of translating plays for the page and the stage </a:t>
            </a:r>
            <a:r>
              <a:rPr lang="en-GB" sz="1600" b="1" dirty="0"/>
              <a:t>(see Bassnett and Lefevre 1990). This dual tradition is linked to opposing definitions of drama preoccupied with </a:t>
            </a:r>
            <a:r>
              <a:rPr lang="en-GB" sz="1600" b="1" dirty="0" smtClean="0"/>
              <a:t>theoretical </a:t>
            </a:r>
            <a:r>
              <a:rPr lang="en-GB" sz="1600" b="1" dirty="0"/>
              <a:t>problems surrounding what a playtext actually are- </a:t>
            </a:r>
            <a:r>
              <a:rPr lang="en-GB" sz="1600" b="1" dirty="0">
                <a:solidFill>
                  <a:srgbClr val="1132D9"/>
                </a:solidFill>
              </a:rPr>
              <a:t>literary text and/or blueprint for performance </a:t>
            </a:r>
            <a:r>
              <a:rPr lang="en-GB" sz="1600" b="1" dirty="0"/>
              <a:t>– and how its alleged performance level is textually contained. </a:t>
            </a:r>
            <a:endParaRPr lang="en-GB" sz="1600" b="1" dirty="0" smtClean="0"/>
          </a:p>
          <a:p>
            <a:pPr algn="l">
              <a:buFont typeface="Wingdings" pitchFamily="2" charset="2"/>
              <a:buChar char="q"/>
            </a:pPr>
            <a:r>
              <a:rPr lang="en-GB" sz="1600" b="1" dirty="0" smtClean="0"/>
              <a:t>These </a:t>
            </a:r>
            <a:r>
              <a:rPr lang="en-GB" sz="1600" b="1" dirty="0"/>
              <a:t>diverse approaches to the translation of plays also seem to reflect a historical reality and the social need for the dramatic text to be studied and recorded on the page, in a book form, while, at the same time, fulfilling its performance ‘virtuality’ on stage. But let us consider this now widely accepted </a:t>
            </a:r>
            <a:r>
              <a:rPr lang="en-GB" sz="1600" b="1" i="1" dirty="0"/>
              <a:t>dual tradition</a:t>
            </a:r>
            <a:r>
              <a:rPr lang="en-GB" sz="1600" b="1" dirty="0"/>
              <a:t>, and the ensuing relationship between (translated) </a:t>
            </a:r>
            <a:r>
              <a:rPr lang="en-GB" sz="1600" b="1" i="1" dirty="0"/>
              <a:t>playtext and performance</a:t>
            </a:r>
            <a:r>
              <a:rPr lang="en-GB" sz="1600" b="1" dirty="0"/>
              <a:t>, in the light of what Johnston sees as the stage/performance dimension of the play, a dimension which makes it ‘acting’ text and  a source of creative  process.  He observes that ‘writing for performance signifies that the translator is, in this sense, a writer and at every stage of the production process must function as a writer, and that working within this theatrical context, one can only talk of a ‘re-creation’ of the already creative ‘stage language’ of the source text. </a:t>
            </a:r>
          </a:p>
          <a:p>
            <a:pPr algn="l">
              <a:lnSpc>
                <a:spcPct val="115000"/>
              </a:lnSpc>
              <a:spcAft>
                <a:spcPts val="0"/>
              </a:spcAft>
              <a:buFont typeface="Wingdings" pitchFamily="2" charset="2"/>
              <a:buChar char="q"/>
            </a:pPr>
            <a:endParaRPr lang="en-GB" sz="1600" dirty="0">
              <a:ea typeface="Times New Roman"/>
              <a:cs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lnSpc>
                <a:spcPct val="115000"/>
              </a:lnSpc>
              <a:spcAft>
                <a:spcPts val="0"/>
              </a:spcAft>
            </a:pPr>
            <a:r>
              <a:rPr lang="en-GB" sz="2800" b="1" dirty="0" smtClean="0">
                <a:solidFill>
                  <a:srgbClr val="1132D9"/>
                </a:solidFill>
              </a:rPr>
              <a:t>3</a:t>
            </a:r>
            <a:r>
              <a:rPr lang="en-GB" sz="2800" b="1" dirty="0">
                <a:solidFill>
                  <a:srgbClr val="1132D9"/>
                </a:solidFill>
              </a:rPr>
              <a:t>. Translating Shakespeare as central text</a:t>
            </a:r>
            <a:br>
              <a:rPr lang="en-GB" sz="2800" b="1" dirty="0">
                <a:solidFill>
                  <a:srgbClr val="1132D9"/>
                </a:solidFill>
              </a:rPr>
            </a:br>
            <a:endParaRPr lang="en-GB" sz="3200" b="1" dirty="0">
              <a:solidFill>
                <a:srgbClr val="FF0000"/>
              </a:solidFill>
            </a:endParaRPr>
          </a:p>
        </p:txBody>
      </p:sp>
      <p:sp>
        <p:nvSpPr>
          <p:cNvPr id="3" name="Content Placeholder 2"/>
          <p:cNvSpPr>
            <a:spLocks noGrp="1"/>
          </p:cNvSpPr>
          <p:nvPr>
            <p:ph idx="1"/>
          </p:nvPr>
        </p:nvSpPr>
        <p:spPr>
          <a:xfrm>
            <a:off x="495300" y="1371600"/>
            <a:ext cx="8915400" cy="5029200"/>
          </a:xfrm>
        </p:spPr>
        <p:txBody>
          <a:bodyPr/>
          <a:lstStyle/>
          <a:p>
            <a:pPr algn="l">
              <a:buFont typeface="Wingdings" pitchFamily="2" charset="2"/>
              <a:buChar char="q"/>
            </a:pPr>
            <a:r>
              <a:rPr lang="en-GB" sz="2000" b="1" dirty="0">
                <a:solidFill>
                  <a:srgbClr val="1132D9"/>
                </a:solidFill>
              </a:rPr>
              <a:t>Quantitatively, </a:t>
            </a:r>
            <a:r>
              <a:rPr lang="en-GB" sz="2000" dirty="0"/>
              <a:t>Shakespeare is considered to be among the most widely translated writers and the most frequently performed playwrights in world literature. </a:t>
            </a:r>
            <a:r>
              <a:rPr lang="en-GB" sz="2000" b="1" dirty="0">
                <a:solidFill>
                  <a:srgbClr val="1132D9"/>
                </a:solidFill>
              </a:rPr>
              <a:t>In qualitative terms</a:t>
            </a:r>
            <a:r>
              <a:rPr lang="en-GB" sz="2000" dirty="0"/>
              <a:t>, Shakespeare has helped shape cultural identities, ideologies and linguistics and literary repertoires across the world and the challenge of translating him has attracted leading  writers, politician and many others captain of cultures</a:t>
            </a:r>
            <a:r>
              <a:rPr lang="en-GB" sz="2000" dirty="0" smtClean="0"/>
              <a:t>.</a:t>
            </a:r>
            <a:endParaRPr lang="en-GB" sz="2000" dirty="0"/>
          </a:p>
          <a:p>
            <a:pPr algn="l">
              <a:buFont typeface="Wingdings" pitchFamily="2" charset="2"/>
              <a:buChar char="q"/>
            </a:pPr>
            <a:r>
              <a:rPr lang="en-GB" sz="2000" dirty="0"/>
              <a:t>The range of technical problems that the translator   of Shakespeare may be faced with is quite formidable, including as they do the many textual cruxes, Shakespeare’s </a:t>
            </a:r>
            <a:r>
              <a:rPr lang="en-GB" sz="2000" dirty="0">
                <a:solidFill>
                  <a:srgbClr val="1132D9"/>
                </a:solidFill>
              </a:rPr>
              <a:t>obscure cultural and </a:t>
            </a:r>
            <a:r>
              <a:rPr lang="en-GB" sz="2000" dirty="0" err="1">
                <a:solidFill>
                  <a:srgbClr val="1132D9"/>
                </a:solidFill>
              </a:rPr>
              <a:t>intertextual</a:t>
            </a:r>
            <a:r>
              <a:rPr lang="en-GB" sz="2000" dirty="0">
                <a:solidFill>
                  <a:srgbClr val="1132D9"/>
                </a:solidFill>
              </a:rPr>
              <a:t> allusions</a:t>
            </a:r>
            <a:r>
              <a:rPr lang="en-GB" sz="2000" dirty="0"/>
              <a:t>, </a:t>
            </a:r>
            <a:r>
              <a:rPr lang="en-GB" sz="2000" dirty="0">
                <a:solidFill>
                  <a:srgbClr val="1132D9"/>
                </a:solidFill>
              </a:rPr>
              <a:t>his archaisms and daring neologisms, his contrastive use of words of Anglo-Saxon and Romance origin, his use of homely images, of mixed metaphors and of iterative imagery, the repartition of thematic key words, the personification, Shakespeare’s puns, ambiguities and malapropism, his lay withy-and </a:t>
            </a:r>
            <a:r>
              <a:rPr lang="en-GB" sz="2000" dirty="0" err="1">
                <a:solidFill>
                  <a:srgbClr val="1132D9"/>
                </a:solidFill>
              </a:rPr>
              <a:t>th</a:t>
            </a:r>
            <a:r>
              <a:rPr lang="en-GB" sz="2000" dirty="0">
                <a:solidFill>
                  <a:srgbClr val="1132D9"/>
                </a:solidFill>
              </a:rPr>
              <a:t>- forms of address, his elliptical grammar and general compactness of expression and the musicality of his verse, the presence of performance-oriented theatrical signs inscribed in the text</a:t>
            </a:r>
            <a:r>
              <a:rPr lang="en-GB" sz="2000" dirty="0"/>
              <a:t>, the embedding of dialects and foreign language, and so on.</a:t>
            </a:r>
          </a:p>
          <a:p>
            <a:pPr indent="-228600" algn="l">
              <a:lnSpc>
                <a:spcPct val="115000"/>
              </a:lnSpc>
              <a:spcAft>
                <a:spcPts val="1000"/>
              </a:spcAft>
              <a:buFont typeface="Wingdings" pitchFamily="2" charset="2"/>
              <a:buChar char="q"/>
              <a:tabLst>
                <a:tab pos="5581015" algn="l"/>
              </a:tabLst>
            </a:pPr>
            <a:endParaRPr lang="en-GB" sz="2000" dirty="0">
              <a:ea typeface="Times New Roman"/>
              <a:cs typeface="Arial"/>
            </a:endParaRPr>
          </a:p>
        </p:txBody>
      </p:sp>
    </p:spTree>
    <p:extLst>
      <p:ext uri="{BB962C8B-B14F-4D97-AF65-F5344CB8AC3E}">
        <p14:creationId xmlns:p14="http://schemas.microsoft.com/office/powerpoint/2010/main" xmlns="" val="15323697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l">
              <a:spcAft>
                <a:spcPts val="0"/>
              </a:spcAft>
            </a:pPr>
            <a:r>
              <a:rPr lang="en-GB" sz="3200" b="1" dirty="0" smtClean="0">
                <a:solidFill>
                  <a:srgbClr val="1132D9"/>
                </a:solidFill>
              </a:rPr>
              <a:t>Continued</a:t>
            </a:r>
            <a:endParaRPr lang="en-US" sz="3200" b="1" dirty="0">
              <a:solidFill>
                <a:srgbClr val="1132D9"/>
              </a:solidFill>
            </a:endParaRPr>
          </a:p>
        </p:txBody>
      </p:sp>
      <p:sp>
        <p:nvSpPr>
          <p:cNvPr id="3" name="Content Placeholder 2"/>
          <p:cNvSpPr>
            <a:spLocks noGrp="1"/>
          </p:cNvSpPr>
          <p:nvPr>
            <p:ph idx="1"/>
          </p:nvPr>
        </p:nvSpPr>
        <p:spPr>
          <a:xfrm>
            <a:off x="495300" y="1295400"/>
            <a:ext cx="8915400" cy="5181600"/>
          </a:xfrm>
        </p:spPr>
        <p:txBody>
          <a:bodyPr/>
          <a:lstStyle/>
          <a:p>
            <a:pPr marL="114300" indent="0" algn="l">
              <a:lnSpc>
                <a:spcPct val="115000"/>
              </a:lnSpc>
              <a:spcAft>
                <a:spcPts val="1000"/>
              </a:spcAft>
            </a:pPr>
            <a:r>
              <a:rPr lang="en-GB" sz="1400" dirty="0"/>
              <a:t>Let’s immerse ourselves in the following scene of a play written by Shakespeare in the 16</a:t>
            </a:r>
            <a:r>
              <a:rPr lang="en-GB" sz="1400" baseline="30000" dirty="0"/>
              <a:t>th</a:t>
            </a:r>
            <a:r>
              <a:rPr lang="en-GB" sz="1400" dirty="0"/>
              <a:t> Century called Merchant of Venice, Act3, Scene3 and try appreciate some if not all the drama features mentioned above and try to translate it into Arabic as a homework for </a:t>
            </a:r>
            <a:r>
              <a:rPr lang="en-GB" sz="1400" dirty="0" smtClean="0"/>
              <a:t>you  (see Practical A below):</a:t>
            </a:r>
            <a:endParaRPr lang="en-GB" sz="1400" dirty="0" smtClean="0"/>
          </a:p>
          <a:p>
            <a:pPr algn="l"/>
            <a:r>
              <a:rPr lang="en-GB" sz="1400" b="1" dirty="0" smtClean="0"/>
              <a:t> </a:t>
            </a:r>
            <a:r>
              <a:rPr lang="en-GB" sz="1050" b="1" dirty="0" smtClean="0"/>
              <a:t>Act 3, Scene 3</a:t>
            </a:r>
            <a:endParaRPr lang="en-GB" sz="1050" dirty="0" smtClean="0"/>
          </a:p>
          <a:p>
            <a:pPr algn="l"/>
            <a:r>
              <a:rPr lang="en-GB" sz="1050" b="1" dirty="0" smtClean="0"/>
              <a:t>SCENE </a:t>
            </a:r>
            <a:r>
              <a:rPr lang="en-GB" sz="1050" b="1" dirty="0"/>
              <a:t>III. Venice. A Street.  Page </a:t>
            </a:r>
            <a:r>
              <a:rPr lang="en-GB" sz="1050" b="1" dirty="0" smtClean="0"/>
              <a:t>404</a:t>
            </a:r>
          </a:p>
          <a:p>
            <a:pPr algn="l"/>
            <a:r>
              <a:rPr lang="en-GB" sz="1050" b="1" dirty="0" smtClean="0"/>
              <a:t>Enter </a:t>
            </a:r>
            <a:r>
              <a:rPr lang="en-GB" sz="1050" b="1" dirty="0"/>
              <a:t>SHYLOCK, SALARINO, ANTONIO, and Gaoler</a:t>
            </a:r>
            <a:r>
              <a:rPr lang="en-GB" sz="1400" b="1" dirty="0"/>
              <a:t> </a:t>
            </a:r>
            <a:br>
              <a:rPr lang="en-GB" sz="1400" b="1" dirty="0"/>
            </a:br>
            <a:r>
              <a:rPr lang="en-GB" sz="1200" b="1" dirty="0" smtClean="0">
                <a:solidFill>
                  <a:srgbClr val="1132D9"/>
                </a:solidFill>
              </a:rPr>
              <a:t>SHYLOCK</a:t>
            </a:r>
            <a:r>
              <a:rPr lang="en-GB" sz="1200" dirty="0" smtClean="0">
                <a:solidFill>
                  <a:srgbClr val="1132D9"/>
                </a:solidFill>
              </a:rPr>
              <a:t> </a:t>
            </a:r>
            <a:r>
              <a:rPr lang="en-GB" sz="1200" dirty="0"/>
              <a:t/>
            </a:r>
            <a:br>
              <a:rPr lang="en-GB" sz="1200" dirty="0"/>
            </a:br>
            <a:r>
              <a:rPr lang="en-GB" sz="1200" dirty="0"/>
              <a:t>Gaoler, look to him: tell not me of mercy; </a:t>
            </a:r>
            <a:br>
              <a:rPr lang="en-GB" sz="1200" dirty="0"/>
            </a:br>
            <a:r>
              <a:rPr lang="en-GB" sz="1200" dirty="0"/>
              <a:t>This is the fool that lent out money gratis:- </a:t>
            </a:r>
            <a:br>
              <a:rPr lang="en-GB" sz="1200" dirty="0"/>
            </a:br>
            <a:r>
              <a:rPr lang="en-GB" sz="1200" dirty="0"/>
              <a:t>Gaoler, look to him. </a:t>
            </a:r>
            <a:br>
              <a:rPr lang="en-GB" sz="1200" dirty="0"/>
            </a:br>
            <a:r>
              <a:rPr lang="en-GB" sz="1200" b="1" dirty="0">
                <a:solidFill>
                  <a:srgbClr val="1132D9"/>
                </a:solidFill>
              </a:rPr>
              <a:t>ANTONIO </a:t>
            </a:r>
            <a:r>
              <a:rPr lang="en-GB" sz="1200" b="1" dirty="0"/>
              <a:t/>
            </a:r>
            <a:br>
              <a:rPr lang="en-GB" sz="1200" b="1" dirty="0"/>
            </a:br>
            <a:r>
              <a:rPr lang="en-GB" sz="1200" dirty="0"/>
              <a:t>Hear me yet, good Shylock.</a:t>
            </a:r>
          </a:p>
          <a:p>
            <a:pPr lvl="0" algn="r">
              <a:lnSpc>
                <a:spcPct val="115000"/>
              </a:lnSpc>
              <a:spcAft>
                <a:spcPts val="0"/>
              </a:spcAft>
              <a:buFont typeface="+mj-lt"/>
              <a:buAutoNum type="alphaUcPeriod"/>
            </a:pPr>
            <a:r>
              <a:rPr lang="ar-SY" sz="1200" b="1" dirty="0" smtClean="0">
                <a:solidFill>
                  <a:srgbClr val="000000"/>
                </a:solidFill>
                <a:ea typeface="Times New Roman"/>
                <a:cs typeface="Times New Roman"/>
              </a:rPr>
              <a:t>المرابي</a:t>
            </a:r>
            <a:r>
              <a:rPr lang="ar-SY" sz="1200" dirty="0" smtClean="0">
                <a:solidFill>
                  <a:srgbClr val="000000"/>
                </a:solidFill>
                <a:ea typeface="Times New Roman"/>
                <a:cs typeface="Times New Roman"/>
              </a:rPr>
              <a:t>:  </a:t>
            </a:r>
            <a:r>
              <a:rPr lang="ar-SA" sz="1200" dirty="0" smtClean="0">
                <a:solidFill>
                  <a:srgbClr val="000000"/>
                </a:solidFill>
                <a:ea typeface="Times New Roman"/>
                <a:cs typeface="Times New Roman"/>
              </a:rPr>
              <a:t>السجان، ونتطلع إلى وسلم: يقول ليس لي من رحمة؛ وهذا هو الأحمق الذي أقرض من دون مقابل المال: - السجان، والنظر إليه. </a:t>
            </a:r>
            <a:r>
              <a:rPr lang="ar-SA" sz="1200" b="1" dirty="0" smtClean="0">
                <a:solidFill>
                  <a:srgbClr val="000000"/>
                </a:solidFill>
                <a:ea typeface="Times New Roman"/>
                <a:cs typeface="Times New Roman"/>
              </a:rPr>
              <a:t>انطونيو </a:t>
            </a:r>
            <a:r>
              <a:rPr lang="ar-SA" sz="1200" dirty="0" smtClean="0">
                <a:solidFill>
                  <a:srgbClr val="000000"/>
                </a:solidFill>
                <a:ea typeface="Times New Roman"/>
                <a:cs typeface="Times New Roman"/>
              </a:rPr>
              <a:t>تسمعني حتى الآن، والمرابي جيد</a:t>
            </a:r>
            <a:r>
              <a:rPr lang="en-GB" sz="1200" dirty="0" smtClean="0">
                <a:solidFill>
                  <a:srgbClr val="000000"/>
                </a:solidFill>
                <a:latin typeface="Times New Roman"/>
                <a:ea typeface="Times New Roman"/>
                <a:cs typeface="Arial"/>
              </a:rPr>
              <a:t>.</a:t>
            </a:r>
            <a:endParaRPr lang="en-GB" sz="1200" dirty="0" smtClean="0">
              <a:ea typeface="Times New Roman"/>
              <a:cs typeface="Arial"/>
            </a:endParaRPr>
          </a:p>
          <a:p>
            <a:pPr lvl="0" algn="r">
              <a:lnSpc>
                <a:spcPct val="115000"/>
              </a:lnSpc>
              <a:spcAft>
                <a:spcPts val="1000"/>
              </a:spcAft>
              <a:buFont typeface="+mj-lt"/>
              <a:buAutoNum type="alphaUcPeriod"/>
            </a:pPr>
            <a:r>
              <a:rPr lang="ar-SA" sz="1200" b="1" dirty="0" smtClean="0">
                <a:solidFill>
                  <a:srgbClr val="000000"/>
                </a:solidFill>
                <a:ea typeface="Times New Roman"/>
                <a:cs typeface="Times New Roman"/>
              </a:rPr>
              <a:t>شايلوك</a:t>
            </a:r>
            <a:r>
              <a:rPr lang="ar-SA" sz="1200" dirty="0" smtClean="0">
                <a:solidFill>
                  <a:srgbClr val="000000"/>
                </a:solidFill>
                <a:ea typeface="Times New Roman"/>
                <a:cs typeface="Times New Roman"/>
              </a:rPr>
              <a:t>:  أيها السجان ، انظر إليه، لا تسألني الرحمة.  هذا هو الأحمق الذي اقترض المال بدون فوائد.  أيها السجان انظر إليه </a:t>
            </a:r>
            <a:endParaRPr lang="en-GB" sz="1200" dirty="0" smtClean="0">
              <a:ea typeface="Times New Roman"/>
              <a:cs typeface="Arial"/>
            </a:endParaRPr>
          </a:p>
          <a:p>
            <a:pPr marL="0" indent="0" algn="r">
              <a:lnSpc>
                <a:spcPct val="115000"/>
              </a:lnSpc>
              <a:spcAft>
                <a:spcPts val="1000"/>
              </a:spcAft>
            </a:pPr>
            <a:r>
              <a:rPr lang="ar-SY" sz="1200" b="1" dirty="0" smtClean="0">
                <a:solidFill>
                  <a:srgbClr val="000000"/>
                </a:solidFill>
                <a:ea typeface="Times New Roman"/>
                <a:cs typeface="Times New Roman"/>
              </a:rPr>
              <a:t>نطونيو</a:t>
            </a:r>
            <a:r>
              <a:rPr lang="ar-SY" sz="1200" dirty="0" smtClean="0">
                <a:solidFill>
                  <a:srgbClr val="000000"/>
                </a:solidFill>
                <a:ea typeface="Times New Roman"/>
                <a:cs typeface="Times New Roman"/>
              </a:rPr>
              <a:t>:  اسمعني يا شايلوك الطيب</a:t>
            </a:r>
            <a:endParaRPr lang="en-GB" sz="1200" dirty="0" smtClean="0">
              <a:ea typeface="Times New Roman"/>
              <a:cs typeface="Arial"/>
            </a:endParaRPr>
          </a:p>
          <a:p>
            <a:pPr marL="0" lvl="0" indent="0" algn="r">
              <a:lnSpc>
                <a:spcPct val="115000"/>
              </a:lnSpc>
              <a:spcAft>
                <a:spcPts val="0"/>
              </a:spcAft>
            </a:pPr>
            <a:r>
              <a:rPr lang="en-GB" sz="1200" b="1" dirty="0" smtClean="0">
                <a:solidFill>
                  <a:srgbClr val="000000"/>
                </a:solidFill>
                <a:ea typeface="Times New Roman"/>
                <a:cs typeface="Times New Roman"/>
              </a:rPr>
              <a:t>C</a:t>
            </a:r>
            <a:r>
              <a:rPr lang="ar-SA" sz="1200" b="1" dirty="0" smtClean="0">
                <a:solidFill>
                  <a:srgbClr val="000000"/>
                </a:solidFill>
                <a:ea typeface="Times New Roman"/>
                <a:cs typeface="Times New Roman"/>
              </a:rPr>
              <a:t>شايلوك:</a:t>
            </a:r>
            <a:r>
              <a:rPr lang="ar-SA" sz="1200" dirty="0" smtClean="0">
                <a:solidFill>
                  <a:srgbClr val="000000"/>
                </a:solidFill>
                <a:ea typeface="Times New Roman"/>
                <a:cs typeface="Times New Roman"/>
              </a:rPr>
              <a:t> انظر اليه أيها السجان ولا تطلب مني أن  أرحمه، هذا الذي أقترض المال بدون مقابل.  يا سجان انظر اليه.. </a:t>
            </a:r>
            <a:r>
              <a:rPr lang="ar-SA" sz="1200" b="1" dirty="0" smtClean="0">
                <a:solidFill>
                  <a:srgbClr val="000000"/>
                </a:solidFill>
                <a:ea typeface="Times New Roman"/>
                <a:cs typeface="Times New Roman"/>
              </a:rPr>
              <a:t>أنطونيو:</a:t>
            </a:r>
            <a:r>
              <a:rPr lang="ar-SA" sz="1200" dirty="0" smtClean="0">
                <a:solidFill>
                  <a:srgbClr val="000000"/>
                </a:solidFill>
                <a:ea typeface="Times New Roman"/>
                <a:cs typeface="Times New Roman"/>
              </a:rPr>
              <a:t> على رسلك يا شايلوك الطيب.</a:t>
            </a:r>
            <a:endParaRPr lang="en-GB" sz="1200" dirty="0" smtClean="0">
              <a:ea typeface="Times New Roman"/>
              <a:cs typeface="Arial"/>
            </a:endParaRPr>
          </a:p>
          <a:p>
            <a:pPr marL="0" indent="0" algn="r"/>
            <a:r>
              <a:rPr lang="en-GB" sz="1200" b="1" dirty="0" smtClean="0">
                <a:solidFill>
                  <a:srgbClr val="000000"/>
                </a:solidFill>
                <a:ea typeface="Times New Roman"/>
                <a:cs typeface="Times New Roman"/>
              </a:rPr>
              <a:t> D. </a:t>
            </a:r>
            <a:r>
              <a:rPr lang="ar-SY" sz="1200" b="1" dirty="0" smtClean="0">
                <a:solidFill>
                  <a:srgbClr val="000000"/>
                </a:solidFill>
                <a:ea typeface="Times New Roman"/>
                <a:cs typeface="Times New Roman"/>
              </a:rPr>
              <a:t>شايلوك</a:t>
            </a:r>
            <a:r>
              <a:rPr lang="ar-SY" sz="1200" dirty="0" smtClean="0">
                <a:solidFill>
                  <a:srgbClr val="000000"/>
                </a:solidFill>
                <a:ea typeface="Times New Roman"/>
                <a:cs typeface="Times New Roman"/>
              </a:rPr>
              <a:t>: يا سجان انظر اليه، لن أرحمه فهذا الذي استدان المال بدون مقابل. انظر.   </a:t>
            </a:r>
            <a:r>
              <a:rPr lang="ar-SY" sz="1200" b="1" dirty="0" smtClean="0">
                <a:solidFill>
                  <a:srgbClr val="000000"/>
                </a:solidFill>
                <a:ea typeface="Times New Roman"/>
                <a:cs typeface="Times New Roman"/>
              </a:rPr>
              <a:t>أنطونيو</a:t>
            </a:r>
            <a:r>
              <a:rPr lang="ar-SY" sz="1200" dirty="0" smtClean="0">
                <a:solidFill>
                  <a:srgbClr val="000000"/>
                </a:solidFill>
                <a:ea typeface="Times New Roman"/>
                <a:cs typeface="Times New Roman"/>
              </a:rPr>
              <a:t>: لم تسمعني بعد يا عزيزي شايلوك</a:t>
            </a:r>
            <a:endParaRPr lang="en-GB" sz="1200" b="1" dirty="0">
              <a:ea typeface="Calibri"/>
              <a:cs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GB" sz="3200" b="1" dirty="0" smtClean="0">
                <a:solidFill>
                  <a:srgbClr val="FF0000"/>
                </a:solidFill>
              </a:rPr>
              <a:t>Example</a:t>
            </a:r>
            <a:endParaRPr lang="en-GB" sz="3200" b="1" dirty="0">
              <a:solidFill>
                <a:srgbClr val="FF0000"/>
              </a:solidFill>
            </a:endParaRPr>
          </a:p>
        </p:txBody>
      </p:sp>
      <p:sp>
        <p:nvSpPr>
          <p:cNvPr id="3" name="Content Placeholder 2"/>
          <p:cNvSpPr>
            <a:spLocks noGrp="1"/>
          </p:cNvSpPr>
          <p:nvPr>
            <p:ph idx="1"/>
          </p:nvPr>
        </p:nvSpPr>
        <p:spPr/>
        <p:txBody>
          <a:bodyPr/>
          <a:lstStyle/>
          <a:p>
            <a:pPr algn="l">
              <a:buFont typeface="Wingdings" pitchFamily="2" charset="2"/>
              <a:buChar char="q"/>
            </a:pPr>
            <a:r>
              <a:rPr lang="en-GB" sz="1600" b="1" dirty="0"/>
              <a:t>Now when translating a song, as a form of musical drama, for example,  the translator needs to approach the task as a written text, for page and for stage and even for vocal translation as well</a:t>
            </a:r>
            <a:r>
              <a:rPr lang="en-GB" sz="1600" b="1" dirty="0" smtClean="0"/>
              <a:t>.</a:t>
            </a:r>
            <a:endParaRPr lang="en-GB" sz="1600" b="1" dirty="0"/>
          </a:p>
          <a:p>
            <a:pPr algn="l">
              <a:buFont typeface="Wingdings" pitchFamily="2" charset="2"/>
              <a:buChar char="q"/>
            </a:pPr>
            <a:r>
              <a:rPr lang="en-GB" sz="1600" dirty="0"/>
              <a:t>So how would you translate the following Arabic song into English?  Would you translate the </a:t>
            </a:r>
            <a:r>
              <a:rPr lang="en-GB" sz="1600" dirty="0" smtClean="0"/>
              <a:t>first part of the song </a:t>
            </a:r>
            <a:r>
              <a:rPr lang="en-GB" sz="1600" dirty="0"/>
              <a:t>below as A, B, C, D, or something else?  </a:t>
            </a:r>
          </a:p>
          <a:p>
            <a:pPr rtl="1"/>
            <a:r>
              <a:rPr lang="ar-SY" sz="2800" dirty="0">
                <a:solidFill>
                  <a:srgbClr val="1132D9"/>
                </a:solidFill>
                <a:latin typeface="Arial Unicode MS" pitchFamily="34" charset="-128"/>
                <a:ea typeface="Arial Unicode MS" pitchFamily="34" charset="-128"/>
                <a:cs typeface="Arial Unicode MS" pitchFamily="34" charset="-128"/>
              </a:rPr>
              <a:t>غسِّل وشَّك يا قمر بالصــابونة وبالحجر</a:t>
            </a:r>
            <a:endParaRPr lang="en-GB" sz="2800" dirty="0">
              <a:solidFill>
                <a:srgbClr val="1132D9"/>
              </a:solidFill>
              <a:latin typeface="Arial Unicode MS" pitchFamily="34" charset="-128"/>
              <a:ea typeface="Arial Unicode MS" pitchFamily="34" charset="-128"/>
              <a:cs typeface="Arial Unicode MS" pitchFamily="34" charset="-128"/>
            </a:endParaRPr>
          </a:p>
          <a:p>
            <a:pPr rtl="1"/>
            <a:r>
              <a:rPr lang="ar-SY" sz="2800" dirty="0">
                <a:solidFill>
                  <a:srgbClr val="1132D9"/>
                </a:solidFill>
                <a:latin typeface="Arial Unicode MS" pitchFamily="34" charset="-128"/>
                <a:ea typeface="Arial Unicode MS" pitchFamily="34" charset="-128"/>
                <a:cs typeface="Arial Unicode MS" pitchFamily="34" charset="-128"/>
              </a:rPr>
              <a:t> وينك يا قمر .... </a:t>
            </a:r>
            <a:endParaRPr lang="en-GB" sz="2800" dirty="0">
              <a:solidFill>
                <a:srgbClr val="1132D9"/>
              </a:solidFill>
              <a:latin typeface="Arial Unicode MS" pitchFamily="34" charset="-128"/>
              <a:ea typeface="Arial Unicode MS" pitchFamily="34" charset="-128"/>
              <a:cs typeface="Arial Unicode MS" pitchFamily="34" charset="-128"/>
            </a:endParaRPr>
          </a:p>
          <a:p>
            <a:pPr rtl="1"/>
            <a:r>
              <a:rPr lang="ar-SY" sz="2800" dirty="0">
                <a:solidFill>
                  <a:srgbClr val="1132D9"/>
                </a:solidFill>
                <a:latin typeface="Arial Unicode MS" pitchFamily="34" charset="-128"/>
                <a:ea typeface="Arial Unicode MS" pitchFamily="34" charset="-128"/>
                <a:cs typeface="Arial Unicode MS" pitchFamily="34" charset="-128"/>
              </a:rPr>
              <a:t>غسل وشي</a:t>
            </a:r>
            <a:endParaRPr lang="en-GB" sz="2800" dirty="0">
              <a:solidFill>
                <a:srgbClr val="1132D9"/>
              </a:solidFill>
              <a:latin typeface="Arial Unicode MS" pitchFamily="34" charset="-128"/>
              <a:ea typeface="Arial Unicode MS" pitchFamily="34" charset="-128"/>
              <a:cs typeface="Arial Unicode MS" pitchFamily="34" charset="-128"/>
            </a:endParaRPr>
          </a:p>
          <a:p>
            <a:pPr rtl="1"/>
            <a:r>
              <a:rPr lang="ar-SY" sz="2800" dirty="0">
                <a:latin typeface="Arial Unicode MS" pitchFamily="34" charset="-128"/>
                <a:ea typeface="Arial Unicode MS" pitchFamily="34" charset="-128"/>
                <a:cs typeface="Arial Unicode MS" pitchFamily="34" charset="-128"/>
              </a:rPr>
              <a:t>مشِّط شعرك يا قمر بالمشط الحلو انكسر    </a:t>
            </a:r>
            <a:endParaRPr lang="en-GB" sz="2800" dirty="0">
              <a:latin typeface="Arial Unicode MS" pitchFamily="34" charset="-128"/>
              <a:ea typeface="Arial Unicode MS" pitchFamily="34" charset="-128"/>
              <a:cs typeface="Arial Unicode MS" pitchFamily="34" charset="-128"/>
            </a:endParaRPr>
          </a:p>
          <a:p>
            <a:pPr rtl="1"/>
            <a:r>
              <a:rPr lang="ar-SY" sz="2800" dirty="0">
                <a:latin typeface="Arial Unicode MS" pitchFamily="34" charset="-128"/>
                <a:ea typeface="Arial Unicode MS" pitchFamily="34" charset="-128"/>
                <a:cs typeface="Arial Unicode MS" pitchFamily="34" charset="-128"/>
              </a:rPr>
              <a:t>وينك يا قمر ..... </a:t>
            </a:r>
            <a:endParaRPr lang="en-GB" sz="2800" dirty="0">
              <a:latin typeface="Arial Unicode MS" pitchFamily="34" charset="-128"/>
              <a:ea typeface="Arial Unicode MS" pitchFamily="34" charset="-128"/>
              <a:cs typeface="Arial Unicode MS" pitchFamily="34" charset="-128"/>
            </a:endParaRPr>
          </a:p>
          <a:p>
            <a:r>
              <a:rPr lang="ar-SY" sz="2800" dirty="0">
                <a:latin typeface="Arial Unicode MS" pitchFamily="34" charset="-128"/>
                <a:ea typeface="Arial Unicode MS" pitchFamily="34" charset="-128"/>
                <a:cs typeface="Arial Unicode MS" pitchFamily="34" charset="-128"/>
              </a:rPr>
              <a:t>مشط شعري</a:t>
            </a:r>
            <a:endParaRPr lang="en-GB" sz="2800" dirty="0">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xmlns="" val="29204725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l">
              <a:lnSpc>
                <a:spcPct val="115000"/>
              </a:lnSpc>
              <a:spcAft>
                <a:spcPts val="0"/>
              </a:spcAft>
            </a:pPr>
            <a:r>
              <a:rPr lang="en-GB" sz="3200" b="1" dirty="0" smtClean="0">
                <a:latin typeface="Times New Roman"/>
                <a:ea typeface="Times New Roman"/>
                <a:cs typeface="Arial"/>
              </a:rPr>
              <a:t/>
            </a:r>
            <a:br>
              <a:rPr lang="en-GB" sz="3200" b="1" dirty="0" smtClean="0">
                <a:latin typeface="Times New Roman"/>
                <a:ea typeface="Times New Roman"/>
                <a:cs typeface="Arial"/>
              </a:rPr>
            </a:br>
            <a:r>
              <a:rPr lang="en-GB" sz="3200" b="1" dirty="0" err="1" smtClean="0">
                <a:solidFill>
                  <a:srgbClr val="1132D9"/>
                </a:solidFill>
              </a:rPr>
              <a:t>Contined</a:t>
            </a:r>
            <a:r>
              <a:rPr lang="en-GB" sz="3200" b="1" dirty="0">
                <a:solidFill>
                  <a:srgbClr val="1132D9"/>
                </a:solidFill>
              </a:rPr>
              <a:t/>
            </a:r>
            <a:br>
              <a:rPr lang="en-GB" sz="3200" b="1" dirty="0">
                <a:solidFill>
                  <a:srgbClr val="1132D9"/>
                </a:solidFill>
              </a:rPr>
            </a:br>
            <a:r>
              <a:rPr lang="en-GB" sz="3200" b="1" dirty="0">
                <a:solidFill>
                  <a:srgbClr val="1132D9"/>
                </a:solidFill>
              </a:rPr>
              <a:t/>
            </a:r>
            <a:br>
              <a:rPr lang="en-GB" sz="3200" b="1" dirty="0">
                <a:solidFill>
                  <a:srgbClr val="1132D9"/>
                </a:solidFill>
              </a:rPr>
            </a:br>
            <a:endParaRPr lang="en-US" sz="3200" b="1" dirty="0">
              <a:solidFill>
                <a:srgbClr val="1132D9"/>
              </a:solidFill>
            </a:endParaRPr>
          </a:p>
        </p:txBody>
      </p:sp>
      <p:sp>
        <p:nvSpPr>
          <p:cNvPr id="3" name="Content Placeholder 2"/>
          <p:cNvSpPr>
            <a:spLocks noGrp="1"/>
          </p:cNvSpPr>
          <p:nvPr>
            <p:ph idx="1"/>
          </p:nvPr>
        </p:nvSpPr>
        <p:spPr/>
        <p:txBody>
          <a:bodyPr/>
          <a:lstStyle/>
          <a:p>
            <a:pPr lvl="0" algn="l">
              <a:spcAft>
                <a:spcPts val="0"/>
              </a:spcAft>
              <a:buFont typeface="+mj-lt"/>
              <a:buAutoNum type="alphaUcPeriod"/>
              <a:tabLst>
                <a:tab pos="180340" algn="l"/>
                <a:tab pos="630555" algn="l"/>
              </a:tabLst>
            </a:pPr>
            <a:r>
              <a:rPr lang="en-GB" sz="1400" b="1" dirty="0">
                <a:latin typeface="Times New Roman" pitchFamily="18" charset="0"/>
                <a:cs typeface="Times New Roman" pitchFamily="18" charset="0"/>
              </a:rPr>
              <a:t>Wash your face, moon, with some soap and stone</a:t>
            </a:r>
          </a:p>
          <a:p>
            <a:pPr indent="0" algn="l">
              <a:spcAft>
                <a:spcPts val="0"/>
              </a:spcAft>
              <a:tabLst>
                <a:tab pos="630555" algn="l"/>
              </a:tabLst>
            </a:pPr>
            <a:r>
              <a:rPr lang="en-GB" sz="1400" dirty="0" smtClean="0">
                <a:latin typeface="Times New Roman" pitchFamily="18" charset="0"/>
                <a:cs typeface="Times New Roman" pitchFamily="18" charset="0"/>
              </a:rPr>
              <a:t>Where </a:t>
            </a:r>
            <a:r>
              <a:rPr lang="en-GB" sz="1400" dirty="0">
                <a:latin typeface="Times New Roman" pitchFamily="18" charset="0"/>
                <a:cs typeface="Times New Roman" pitchFamily="18" charset="0"/>
              </a:rPr>
              <a:t>are you </a:t>
            </a:r>
            <a:r>
              <a:rPr lang="en-GB" sz="1400" dirty="0" smtClean="0">
                <a:latin typeface="Times New Roman" pitchFamily="18" charset="0"/>
                <a:cs typeface="Times New Roman" pitchFamily="18" charset="0"/>
              </a:rPr>
              <a:t>moon?</a:t>
            </a:r>
          </a:p>
          <a:p>
            <a:pPr indent="0" algn="l">
              <a:spcAft>
                <a:spcPts val="0"/>
              </a:spcAft>
              <a:tabLst>
                <a:tab pos="630555" algn="l"/>
              </a:tabLst>
            </a:pPr>
            <a:r>
              <a:rPr lang="en-GB" sz="1400" dirty="0" smtClean="0">
                <a:latin typeface="Times New Roman" pitchFamily="18" charset="0"/>
                <a:cs typeface="Times New Roman" pitchFamily="18" charset="0"/>
              </a:rPr>
              <a:t>I’m </a:t>
            </a:r>
            <a:r>
              <a:rPr lang="en-GB" sz="1400" dirty="0">
                <a:latin typeface="Times New Roman" pitchFamily="18" charset="0"/>
                <a:cs typeface="Times New Roman" pitchFamily="18" charset="0"/>
              </a:rPr>
              <a:t>washing my </a:t>
            </a:r>
            <a:r>
              <a:rPr lang="en-GB" sz="1400" dirty="0" smtClean="0">
                <a:latin typeface="Times New Roman" pitchFamily="18" charset="0"/>
                <a:cs typeface="Times New Roman" pitchFamily="18" charset="0"/>
              </a:rPr>
              <a:t>face!</a:t>
            </a:r>
          </a:p>
          <a:p>
            <a:pPr marL="0" lvl="0" indent="0" algn="l">
              <a:spcAft>
                <a:spcPts val="0"/>
              </a:spcAft>
              <a:tabLst>
                <a:tab pos="180340" algn="l"/>
                <a:tab pos="630555" algn="l"/>
              </a:tabLst>
            </a:pPr>
            <a:r>
              <a:rPr lang="en-GB" sz="1400" dirty="0" smtClean="0">
                <a:latin typeface="Times New Roman" pitchFamily="18" charset="0"/>
                <a:cs typeface="Times New Roman" pitchFamily="18" charset="0"/>
              </a:rPr>
              <a:t>B</a:t>
            </a:r>
            <a:r>
              <a:rPr lang="en-GB" sz="1400" dirty="0" smtClean="0">
                <a:solidFill>
                  <a:srgbClr val="1132D9"/>
                </a:solidFill>
                <a:latin typeface="Times New Roman" pitchFamily="18" charset="0"/>
                <a:cs typeface="Times New Roman" pitchFamily="18" charset="0"/>
              </a:rPr>
              <a:t>.    </a:t>
            </a:r>
            <a:r>
              <a:rPr lang="en-GB" sz="1400" b="1" dirty="0" smtClean="0">
                <a:solidFill>
                  <a:srgbClr val="1132D9"/>
                </a:solidFill>
                <a:latin typeface="Times New Roman" pitchFamily="18" charset="0"/>
                <a:cs typeface="Times New Roman" pitchFamily="18" charset="0"/>
              </a:rPr>
              <a:t>Have you washed your beautiful face my moon?</a:t>
            </a:r>
          </a:p>
          <a:p>
            <a:pPr indent="0" algn="l">
              <a:lnSpc>
                <a:spcPct val="115000"/>
              </a:lnSpc>
              <a:spcAft>
                <a:spcPts val="0"/>
              </a:spcAft>
              <a:tabLst>
                <a:tab pos="630555" algn="l"/>
              </a:tabLst>
            </a:pPr>
            <a:r>
              <a:rPr lang="en-GB" sz="1400" dirty="0" smtClean="0">
                <a:latin typeface="Times New Roman" pitchFamily="18" charset="0"/>
                <a:ea typeface="Times New Roman"/>
                <a:cs typeface="Times New Roman" pitchFamily="18" charset="0"/>
              </a:rPr>
              <a:t>Have </a:t>
            </a:r>
            <a:r>
              <a:rPr lang="en-GB" sz="1400" dirty="0">
                <a:latin typeface="Times New Roman" pitchFamily="18" charset="0"/>
                <a:ea typeface="Times New Roman"/>
                <a:cs typeface="Times New Roman" pitchFamily="18" charset="0"/>
              </a:rPr>
              <a:t>you washed it with some soap and stone?</a:t>
            </a:r>
          </a:p>
          <a:p>
            <a:pPr indent="0" algn="l">
              <a:lnSpc>
                <a:spcPct val="115000"/>
              </a:lnSpc>
              <a:spcAft>
                <a:spcPts val="0"/>
              </a:spcAft>
              <a:tabLst>
                <a:tab pos="630555" algn="l"/>
              </a:tabLst>
            </a:pPr>
            <a:r>
              <a:rPr lang="en-GB" sz="1400" dirty="0" smtClean="0">
                <a:latin typeface="Times New Roman" pitchFamily="18" charset="0"/>
                <a:ea typeface="Times New Roman"/>
                <a:cs typeface="Times New Roman" pitchFamily="18" charset="0"/>
              </a:rPr>
              <a:t>Where </a:t>
            </a:r>
            <a:r>
              <a:rPr lang="en-GB" sz="1400" dirty="0">
                <a:latin typeface="Times New Roman" pitchFamily="18" charset="0"/>
                <a:ea typeface="Times New Roman"/>
                <a:cs typeface="Times New Roman" pitchFamily="18" charset="0"/>
              </a:rPr>
              <a:t>are you my cheeky </a:t>
            </a:r>
            <a:r>
              <a:rPr lang="en-GB" sz="1400" dirty="0" smtClean="0">
                <a:latin typeface="Times New Roman" pitchFamily="18" charset="0"/>
                <a:ea typeface="Times New Roman"/>
                <a:cs typeface="Times New Roman" pitchFamily="18" charset="0"/>
              </a:rPr>
              <a:t>moon?</a:t>
            </a:r>
          </a:p>
          <a:p>
            <a:pPr indent="0" algn="l">
              <a:lnSpc>
                <a:spcPct val="115000"/>
              </a:lnSpc>
              <a:spcAft>
                <a:spcPts val="0"/>
              </a:spcAft>
              <a:tabLst>
                <a:tab pos="630555" algn="l"/>
              </a:tabLst>
            </a:pPr>
            <a:r>
              <a:rPr lang="en-GB" sz="1400" dirty="0" smtClean="0">
                <a:latin typeface="Times New Roman" pitchFamily="18" charset="0"/>
                <a:ea typeface="Times New Roman"/>
                <a:cs typeface="Times New Roman" pitchFamily="18" charset="0"/>
              </a:rPr>
              <a:t>I’m </a:t>
            </a:r>
            <a:r>
              <a:rPr lang="en-GB" sz="1400" dirty="0">
                <a:latin typeface="Times New Roman" pitchFamily="18" charset="0"/>
                <a:ea typeface="Times New Roman"/>
                <a:cs typeface="Times New Roman" pitchFamily="18" charset="0"/>
              </a:rPr>
              <a:t>washing my </a:t>
            </a:r>
            <a:r>
              <a:rPr lang="en-GB" sz="1400" dirty="0" smtClean="0">
                <a:latin typeface="Times New Roman" pitchFamily="18" charset="0"/>
                <a:ea typeface="Times New Roman"/>
                <a:cs typeface="Times New Roman" pitchFamily="18" charset="0"/>
              </a:rPr>
              <a:t>face! </a:t>
            </a:r>
          </a:p>
          <a:p>
            <a:pPr marL="0" lvl="0" indent="0" algn="l">
              <a:spcAft>
                <a:spcPts val="0"/>
              </a:spcAft>
              <a:tabLst>
                <a:tab pos="270510" algn="l"/>
                <a:tab pos="630555" algn="l"/>
              </a:tabLst>
            </a:pPr>
            <a:r>
              <a:rPr lang="en-GB" sz="1400" dirty="0" smtClean="0">
                <a:latin typeface="Times New Roman" pitchFamily="18" charset="0"/>
                <a:cs typeface="Times New Roman" pitchFamily="18" charset="0"/>
              </a:rPr>
              <a:t>C.    </a:t>
            </a:r>
            <a:r>
              <a:rPr lang="en-GB" sz="1400" b="1" dirty="0" smtClean="0">
                <a:solidFill>
                  <a:srgbClr val="FF0000"/>
                </a:solidFill>
                <a:latin typeface="Times New Roman" pitchFamily="18" charset="0"/>
                <a:cs typeface="Times New Roman" pitchFamily="18" charset="0"/>
              </a:rPr>
              <a:t>Wash your face, little moon!</a:t>
            </a:r>
          </a:p>
          <a:p>
            <a:pPr marL="0" lvl="0" indent="0" algn="l">
              <a:spcAft>
                <a:spcPts val="0"/>
              </a:spcAft>
              <a:tabLst>
                <a:tab pos="270510" algn="l"/>
                <a:tab pos="630555" algn="l"/>
              </a:tabLst>
            </a:pPr>
            <a:r>
              <a:rPr lang="en-GB" sz="1400" dirty="0" smtClean="0">
                <a:latin typeface="Times New Roman" pitchFamily="18" charset="0"/>
                <a:ea typeface="Times New Roman"/>
                <a:cs typeface="Times New Roman" pitchFamily="18" charset="0"/>
              </a:rPr>
              <a:t>        </a:t>
            </a:r>
            <a:r>
              <a:rPr lang="en-GB" sz="1400" dirty="0">
                <a:latin typeface="Times New Roman" pitchFamily="18" charset="0"/>
                <a:ea typeface="Times New Roman"/>
                <a:cs typeface="Times New Roman" pitchFamily="18" charset="0"/>
              </a:rPr>
              <a:t>With soap and with </a:t>
            </a:r>
            <a:r>
              <a:rPr lang="en-GB" sz="1400" dirty="0" smtClean="0">
                <a:latin typeface="Times New Roman" pitchFamily="18" charset="0"/>
                <a:ea typeface="Times New Roman"/>
                <a:cs typeface="Times New Roman" pitchFamily="18" charset="0"/>
              </a:rPr>
              <a:t>stones.</a:t>
            </a:r>
          </a:p>
          <a:p>
            <a:pPr indent="0" algn="l">
              <a:lnSpc>
                <a:spcPct val="115000"/>
              </a:lnSpc>
              <a:spcAft>
                <a:spcPts val="0"/>
              </a:spcAft>
              <a:tabLst>
                <a:tab pos="630555" algn="l"/>
              </a:tabLst>
            </a:pPr>
            <a:r>
              <a:rPr lang="en-GB" sz="1400" dirty="0" smtClean="0">
                <a:latin typeface="Times New Roman" pitchFamily="18" charset="0"/>
                <a:ea typeface="Times New Roman"/>
                <a:cs typeface="Times New Roman" pitchFamily="18" charset="0"/>
              </a:rPr>
              <a:t>Where are you little moon?</a:t>
            </a:r>
          </a:p>
          <a:p>
            <a:pPr indent="0" algn="l">
              <a:lnSpc>
                <a:spcPct val="115000"/>
              </a:lnSpc>
              <a:spcAft>
                <a:spcPts val="0"/>
              </a:spcAft>
              <a:tabLst>
                <a:tab pos="630555" algn="l"/>
              </a:tabLst>
            </a:pPr>
            <a:r>
              <a:rPr lang="en-GB" sz="1400" dirty="0" smtClean="0">
                <a:latin typeface="Times New Roman" pitchFamily="18" charset="0"/>
                <a:ea typeface="Times New Roman"/>
                <a:cs typeface="Times New Roman" pitchFamily="18" charset="0"/>
              </a:rPr>
              <a:t>‘</a:t>
            </a:r>
            <a:r>
              <a:rPr lang="en-GB" sz="1400" dirty="0">
                <a:latin typeface="Times New Roman" pitchFamily="18" charset="0"/>
                <a:ea typeface="Times New Roman"/>
                <a:cs typeface="Times New Roman" pitchFamily="18" charset="0"/>
              </a:rPr>
              <a:t>Washing my face</a:t>
            </a:r>
            <a:r>
              <a:rPr lang="en-GB" sz="1400" dirty="0" smtClean="0">
                <a:latin typeface="Times New Roman" pitchFamily="18" charset="0"/>
                <a:ea typeface="Times New Roman"/>
                <a:cs typeface="Times New Roman" pitchFamily="18" charset="0"/>
              </a:rPr>
              <a:t>!’  </a:t>
            </a:r>
            <a:endParaRPr lang="en-GB" sz="1400" dirty="0">
              <a:latin typeface="Times New Roman" pitchFamily="18" charset="0"/>
              <a:ea typeface="Times New Roman"/>
              <a:cs typeface="Times New Roman" pitchFamily="18" charset="0"/>
            </a:endParaRPr>
          </a:p>
          <a:p>
            <a:pPr marL="0" lvl="0" indent="0" algn="l">
              <a:spcAft>
                <a:spcPts val="0"/>
              </a:spcAft>
              <a:tabLst>
                <a:tab pos="630555" algn="l"/>
              </a:tabLst>
            </a:pPr>
            <a:r>
              <a:rPr lang="en-GB" sz="1400" dirty="0" smtClean="0">
                <a:latin typeface="Times New Roman" pitchFamily="18" charset="0"/>
                <a:cs typeface="Times New Roman" pitchFamily="18" charset="0"/>
              </a:rPr>
              <a:t>D.     </a:t>
            </a:r>
            <a:r>
              <a:rPr lang="en-GB" sz="1400" b="1" dirty="0" smtClean="0">
                <a:solidFill>
                  <a:srgbClr val="009900"/>
                </a:solidFill>
                <a:latin typeface="Times New Roman" pitchFamily="18" charset="0"/>
                <a:cs typeface="Times New Roman" pitchFamily="18" charset="0"/>
              </a:rPr>
              <a:t>Wash </a:t>
            </a:r>
            <a:r>
              <a:rPr lang="en-GB" sz="1400" b="1" dirty="0">
                <a:solidFill>
                  <a:srgbClr val="009900"/>
                </a:solidFill>
                <a:latin typeface="Times New Roman" pitchFamily="18" charset="0"/>
                <a:cs typeface="Times New Roman" pitchFamily="18" charset="0"/>
              </a:rPr>
              <a:t>your face, sweet  love;</a:t>
            </a:r>
          </a:p>
          <a:p>
            <a:pPr marL="107315" indent="0" algn="l">
              <a:spcAft>
                <a:spcPts val="0"/>
              </a:spcAft>
              <a:tabLst>
                <a:tab pos="630555" algn="l"/>
              </a:tabLst>
            </a:pPr>
            <a:r>
              <a:rPr lang="en-GB" sz="1400" dirty="0">
                <a:latin typeface="Times New Roman" pitchFamily="18" charset="0"/>
                <a:cs typeface="Times New Roman" pitchFamily="18" charset="0"/>
              </a:rPr>
              <a:t>      With soap and stone </a:t>
            </a:r>
          </a:p>
          <a:p>
            <a:pPr marL="107315" indent="0" algn="l">
              <a:spcAft>
                <a:spcPts val="0"/>
              </a:spcAft>
              <a:tabLst>
                <a:tab pos="630555" algn="l"/>
              </a:tabLst>
            </a:pPr>
            <a:r>
              <a:rPr lang="en-GB" sz="1400" dirty="0">
                <a:latin typeface="Times New Roman" pitchFamily="18" charset="0"/>
                <a:cs typeface="Times New Roman" pitchFamily="18" charset="0"/>
              </a:rPr>
              <a:t>      With a hey, and a </a:t>
            </a:r>
            <a:r>
              <a:rPr lang="en-GB" sz="1400" dirty="0" err="1">
                <a:latin typeface="Times New Roman" pitchFamily="18" charset="0"/>
                <a:cs typeface="Times New Roman" pitchFamily="18" charset="0"/>
              </a:rPr>
              <a:t>ho</a:t>
            </a:r>
            <a:r>
              <a:rPr lang="en-GB" sz="1400" dirty="0">
                <a:latin typeface="Times New Roman" pitchFamily="18" charset="0"/>
                <a:cs typeface="Times New Roman" pitchFamily="18" charset="0"/>
              </a:rPr>
              <a:t>,</a:t>
            </a:r>
          </a:p>
          <a:p>
            <a:pPr marL="107315" indent="0" algn="l">
              <a:spcAft>
                <a:spcPts val="0"/>
              </a:spcAft>
              <a:tabLst>
                <a:tab pos="630555" algn="l"/>
              </a:tabLst>
            </a:pPr>
            <a:r>
              <a:rPr lang="en-GB" sz="1400" dirty="0">
                <a:latin typeface="Times New Roman" pitchFamily="18" charset="0"/>
                <a:cs typeface="Times New Roman" pitchFamily="18" charset="0"/>
              </a:rPr>
              <a:t>      Where are you  sweet </a:t>
            </a:r>
            <a:r>
              <a:rPr lang="en-GB" sz="1400" dirty="0" smtClean="0">
                <a:latin typeface="Times New Roman" pitchFamily="18" charset="0"/>
                <a:cs typeface="Times New Roman" pitchFamily="18" charset="0"/>
              </a:rPr>
              <a:t>love?</a:t>
            </a:r>
            <a:endParaRPr lang="en-GB" sz="1400" dirty="0">
              <a:latin typeface="Times New Roman" pitchFamily="18" charset="0"/>
              <a:cs typeface="Times New Roman" pitchFamily="18" charset="0"/>
            </a:endParaRPr>
          </a:p>
          <a:p>
            <a:pPr marL="107315" indent="0" algn="l">
              <a:spcAft>
                <a:spcPts val="0"/>
              </a:spcAft>
              <a:tabLst>
                <a:tab pos="630555" algn="l"/>
              </a:tabLst>
            </a:pPr>
            <a:r>
              <a:rPr lang="en-GB" sz="1400" dirty="0">
                <a:latin typeface="Times New Roman" pitchFamily="18" charset="0"/>
                <a:cs typeface="Times New Roman" pitchFamily="18" charset="0"/>
              </a:rPr>
              <a:t>      Washing my face with a hey and a </a:t>
            </a:r>
            <a:r>
              <a:rPr lang="en-GB" sz="1400" dirty="0" err="1">
                <a:latin typeface="Times New Roman" pitchFamily="18" charset="0"/>
                <a:cs typeface="Times New Roman" pitchFamily="18" charset="0"/>
              </a:rPr>
              <a:t>ho</a:t>
            </a:r>
            <a:r>
              <a:rPr lang="en-GB" sz="1400" dirty="0">
                <a:latin typeface="Times New Roman" pitchFamily="18" charset="0"/>
                <a:cs typeface="Times New Roman" pitchFamily="18" charset="0"/>
              </a:rPr>
              <a:t>!</a:t>
            </a:r>
          </a:p>
          <a:p>
            <a:pPr algn="l">
              <a:buFont typeface="+mj-lt"/>
              <a:buAutoNum type="alphaUcPeriod"/>
            </a:pPr>
            <a:r>
              <a:rPr lang="en-GB" sz="1600" dirty="0">
                <a:latin typeface="Times New Roman"/>
                <a:ea typeface="Times New Roman"/>
              </a:rPr>
              <a:t> </a:t>
            </a:r>
            <a:endParaRPr lang="en-GB" sz="1600" b="1" dirty="0" smtClean="0">
              <a:ea typeface="Times New Roman"/>
              <a:cs typeface="Arial"/>
            </a:endParaRPr>
          </a:p>
          <a:p>
            <a:pPr lvl="0" algn="l">
              <a:spcAft>
                <a:spcPts val="1000"/>
              </a:spcAft>
              <a:buFont typeface="+mj-lt"/>
              <a:buAutoNum type="alphaUcPeriod"/>
            </a:pPr>
            <a:endParaRPr lang="en-GB" sz="1600" b="1" dirty="0">
              <a:ea typeface="Times New Roman"/>
              <a:cs typeface="Arial"/>
            </a:endParaRPr>
          </a:p>
          <a:p>
            <a:pPr marL="0" lvl="0" indent="0" algn="l">
              <a:spcAft>
                <a:spcPts val="1000"/>
              </a:spcAft>
            </a:pPr>
            <a:endParaRPr lang="en-GB" sz="1600" b="1" dirty="0" smtClean="0">
              <a:ea typeface="Times New Roman"/>
              <a:cs typeface="Arial"/>
            </a:endParaRPr>
          </a:p>
          <a:p>
            <a:pPr marL="0" lvl="0" indent="0" algn="l">
              <a:spcAft>
                <a:spcPts val="1000"/>
              </a:spcAft>
            </a:pPr>
            <a:endParaRPr lang="en-GB" sz="1600" b="1" dirty="0">
              <a:ea typeface="Times New Roman"/>
              <a:cs typeface="Arial"/>
            </a:endParaRPr>
          </a:p>
          <a:p>
            <a:pPr marL="0" lvl="0" indent="0" algn="l">
              <a:spcAft>
                <a:spcPts val="1000"/>
              </a:spcAft>
            </a:pPr>
            <a:endParaRPr lang="en-GB" sz="1600" b="1" dirty="0" smtClean="0">
              <a:ea typeface="Times New Roman"/>
              <a:cs typeface="Arial"/>
            </a:endParaRPr>
          </a:p>
          <a:p>
            <a:pPr marL="0" lvl="0" indent="0" algn="l">
              <a:spcAft>
                <a:spcPts val="1000"/>
              </a:spcAft>
            </a:pPr>
            <a:endParaRPr lang="en-GB" sz="1600" b="1" dirty="0">
              <a:ea typeface="Times New Roman"/>
              <a:cs typeface="Arial"/>
            </a:endParaRPr>
          </a:p>
        </p:txBody>
      </p:sp>
      <p:sp>
        <p:nvSpPr>
          <p:cNvPr id="8" name="Rectangle 2"/>
          <p:cNvSpPr>
            <a:spLocks noChangeArrowheads="1"/>
          </p:cNvSpPr>
          <p:nvPr/>
        </p:nvSpPr>
        <p:spPr bwMode="auto">
          <a:xfrm>
            <a:off x="2701925" y="3652838"/>
            <a:ext cx="9906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304800"/>
            <a:ext cx="8915400" cy="1143000"/>
          </a:xfrm>
        </p:spPr>
        <p:txBody>
          <a:bodyPr/>
          <a:lstStyle/>
          <a:p>
            <a:pPr lvl="0" algn="l">
              <a:spcAft>
                <a:spcPts val="0"/>
              </a:spcAft>
            </a:pPr>
            <a:r>
              <a:rPr lang="en-GB" sz="3200" b="1" i="1" dirty="0">
                <a:latin typeface="Times New Roman"/>
                <a:cs typeface="Arial"/>
              </a:rPr>
              <a:t/>
            </a:r>
            <a:br>
              <a:rPr lang="en-GB" sz="3200" b="1" i="1" dirty="0">
                <a:latin typeface="Times New Roman"/>
                <a:cs typeface="Arial"/>
              </a:rPr>
            </a:br>
            <a:r>
              <a:rPr lang="en-GB" sz="3200" b="1" dirty="0" smtClean="0">
                <a:solidFill>
                  <a:srgbClr val="FF0000"/>
                </a:solidFill>
              </a:rPr>
              <a:t> </a:t>
            </a:r>
            <a:r>
              <a:rPr lang="en-GB" sz="3200" b="1" dirty="0" smtClean="0">
                <a:solidFill>
                  <a:srgbClr val="1132D9"/>
                </a:solidFill>
              </a:rPr>
              <a:t>Continued</a:t>
            </a:r>
            <a:r>
              <a:rPr lang="en-GB" sz="2800" b="1" dirty="0">
                <a:solidFill>
                  <a:srgbClr val="1132D9"/>
                </a:solidFill>
                <a:latin typeface="+mn-lt"/>
                <a:ea typeface="+mn-ea"/>
              </a:rPr>
              <a:t/>
            </a:r>
            <a:br>
              <a:rPr lang="en-GB" sz="2800" b="1" dirty="0">
                <a:solidFill>
                  <a:srgbClr val="1132D9"/>
                </a:solidFill>
                <a:latin typeface="+mn-lt"/>
                <a:ea typeface="+mn-ea"/>
              </a:rPr>
            </a:br>
            <a:r>
              <a:rPr lang="en-GB" sz="3600" dirty="0">
                <a:latin typeface="Times New Roman"/>
                <a:ea typeface="Calibri"/>
                <a:cs typeface="Arial"/>
              </a:rPr>
              <a:t> </a:t>
            </a:r>
            <a:endParaRPr lang="en-US" dirty="0"/>
          </a:p>
        </p:txBody>
      </p:sp>
      <p:sp>
        <p:nvSpPr>
          <p:cNvPr id="3" name="Content Placeholder 2"/>
          <p:cNvSpPr>
            <a:spLocks noGrp="1"/>
          </p:cNvSpPr>
          <p:nvPr>
            <p:ph idx="1"/>
          </p:nvPr>
        </p:nvSpPr>
        <p:spPr/>
        <p:txBody>
          <a:bodyPr/>
          <a:lstStyle/>
          <a:p>
            <a:pPr algn="l">
              <a:buFont typeface="Wingdings" pitchFamily="2" charset="2"/>
              <a:buChar char="q"/>
            </a:pPr>
            <a:r>
              <a:rPr lang="en-GB" sz="2800" dirty="0">
                <a:latin typeface="Times New Roman"/>
                <a:ea typeface="Times New Roman"/>
              </a:rPr>
              <a:t>In addition to linguistic and cultural translation of the song content and form, the translator needs to work on the translation of style normally adopted in song writing, whether it is </a:t>
            </a:r>
            <a:r>
              <a:rPr lang="en-GB" sz="2800" dirty="0">
                <a:solidFill>
                  <a:srgbClr val="1132D9"/>
                </a:solidFill>
                <a:latin typeface="Times New Roman"/>
                <a:ea typeface="Times New Roman"/>
              </a:rPr>
              <a:t>archaic, dialectical or idiosyncratic </a:t>
            </a:r>
            <a:r>
              <a:rPr lang="en-GB" sz="2800" dirty="0">
                <a:latin typeface="Times New Roman"/>
                <a:ea typeface="Times New Roman"/>
              </a:rPr>
              <a:t>to the writer, for example- </a:t>
            </a:r>
            <a:r>
              <a:rPr lang="en-GB" sz="2800" dirty="0">
                <a:solidFill>
                  <a:srgbClr val="1132D9"/>
                </a:solidFill>
                <a:latin typeface="Times New Roman"/>
                <a:ea typeface="Times New Roman"/>
              </a:rPr>
              <a:t>to encode their attitude towards the text content, to mark out different voices</a:t>
            </a:r>
            <a:r>
              <a:rPr lang="en-GB" sz="2800" dirty="0">
                <a:latin typeface="Times New Roman"/>
                <a:ea typeface="Times New Roman"/>
              </a:rPr>
              <a:t>. </a:t>
            </a:r>
            <a:endParaRPr lang="en-GB" sz="2800" dirty="0" smtClean="0">
              <a:latin typeface="Times New Roman"/>
              <a:ea typeface="Times New Roman"/>
            </a:endParaRPr>
          </a:p>
          <a:p>
            <a:pPr algn="l">
              <a:buFont typeface="Wingdings" pitchFamily="2" charset="2"/>
              <a:buChar char="q"/>
            </a:pPr>
            <a:r>
              <a:rPr lang="en-GB" sz="2800" dirty="0" smtClean="0">
                <a:latin typeface="Times New Roman"/>
                <a:ea typeface="Times New Roman"/>
              </a:rPr>
              <a:t>Furthermore</a:t>
            </a:r>
            <a:r>
              <a:rPr lang="en-GB" sz="2800" dirty="0">
                <a:latin typeface="Times New Roman"/>
                <a:ea typeface="Times New Roman"/>
              </a:rPr>
              <a:t>, the translator </a:t>
            </a:r>
            <a:r>
              <a:rPr lang="en-US" sz="2800" dirty="0" smtClean="0">
                <a:latin typeface="Times New Roman"/>
                <a:ea typeface="Times New Roman"/>
              </a:rPr>
              <a:t>has </a:t>
            </a:r>
            <a:r>
              <a:rPr lang="en-GB" sz="2800" dirty="0" smtClean="0">
                <a:latin typeface="Times New Roman"/>
                <a:ea typeface="Times New Roman"/>
              </a:rPr>
              <a:t>to </a:t>
            </a:r>
            <a:r>
              <a:rPr lang="en-GB" sz="2800" dirty="0">
                <a:latin typeface="Times New Roman"/>
                <a:ea typeface="Times New Roman"/>
              </a:rPr>
              <a:t>really visualise the text and imagine how it is performed whether it is theatrical or radio musical.</a:t>
            </a:r>
            <a:endParaRPr lang="en-GB" sz="2800" b="1"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lnSpc>
                <a:spcPct val="115000"/>
              </a:lnSpc>
              <a:spcAft>
                <a:spcPts val="0"/>
              </a:spcAft>
            </a:pPr>
            <a:r>
              <a:rPr lang="en-GB" sz="1800" b="1" u="sng" dirty="0" smtClean="0">
                <a:solidFill>
                  <a:srgbClr val="FF3300"/>
                </a:solidFill>
                <a:latin typeface="Times New Roman"/>
                <a:ea typeface="Calibri"/>
                <a:cs typeface="Arial"/>
              </a:rPr>
              <a:t/>
            </a:r>
            <a:br>
              <a:rPr lang="en-GB" sz="1800" b="1" u="sng" dirty="0" smtClean="0">
                <a:solidFill>
                  <a:srgbClr val="FF3300"/>
                </a:solidFill>
                <a:latin typeface="Times New Roman"/>
                <a:ea typeface="Calibri"/>
                <a:cs typeface="Arial"/>
              </a:rPr>
            </a:br>
            <a:r>
              <a:rPr lang="en-GB" sz="1800" b="1" u="sng" dirty="0" smtClean="0">
                <a:solidFill>
                  <a:srgbClr val="FF3300"/>
                </a:solidFill>
                <a:latin typeface="Times New Roman"/>
                <a:ea typeface="Calibri"/>
                <a:cs typeface="Arial"/>
              </a:rPr>
              <a:t/>
            </a:r>
            <a:br>
              <a:rPr lang="en-GB" sz="1800" b="1" u="sng" dirty="0" smtClean="0">
                <a:solidFill>
                  <a:srgbClr val="FF3300"/>
                </a:solidFill>
                <a:latin typeface="Times New Roman"/>
                <a:ea typeface="Calibri"/>
                <a:cs typeface="Arial"/>
              </a:rPr>
            </a:br>
            <a:r>
              <a:rPr lang="en-GB" sz="1800" b="1" u="sng" dirty="0" smtClean="0">
                <a:solidFill>
                  <a:srgbClr val="FF3300"/>
                </a:solidFill>
                <a:latin typeface="Times New Roman"/>
                <a:ea typeface="Calibri"/>
                <a:cs typeface="Arial"/>
              </a:rPr>
              <a:t>L10 </a:t>
            </a:r>
            <a:r>
              <a:rPr lang="en-GB" sz="1800" b="1" u="sng" dirty="0">
                <a:solidFill>
                  <a:srgbClr val="FF3300"/>
                </a:solidFill>
                <a:latin typeface="Times New Roman"/>
                <a:ea typeface="Calibri"/>
                <a:cs typeface="Arial"/>
              </a:rPr>
              <a:t>Practical </a:t>
            </a:r>
            <a:r>
              <a:rPr lang="en-GB" sz="1800" b="1" u="sng" dirty="0" smtClean="0">
                <a:solidFill>
                  <a:srgbClr val="FF3300"/>
                </a:solidFill>
                <a:latin typeface="Times New Roman"/>
                <a:ea typeface="Calibri"/>
                <a:cs typeface="Arial"/>
              </a:rPr>
              <a:t>A</a:t>
            </a:r>
            <a:br>
              <a:rPr lang="en-GB" sz="1800" b="1" u="sng" dirty="0" smtClean="0">
                <a:solidFill>
                  <a:srgbClr val="FF3300"/>
                </a:solidFill>
                <a:latin typeface="Times New Roman"/>
                <a:ea typeface="Calibri"/>
                <a:cs typeface="Arial"/>
              </a:rPr>
            </a:br>
            <a:r>
              <a:rPr lang="en-GB" sz="1800" b="1" dirty="0" smtClean="0">
                <a:solidFill>
                  <a:srgbClr val="1132D9"/>
                </a:solidFill>
                <a:latin typeface="Times New Roman"/>
                <a:ea typeface="Times New Roman"/>
                <a:cs typeface="Arial"/>
              </a:rPr>
              <a:t>Translate </a:t>
            </a:r>
            <a:r>
              <a:rPr lang="en-GB" sz="1800" b="1" dirty="0">
                <a:solidFill>
                  <a:srgbClr val="1132D9"/>
                </a:solidFill>
                <a:latin typeface="Times New Roman"/>
                <a:ea typeface="Times New Roman"/>
                <a:cs typeface="Arial"/>
              </a:rPr>
              <a:t>the following </a:t>
            </a:r>
            <a:r>
              <a:rPr lang="en-GB" sz="1800" b="1" dirty="0" smtClean="0">
                <a:solidFill>
                  <a:srgbClr val="1132D9"/>
                </a:solidFill>
                <a:latin typeface="Times New Roman"/>
                <a:ea typeface="Times New Roman"/>
                <a:cs typeface="Arial"/>
              </a:rPr>
              <a:t>into Arabic</a:t>
            </a:r>
            <a:r>
              <a:rPr lang="ar-SA" sz="1800" b="1" dirty="0" smtClean="0">
                <a:solidFill>
                  <a:srgbClr val="1132D9"/>
                </a:solidFill>
                <a:latin typeface="Times New Roman"/>
                <a:ea typeface="Times New Roman"/>
                <a:cs typeface="Arial"/>
              </a:rPr>
              <a:t>. </a:t>
            </a:r>
            <a:r>
              <a:rPr lang="en-GB" sz="1800" b="1" dirty="0" smtClean="0">
                <a:solidFill>
                  <a:srgbClr val="1132D9"/>
                </a:solidFill>
                <a:latin typeface="Times New Roman"/>
                <a:ea typeface="Times New Roman"/>
                <a:cs typeface="Arial"/>
              </a:rPr>
              <a:t> </a:t>
            </a:r>
            <a:r>
              <a:rPr lang="en-GB" sz="1800" b="1" dirty="0">
                <a:solidFill>
                  <a:srgbClr val="1132D9"/>
                </a:solidFill>
                <a:latin typeface="Times New Roman"/>
                <a:ea typeface="Times New Roman"/>
                <a:cs typeface="Arial"/>
              </a:rPr>
              <a:t>Use your creative ability in </a:t>
            </a:r>
            <a:r>
              <a:rPr lang="en-GB" sz="1800" b="1" dirty="0" smtClean="0">
                <a:solidFill>
                  <a:srgbClr val="1132D9"/>
                </a:solidFill>
                <a:latin typeface="Times New Roman"/>
                <a:ea typeface="Times New Roman"/>
                <a:cs typeface="Arial"/>
              </a:rPr>
              <a:t>your translation</a:t>
            </a:r>
            <a:r>
              <a:rPr lang="en-GB" sz="1800" b="1" dirty="0">
                <a:latin typeface="Times New Roman"/>
                <a:ea typeface="Times New Roman"/>
                <a:cs typeface="Arial"/>
              </a:rPr>
              <a:t>.</a:t>
            </a:r>
            <a:r>
              <a:rPr lang="en-GB" sz="2400" dirty="0">
                <a:ea typeface="Times New Roman"/>
                <a:cs typeface="Arial"/>
              </a:rPr>
              <a:t/>
            </a:r>
            <a:br>
              <a:rPr lang="en-GB" sz="2400" dirty="0">
                <a:ea typeface="Times New Roman"/>
                <a:cs typeface="Arial"/>
              </a:rPr>
            </a:br>
            <a:r>
              <a:rPr lang="en-GB" sz="2400" dirty="0">
                <a:solidFill>
                  <a:srgbClr val="1132D9"/>
                </a:solidFill>
                <a:ea typeface="Times New Roman"/>
                <a:cs typeface="Arial"/>
              </a:rPr>
              <a:t/>
            </a:r>
            <a:br>
              <a:rPr lang="en-GB" sz="2400" dirty="0">
                <a:solidFill>
                  <a:srgbClr val="1132D9"/>
                </a:solidFill>
                <a:ea typeface="Times New Roman"/>
                <a:cs typeface="Arial"/>
              </a:rPr>
            </a:br>
            <a:r>
              <a:rPr lang="en-GB" sz="1800" b="1" dirty="0">
                <a:latin typeface="Times New Roman"/>
                <a:ea typeface="Times New Roman"/>
                <a:cs typeface="Arial"/>
              </a:rPr>
              <a:t> </a:t>
            </a:r>
            <a:r>
              <a:rPr lang="en-GB" sz="2400" dirty="0">
                <a:ea typeface="Times New Roman"/>
                <a:cs typeface="Arial"/>
              </a:rPr>
              <a:t/>
            </a:r>
            <a:br>
              <a:rPr lang="en-GB" sz="2400" dirty="0">
                <a:ea typeface="Times New Roman"/>
                <a:cs typeface="Arial"/>
              </a:rPr>
            </a:br>
            <a:endParaRPr lang="en-GB" sz="1800" dirty="0">
              <a:solidFill>
                <a:srgbClr val="1132D9"/>
              </a:solidFill>
            </a:endParaRPr>
          </a:p>
        </p:txBody>
      </p:sp>
      <p:sp>
        <p:nvSpPr>
          <p:cNvPr id="3" name="Content Placeholder 2"/>
          <p:cNvSpPr>
            <a:spLocks noGrp="1"/>
          </p:cNvSpPr>
          <p:nvPr>
            <p:ph idx="1"/>
          </p:nvPr>
        </p:nvSpPr>
        <p:spPr>
          <a:xfrm>
            <a:off x="495300" y="1600200"/>
            <a:ext cx="8915400" cy="4724400"/>
          </a:xfrm>
        </p:spPr>
        <p:txBody>
          <a:bodyPr/>
          <a:lstStyle/>
          <a:p>
            <a:pPr algn="l">
              <a:spcAft>
                <a:spcPts val="0"/>
              </a:spcAft>
            </a:pPr>
            <a:r>
              <a:rPr lang="en-GB" sz="900" b="1" i="1" dirty="0" smtClean="0">
                <a:latin typeface="Times New Roman"/>
                <a:ea typeface="Times New Roman"/>
                <a:cs typeface="Arial"/>
              </a:rPr>
              <a:t>            </a:t>
            </a:r>
            <a:r>
              <a:rPr lang="en-GB" sz="1000" b="1" i="1" dirty="0" smtClean="0">
                <a:latin typeface="Times New Roman"/>
                <a:ea typeface="Times New Roman"/>
                <a:cs typeface="Arial"/>
              </a:rPr>
              <a:t>Act </a:t>
            </a:r>
            <a:r>
              <a:rPr lang="en-GB" sz="1000" b="1" i="1" dirty="0">
                <a:latin typeface="Times New Roman"/>
                <a:ea typeface="Times New Roman"/>
                <a:cs typeface="Arial"/>
              </a:rPr>
              <a:t>3, Scene 3</a:t>
            </a:r>
            <a:endParaRPr lang="en-GB" sz="1000" dirty="0">
              <a:ea typeface="Times New Roman"/>
              <a:cs typeface="Arial"/>
            </a:endParaRPr>
          </a:p>
          <a:p>
            <a:pPr algn="l">
              <a:spcAft>
                <a:spcPts val="0"/>
              </a:spcAft>
            </a:pPr>
            <a:r>
              <a:rPr lang="en-GB" sz="1000" b="1" i="1" dirty="0" smtClean="0">
                <a:latin typeface="Times New Roman"/>
                <a:ea typeface="Times New Roman"/>
                <a:cs typeface="Arial"/>
              </a:rPr>
              <a:t>            SCENE </a:t>
            </a:r>
            <a:r>
              <a:rPr lang="en-GB" sz="1000" b="1" i="1" dirty="0">
                <a:latin typeface="Times New Roman"/>
                <a:ea typeface="Times New Roman"/>
                <a:cs typeface="Arial"/>
              </a:rPr>
              <a:t>III. Venice. A Street.  Page 404</a:t>
            </a:r>
            <a:br>
              <a:rPr lang="en-GB" sz="1000" b="1" i="1" dirty="0">
                <a:latin typeface="Times New Roman"/>
                <a:ea typeface="Times New Roman"/>
                <a:cs typeface="Arial"/>
              </a:rPr>
            </a:br>
            <a:r>
              <a:rPr lang="en-GB" sz="1000" b="1" i="1" dirty="0">
                <a:latin typeface="Times New Roman"/>
                <a:ea typeface="Times New Roman"/>
                <a:cs typeface="Arial"/>
              </a:rPr>
              <a:t>Enter SHYLOCK, SALARINO, ANTONIO, and Gaoler </a:t>
            </a:r>
            <a:br>
              <a:rPr lang="en-GB" sz="1000" b="1" i="1" dirty="0">
                <a:latin typeface="Times New Roman"/>
                <a:ea typeface="Times New Roman"/>
                <a:cs typeface="Arial"/>
              </a:rPr>
            </a:br>
            <a:r>
              <a:rPr lang="en-GB" sz="1000" b="1" i="1" dirty="0">
                <a:latin typeface="Times New Roman"/>
                <a:ea typeface="Times New Roman"/>
                <a:cs typeface="Arial"/>
              </a:rPr>
              <a:t>SHYLOCK</a:t>
            </a:r>
            <a:r>
              <a:rPr lang="en-GB" sz="1000" dirty="0">
                <a:latin typeface="Times New Roman"/>
                <a:ea typeface="Times New Roman"/>
                <a:cs typeface="Arial"/>
              </a:rPr>
              <a:t> </a:t>
            </a:r>
            <a:br>
              <a:rPr lang="en-GB" sz="1000" dirty="0">
                <a:latin typeface="Times New Roman"/>
                <a:ea typeface="Times New Roman"/>
                <a:cs typeface="Arial"/>
              </a:rPr>
            </a:br>
            <a:r>
              <a:rPr lang="en-GB" sz="1000" dirty="0">
                <a:latin typeface="Times New Roman"/>
                <a:ea typeface="Times New Roman"/>
                <a:cs typeface="Arial"/>
              </a:rPr>
              <a:t>Gaoler, look to him: tell not me of mercy; </a:t>
            </a:r>
            <a:br>
              <a:rPr lang="en-GB" sz="1000" dirty="0">
                <a:latin typeface="Times New Roman"/>
                <a:ea typeface="Times New Roman"/>
                <a:cs typeface="Arial"/>
              </a:rPr>
            </a:br>
            <a:r>
              <a:rPr lang="en-GB" sz="1000" dirty="0">
                <a:latin typeface="Times New Roman"/>
                <a:ea typeface="Times New Roman"/>
                <a:cs typeface="Arial"/>
              </a:rPr>
              <a:t>This is the fool that lent out money gratis:- </a:t>
            </a:r>
            <a:br>
              <a:rPr lang="en-GB" sz="1000" dirty="0">
                <a:latin typeface="Times New Roman"/>
                <a:ea typeface="Times New Roman"/>
                <a:cs typeface="Arial"/>
              </a:rPr>
            </a:br>
            <a:r>
              <a:rPr lang="en-GB" sz="1000" dirty="0">
                <a:latin typeface="Times New Roman"/>
                <a:ea typeface="Times New Roman"/>
                <a:cs typeface="Arial"/>
              </a:rPr>
              <a:t>Gaoler, look to him. </a:t>
            </a:r>
            <a:br>
              <a:rPr lang="en-GB" sz="1000" dirty="0">
                <a:latin typeface="Times New Roman"/>
                <a:ea typeface="Times New Roman"/>
                <a:cs typeface="Arial"/>
              </a:rPr>
            </a:br>
            <a:r>
              <a:rPr lang="en-GB" sz="1000" b="1" i="1" dirty="0">
                <a:latin typeface="Times New Roman"/>
                <a:ea typeface="Times New Roman"/>
                <a:cs typeface="Arial"/>
              </a:rPr>
              <a:t>ANTONIO </a:t>
            </a:r>
            <a:r>
              <a:rPr lang="en-GB" sz="1000" dirty="0">
                <a:latin typeface="Times New Roman"/>
                <a:ea typeface="Times New Roman"/>
                <a:cs typeface="Arial"/>
              </a:rPr>
              <a:t/>
            </a:r>
            <a:br>
              <a:rPr lang="en-GB" sz="1000" dirty="0">
                <a:latin typeface="Times New Roman"/>
                <a:ea typeface="Times New Roman"/>
                <a:cs typeface="Arial"/>
              </a:rPr>
            </a:br>
            <a:r>
              <a:rPr lang="en-GB" sz="1000" dirty="0">
                <a:latin typeface="Times New Roman"/>
                <a:ea typeface="Times New Roman"/>
                <a:cs typeface="Arial"/>
              </a:rPr>
              <a:t>Hear me yet, good Shylock. </a:t>
            </a:r>
            <a:br>
              <a:rPr lang="en-GB" sz="1000" dirty="0">
                <a:latin typeface="Times New Roman"/>
                <a:ea typeface="Times New Roman"/>
                <a:cs typeface="Arial"/>
              </a:rPr>
            </a:br>
            <a:r>
              <a:rPr lang="en-GB" sz="1000" b="1" i="1" dirty="0">
                <a:latin typeface="Times New Roman"/>
                <a:ea typeface="Times New Roman"/>
                <a:cs typeface="Arial"/>
              </a:rPr>
              <a:t>SHYLOCK </a:t>
            </a:r>
            <a:r>
              <a:rPr lang="en-GB" sz="1000" dirty="0">
                <a:latin typeface="Times New Roman"/>
                <a:ea typeface="Times New Roman"/>
                <a:cs typeface="Arial"/>
              </a:rPr>
              <a:t/>
            </a:r>
            <a:br>
              <a:rPr lang="en-GB" sz="1000" dirty="0">
                <a:latin typeface="Times New Roman"/>
                <a:ea typeface="Times New Roman"/>
                <a:cs typeface="Arial"/>
              </a:rPr>
            </a:br>
            <a:r>
              <a:rPr lang="en-GB" sz="1000" dirty="0">
                <a:latin typeface="Times New Roman"/>
                <a:ea typeface="Times New Roman"/>
                <a:cs typeface="Arial"/>
              </a:rPr>
              <a:t>I'll have my bond; speak not against my bond: </a:t>
            </a:r>
            <a:br>
              <a:rPr lang="en-GB" sz="1000" dirty="0">
                <a:latin typeface="Times New Roman"/>
                <a:ea typeface="Times New Roman"/>
                <a:cs typeface="Arial"/>
              </a:rPr>
            </a:br>
            <a:r>
              <a:rPr lang="en-GB" sz="1000" dirty="0">
                <a:latin typeface="Times New Roman"/>
                <a:ea typeface="Times New Roman"/>
                <a:cs typeface="Arial"/>
              </a:rPr>
              <a:t>I have sworn an oath that I will have my bond. </a:t>
            </a:r>
            <a:br>
              <a:rPr lang="en-GB" sz="1000" dirty="0">
                <a:latin typeface="Times New Roman"/>
                <a:ea typeface="Times New Roman"/>
                <a:cs typeface="Arial"/>
              </a:rPr>
            </a:br>
            <a:r>
              <a:rPr lang="en-GB" sz="1000" dirty="0">
                <a:latin typeface="Times New Roman"/>
                <a:ea typeface="Times New Roman"/>
                <a:cs typeface="Arial"/>
              </a:rPr>
              <a:t>Thou </a:t>
            </a:r>
            <a:r>
              <a:rPr lang="en-GB" sz="1000" dirty="0" err="1">
                <a:latin typeface="Times New Roman"/>
                <a:ea typeface="Times New Roman"/>
                <a:cs typeface="Arial"/>
              </a:rPr>
              <a:t>call'dst</a:t>
            </a:r>
            <a:r>
              <a:rPr lang="en-GB" sz="1000" dirty="0">
                <a:latin typeface="Times New Roman"/>
                <a:ea typeface="Times New Roman"/>
                <a:cs typeface="Arial"/>
              </a:rPr>
              <a:t> me dog before thou </a:t>
            </a:r>
            <a:r>
              <a:rPr lang="en-GB" sz="1000" dirty="0" err="1">
                <a:latin typeface="Times New Roman"/>
                <a:ea typeface="Times New Roman"/>
                <a:cs typeface="Arial"/>
              </a:rPr>
              <a:t>hadst</a:t>
            </a:r>
            <a:r>
              <a:rPr lang="en-GB" sz="1000" dirty="0">
                <a:latin typeface="Times New Roman"/>
                <a:ea typeface="Times New Roman"/>
                <a:cs typeface="Arial"/>
              </a:rPr>
              <a:t> a cause; </a:t>
            </a:r>
            <a:br>
              <a:rPr lang="en-GB" sz="1000" dirty="0">
                <a:latin typeface="Times New Roman"/>
                <a:ea typeface="Times New Roman"/>
                <a:cs typeface="Arial"/>
              </a:rPr>
            </a:br>
            <a:r>
              <a:rPr lang="en-GB" sz="1000" dirty="0">
                <a:latin typeface="Times New Roman"/>
                <a:ea typeface="Times New Roman"/>
                <a:cs typeface="Arial"/>
              </a:rPr>
              <a:t>But, since I am a dog, beware my fangs: </a:t>
            </a:r>
            <a:br>
              <a:rPr lang="en-GB" sz="1000" dirty="0">
                <a:latin typeface="Times New Roman"/>
                <a:ea typeface="Times New Roman"/>
                <a:cs typeface="Arial"/>
              </a:rPr>
            </a:br>
            <a:r>
              <a:rPr lang="en-GB" sz="1000" dirty="0">
                <a:latin typeface="Times New Roman"/>
                <a:ea typeface="Times New Roman"/>
                <a:cs typeface="Arial"/>
              </a:rPr>
              <a:t>The duke shall grant me justice. I do wonder, </a:t>
            </a:r>
            <a:br>
              <a:rPr lang="en-GB" sz="1000" dirty="0">
                <a:latin typeface="Times New Roman"/>
                <a:ea typeface="Times New Roman"/>
                <a:cs typeface="Arial"/>
              </a:rPr>
            </a:br>
            <a:r>
              <a:rPr lang="en-GB" sz="1000" dirty="0">
                <a:latin typeface="Times New Roman"/>
                <a:ea typeface="Times New Roman"/>
                <a:cs typeface="Arial"/>
              </a:rPr>
              <a:t>Thou naughty gaoler, that thou art so fond </a:t>
            </a:r>
            <a:br>
              <a:rPr lang="en-GB" sz="1000" dirty="0">
                <a:latin typeface="Times New Roman"/>
                <a:ea typeface="Times New Roman"/>
                <a:cs typeface="Arial"/>
              </a:rPr>
            </a:br>
            <a:r>
              <a:rPr lang="en-GB" sz="1000" dirty="0">
                <a:latin typeface="Times New Roman"/>
                <a:ea typeface="Times New Roman"/>
                <a:cs typeface="Arial"/>
              </a:rPr>
              <a:t>To come abroad with him at his request. </a:t>
            </a:r>
            <a:br>
              <a:rPr lang="en-GB" sz="1000" dirty="0">
                <a:latin typeface="Times New Roman"/>
                <a:ea typeface="Times New Roman"/>
                <a:cs typeface="Arial"/>
              </a:rPr>
            </a:br>
            <a:r>
              <a:rPr lang="en-GB" sz="1000" b="1" i="1" dirty="0">
                <a:latin typeface="Times New Roman"/>
                <a:ea typeface="Times New Roman"/>
                <a:cs typeface="Arial"/>
              </a:rPr>
              <a:t>ANTONIO </a:t>
            </a:r>
            <a:r>
              <a:rPr lang="en-GB" sz="1000" dirty="0">
                <a:latin typeface="Times New Roman"/>
                <a:ea typeface="Times New Roman"/>
                <a:cs typeface="Arial"/>
              </a:rPr>
              <a:t/>
            </a:r>
            <a:br>
              <a:rPr lang="en-GB" sz="1000" dirty="0">
                <a:latin typeface="Times New Roman"/>
                <a:ea typeface="Times New Roman"/>
                <a:cs typeface="Arial"/>
              </a:rPr>
            </a:br>
            <a:r>
              <a:rPr lang="en-GB" sz="1000" dirty="0">
                <a:latin typeface="Times New Roman"/>
                <a:ea typeface="Times New Roman"/>
                <a:cs typeface="Arial"/>
              </a:rPr>
              <a:t>I pray thee, hear me speak. </a:t>
            </a:r>
            <a:br>
              <a:rPr lang="en-GB" sz="1000" dirty="0">
                <a:latin typeface="Times New Roman"/>
                <a:ea typeface="Times New Roman"/>
                <a:cs typeface="Arial"/>
              </a:rPr>
            </a:br>
            <a:r>
              <a:rPr lang="en-GB" sz="1000" b="1" i="1" dirty="0">
                <a:latin typeface="Times New Roman"/>
                <a:ea typeface="Times New Roman"/>
                <a:cs typeface="Arial"/>
              </a:rPr>
              <a:t>SHYLOCK</a:t>
            </a:r>
            <a:r>
              <a:rPr lang="en-GB" sz="1000" dirty="0">
                <a:latin typeface="Times New Roman"/>
                <a:ea typeface="Times New Roman"/>
                <a:cs typeface="Arial"/>
              </a:rPr>
              <a:t/>
            </a:r>
            <a:br>
              <a:rPr lang="en-GB" sz="1000" dirty="0">
                <a:latin typeface="Times New Roman"/>
                <a:ea typeface="Times New Roman"/>
                <a:cs typeface="Arial"/>
              </a:rPr>
            </a:br>
            <a:r>
              <a:rPr lang="en-GB" sz="1000" dirty="0">
                <a:latin typeface="Times New Roman"/>
                <a:ea typeface="Times New Roman"/>
                <a:cs typeface="Arial"/>
              </a:rPr>
              <a:t>I'll have my bond; I will not hear thee speak: </a:t>
            </a:r>
            <a:br>
              <a:rPr lang="en-GB" sz="1000" dirty="0">
                <a:latin typeface="Times New Roman"/>
                <a:ea typeface="Times New Roman"/>
                <a:cs typeface="Arial"/>
              </a:rPr>
            </a:br>
            <a:r>
              <a:rPr lang="en-GB" sz="1000" dirty="0">
                <a:latin typeface="Times New Roman"/>
                <a:ea typeface="Times New Roman"/>
                <a:cs typeface="Arial"/>
              </a:rPr>
              <a:t>I'll have my bond; and therefore speak no more. </a:t>
            </a:r>
            <a:br>
              <a:rPr lang="en-GB" sz="1000" dirty="0">
                <a:latin typeface="Times New Roman"/>
                <a:ea typeface="Times New Roman"/>
                <a:cs typeface="Arial"/>
              </a:rPr>
            </a:br>
            <a:r>
              <a:rPr lang="en-GB" sz="1000" dirty="0">
                <a:latin typeface="Times New Roman"/>
                <a:ea typeface="Times New Roman"/>
                <a:cs typeface="Arial"/>
              </a:rPr>
              <a:t>I'll not be made a soft and dull-eyed fool, </a:t>
            </a:r>
            <a:br>
              <a:rPr lang="en-GB" sz="1000" dirty="0">
                <a:latin typeface="Times New Roman"/>
                <a:ea typeface="Times New Roman"/>
                <a:cs typeface="Arial"/>
              </a:rPr>
            </a:br>
            <a:r>
              <a:rPr lang="en-GB" sz="1000" dirty="0">
                <a:latin typeface="Times New Roman"/>
                <a:ea typeface="Times New Roman"/>
                <a:cs typeface="Arial"/>
              </a:rPr>
              <a:t>To shake the head, relent, and sigh, and yield </a:t>
            </a:r>
            <a:br>
              <a:rPr lang="en-GB" sz="1000" dirty="0">
                <a:latin typeface="Times New Roman"/>
                <a:ea typeface="Times New Roman"/>
                <a:cs typeface="Arial"/>
              </a:rPr>
            </a:br>
            <a:r>
              <a:rPr lang="en-GB" sz="1000" dirty="0">
                <a:latin typeface="Times New Roman"/>
                <a:ea typeface="Times New Roman"/>
                <a:cs typeface="Arial"/>
              </a:rPr>
              <a:t>To Christian intercessors. Follow not; </a:t>
            </a:r>
            <a:br>
              <a:rPr lang="en-GB" sz="1000" dirty="0">
                <a:latin typeface="Times New Roman"/>
                <a:ea typeface="Times New Roman"/>
                <a:cs typeface="Arial"/>
              </a:rPr>
            </a:br>
            <a:r>
              <a:rPr lang="en-GB" sz="1000" dirty="0">
                <a:latin typeface="Times New Roman"/>
                <a:ea typeface="Times New Roman"/>
                <a:cs typeface="Arial"/>
              </a:rPr>
              <a:t>I'll have no speaking: I will have my bond. </a:t>
            </a:r>
            <a:br>
              <a:rPr lang="en-GB" sz="1000" dirty="0">
                <a:latin typeface="Times New Roman"/>
                <a:ea typeface="Times New Roman"/>
                <a:cs typeface="Arial"/>
              </a:rPr>
            </a:br>
            <a:r>
              <a:rPr lang="en-GB" sz="1000" b="1" dirty="0">
                <a:latin typeface="Times New Roman"/>
                <a:ea typeface="Times New Roman"/>
                <a:cs typeface="Arial"/>
              </a:rPr>
              <a:t>Exit </a:t>
            </a:r>
            <a:endParaRPr lang="en-GB" sz="1000" b="1" dirty="0">
              <a:ea typeface="Times New Roman"/>
              <a:cs typeface="Arial"/>
            </a:endParaRPr>
          </a:p>
          <a:p>
            <a:pPr algn="l">
              <a:spcAft>
                <a:spcPts val="1000"/>
              </a:spcAft>
            </a:pPr>
            <a:endParaRPr lang="en-GB" sz="1200" b="1" dirty="0" smtClean="0">
              <a:latin typeface="CG Times"/>
              <a:ea typeface="Times New Roman"/>
              <a:cs typeface="+mj-cs"/>
            </a:endParaRPr>
          </a:p>
          <a:p>
            <a:pPr algn="l">
              <a:spcAft>
                <a:spcPts val="1000"/>
              </a:spcAft>
            </a:pPr>
            <a:r>
              <a:rPr lang="ar-SY" sz="1200" b="1" dirty="0" smtClean="0">
                <a:latin typeface="CG Times"/>
                <a:ea typeface="Times New Roman"/>
                <a:cs typeface="+mj-cs"/>
              </a:rPr>
              <a:t> </a:t>
            </a:r>
            <a:endParaRPr lang="en-GB" sz="1200" dirty="0">
              <a:ea typeface="Times New Roman"/>
              <a:cs typeface="+mj-cs"/>
            </a:endParaRPr>
          </a:p>
        </p:txBody>
      </p:sp>
    </p:spTree>
    <p:extLst>
      <p:ext uri="{BB962C8B-B14F-4D97-AF65-F5344CB8AC3E}">
        <p14:creationId xmlns:p14="http://schemas.microsoft.com/office/powerpoint/2010/main" xmlns="" val="39929376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915400" cy="1143000"/>
          </a:xfrm>
        </p:spPr>
        <p:txBody>
          <a:bodyPr/>
          <a:lstStyle/>
          <a:p>
            <a:pPr algn="l">
              <a:lnSpc>
                <a:spcPct val="115000"/>
              </a:lnSpc>
              <a:spcAft>
                <a:spcPts val="0"/>
              </a:spcAft>
            </a:pPr>
            <a:r>
              <a:rPr lang="en-GB" sz="1800" b="1" dirty="0" smtClean="0">
                <a:solidFill>
                  <a:srgbClr val="FF3300"/>
                </a:solidFill>
                <a:latin typeface="Times New Roman"/>
                <a:ea typeface="Calibri"/>
                <a:cs typeface="Arial"/>
              </a:rPr>
              <a:t/>
            </a:r>
            <a:br>
              <a:rPr lang="en-GB" sz="1800" b="1" dirty="0" smtClean="0">
                <a:solidFill>
                  <a:srgbClr val="FF3300"/>
                </a:solidFill>
                <a:latin typeface="Times New Roman"/>
                <a:ea typeface="Calibri"/>
                <a:cs typeface="Arial"/>
              </a:rPr>
            </a:br>
            <a:r>
              <a:rPr lang="en-GB" sz="1800" b="1" dirty="0" smtClean="0">
                <a:solidFill>
                  <a:srgbClr val="FF3300"/>
                </a:solidFill>
                <a:latin typeface="Times New Roman"/>
                <a:ea typeface="Calibri"/>
                <a:cs typeface="Arial"/>
              </a:rPr>
              <a:t>L10 </a:t>
            </a:r>
            <a:r>
              <a:rPr lang="en-GB" sz="1800" b="1" dirty="0">
                <a:solidFill>
                  <a:srgbClr val="FF3300"/>
                </a:solidFill>
                <a:latin typeface="Times New Roman"/>
                <a:ea typeface="Calibri"/>
                <a:cs typeface="Arial"/>
              </a:rPr>
              <a:t>Practical </a:t>
            </a:r>
            <a:r>
              <a:rPr lang="en-GB" sz="1800" b="1" dirty="0" smtClean="0">
                <a:solidFill>
                  <a:srgbClr val="FF3300"/>
                </a:solidFill>
                <a:latin typeface="Times New Roman"/>
                <a:ea typeface="Calibri"/>
                <a:cs typeface="Arial"/>
              </a:rPr>
              <a:t>B</a:t>
            </a:r>
            <a:r>
              <a:rPr lang="en-GB" sz="1800" b="1" dirty="0">
                <a:solidFill>
                  <a:srgbClr val="FF3300"/>
                </a:solidFill>
                <a:ea typeface="Calibri"/>
                <a:cs typeface="Arial"/>
              </a:rPr>
              <a:t/>
            </a:r>
            <a:br>
              <a:rPr lang="en-GB" sz="1800" b="1" dirty="0">
                <a:solidFill>
                  <a:srgbClr val="FF3300"/>
                </a:solidFill>
                <a:ea typeface="Calibri"/>
                <a:cs typeface="Arial"/>
              </a:rPr>
            </a:br>
            <a:r>
              <a:rPr lang="en-GB" sz="1800" b="1" dirty="0" smtClean="0">
                <a:solidFill>
                  <a:srgbClr val="1132D9"/>
                </a:solidFill>
                <a:latin typeface="Times New Roman"/>
                <a:ea typeface="Calibri"/>
                <a:cs typeface="Arial"/>
              </a:rPr>
              <a:t>Translate the following song into English</a:t>
            </a:r>
            <a:r>
              <a:rPr lang="ar-SA" sz="1800" b="1" dirty="0" smtClean="0">
                <a:solidFill>
                  <a:srgbClr val="1132D9"/>
                </a:solidFill>
                <a:latin typeface="Times New Roman"/>
                <a:ea typeface="Calibri"/>
                <a:cs typeface="Arial"/>
              </a:rPr>
              <a:t>. </a:t>
            </a:r>
            <a:r>
              <a:rPr lang="en-GB" sz="1800" b="1" dirty="0" smtClean="0">
                <a:solidFill>
                  <a:srgbClr val="1132D9"/>
                </a:solidFill>
                <a:latin typeface="Times New Roman"/>
                <a:ea typeface="Calibri"/>
                <a:cs typeface="Arial"/>
              </a:rPr>
              <a:t> Use your creative ability in your  translation.</a:t>
            </a:r>
            <a:br>
              <a:rPr lang="en-GB" sz="1800" b="1" dirty="0" smtClean="0">
                <a:solidFill>
                  <a:srgbClr val="1132D9"/>
                </a:solidFill>
                <a:latin typeface="Times New Roman"/>
                <a:ea typeface="Calibri"/>
                <a:cs typeface="Arial"/>
              </a:rPr>
            </a:br>
            <a:endParaRPr lang="en-GB" sz="1800" b="1" dirty="0">
              <a:solidFill>
                <a:srgbClr val="1132D9"/>
              </a:solidFill>
            </a:endParaRPr>
          </a:p>
        </p:txBody>
      </p:sp>
      <p:sp>
        <p:nvSpPr>
          <p:cNvPr id="3" name="Content Placeholder 2"/>
          <p:cNvSpPr>
            <a:spLocks noGrp="1"/>
          </p:cNvSpPr>
          <p:nvPr>
            <p:ph idx="1"/>
          </p:nvPr>
        </p:nvSpPr>
        <p:spPr/>
        <p:txBody>
          <a:bodyPr/>
          <a:lstStyle/>
          <a:p>
            <a:pPr rtl="1">
              <a:spcAft>
                <a:spcPts val="0"/>
              </a:spcAft>
            </a:pPr>
            <a:r>
              <a:rPr lang="ar-SY" sz="2000" dirty="0" smtClean="0">
                <a:ea typeface="Times New Roman"/>
                <a:cs typeface="Times New Roman"/>
              </a:rPr>
              <a:t>   </a:t>
            </a:r>
            <a:r>
              <a:rPr lang="ar-SY" sz="2000" dirty="0">
                <a:solidFill>
                  <a:srgbClr val="1132D9"/>
                </a:solidFill>
                <a:ea typeface="Times New Roman"/>
                <a:cs typeface="Arial"/>
              </a:rPr>
              <a:t>أغنية بالعاميَّة:</a:t>
            </a:r>
            <a:endParaRPr lang="en-GB" sz="2000" dirty="0">
              <a:solidFill>
                <a:srgbClr val="1132D9"/>
              </a:solidFill>
              <a:ea typeface="Times New Roman"/>
              <a:cs typeface="Arial"/>
            </a:endParaRPr>
          </a:p>
          <a:p>
            <a:pPr rtl="1">
              <a:spcAft>
                <a:spcPts val="0"/>
              </a:spcAft>
            </a:pPr>
            <a:r>
              <a:rPr lang="ar-SY" sz="2000" dirty="0">
                <a:ea typeface="Times New Roman"/>
                <a:cs typeface="Arial"/>
              </a:rPr>
              <a:t>غسِّل وشَّك يا قمر بالصــابونة وبالحجر  </a:t>
            </a:r>
            <a:endParaRPr lang="en-GB" sz="2000" dirty="0">
              <a:ea typeface="Times New Roman"/>
              <a:cs typeface="Arial"/>
            </a:endParaRPr>
          </a:p>
          <a:p>
            <a:pPr rtl="1">
              <a:spcAft>
                <a:spcPts val="0"/>
              </a:spcAft>
            </a:pPr>
            <a:r>
              <a:rPr lang="ar-SY" sz="2000" dirty="0">
                <a:ea typeface="Times New Roman"/>
                <a:cs typeface="Arial"/>
              </a:rPr>
              <a:t> وينك يا قمر .... </a:t>
            </a:r>
            <a:endParaRPr lang="en-GB" sz="2000" dirty="0">
              <a:ea typeface="Times New Roman"/>
              <a:cs typeface="Arial"/>
            </a:endParaRPr>
          </a:p>
          <a:p>
            <a:pPr rtl="1">
              <a:spcAft>
                <a:spcPts val="0"/>
              </a:spcAft>
            </a:pPr>
            <a:r>
              <a:rPr lang="ar-SY" sz="2000" dirty="0">
                <a:ea typeface="Times New Roman"/>
                <a:cs typeface="Arial"/>
              </a:rPr>
              <a:t>غسل وشي</a:t>
            </a:r>
            <a:endParaRPr lang="en-GB" sz="2000" dirty="0">
              <a:ea typeface="Times New Roman"/>
              <a:cs typeface="Arial"/>
            </a:endParaRPr>
          </a:p>
          <a:p>
            <a:pPr rtl="1">
              <a:spcAft>
                <a:spcPts val="0"/>
              </a:spcAft>
            </a:pPr>
            <a:r>
              <a:rPr lang="ar-SY" sz="2000" dirty="0">
                <a:solidFill>
                  <a:srgbClr val="1132D9"/>
                </a:solidFill>
                <a:ea typeface="Times New Roman"/>
                <a:cs typeface="Arial"/>
              </a:rPr>
              <a:t>مشِّط شعرك يا قمر بالمشط الحلو انكسر    </a:t>
            </a:r>
            <a:endParaRPr lang="en-GB" sz="2000" dirty="0">
              <a:solidFill>
                <a:srgbClr val="1132D9"/>
              </a:solidFill>
              <a:ea typeface="Times New Roman"/>
              <a:cs typeface="Arial"/>
            </a:endParaRPr>
          </a:p>
          <a:p>
            <a:pPr rtl="1">
              <a:spcAft>
                <a:spcPts val="0"/>
              </a:spcAft>
            </a:pPr>
            <a:r>
              <a:rPr lang="ar-SY" sz="2000" dirty="0">
                <a:solidFill>
                  <a:srgbClr val="1132D9"/>
                </a:solidFill>
                <a:ea typeface="Times New Roman"/>
                <a:cs typeface="Arial"/>
              </a:rPr>
              <a:t>وينك يا قمر ..... </a:t>
            </a:r>
            <a:endParaRPr lang="en-GB" sz="2000" dirty="0">
              <a:solidFill>
                <a:srgbClr val="1132D9"/>
              </a:solidFill>
              <a:ea typeface="Times New Roman"/>
              <a:cs typeface="Arial"/>
            </a:endParaRPr>
          </a:p>
          <a:p>
            <a:pPr rtl="1">
              <a:spcAft>
                <a:spcPts val="0"/>
              </a:spcAft>
            </a:pPr>
            <a:r>
              <a:rPr lang="ar-SY" sz="2000" dirty="0">
                <a:solidFill>
                  <a:srgbClr val="1132D9"/>
                </a:solidFill>
                <a:ea typeface="Times New Roman"/>
                <a:cs typeface="Arial"/>
              </a:rPr>
              <a:t>مشط شعري</a:t>
            </a:r>
            <a:endParaRPr lang="en-GB" sz="2000" dirty="0">
              <a:solidFill>
                <a:srgbClr val="1132D9"/>
              </a:solidFill>
              <a:ea typeface="Times New Roman"/>
              <a:cs typeface="Arial"/>
            </a:endParaRPr>
          </a:p>
          <a:p>
            <a:pPr rtl="1">
              <a:spcAft>
                <a:spcPts val="0"/>
              </a:spcAft>
            </a:pPr>
            <a:r>
              <a:rPr lang="en-GB" sz="1200" dirty="0">
                <a:ea typeface="Times New Roman"/>
                <a:cs typeface="Arial"/>
              </a:rPr>
              <a:t> </a:t>
            </a:r>
          </a:p>
          <a:p>
            <a:pPr rtl="1">
              <a:lnSpc>
                <a:spcPct val="200000"/>
              </a:lnSpc>
              <a:spcAft>
                <a:spcPts val="1000"/>
              </a:spcAft>
            </a:pPr>
            <a:endParaRPr lang="en-GB" sz="1200" b="1" dirty="0">
              <a:ea typeface="Calibri"/>
              <a:cs typeface="Traditional Arabic" pitchFamily="2" charset="-78"/>
            </a:endParaRPr>
          </a:p>
        </p:txBody>
      </p:sp>
    </p:spTree>
    <p:extLst>
      <p:ext uri="{BB962C8B-B14F-4D97-AF65-F5344CB8AC3E}">
        <p14:creationId xmlns:p14="http://schemas.microsoft.com/office/powerpoint/2010/main" xmlns="" val="26657643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2825</TotalTime>
  <Words>1440</Words>
  <Application>Microsoft Office PowerPoint</Application>
  <PresentationFormat>A4 Paper (210x297 mm)</PresentationFormat>
  <Paragraphs>91</Paragraphs>
  <Slides>14</Slides>
  <Notes>0</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Office Theme</vt:lpstr>
      <vt:lpstr>Slide 1</vt:lpstr>
      <vt:lpstr>Lecture 10</vt:lpstr>
      <vt:lpstr>Learning Outcomes</vt:lpstr>
      <vt:lpstr>1. What is drama? </vt:lpstr>
      <vt:lpstr>Continued</vt:lpstr>
      <vt:lpstr> 2.Translation of Drama  </vt:lpstr>
      <vt:lpstr>3. Translating Shakespeare as central text </vt:lpstr>
      <vt:lpstr>Continued</vt:lpstr>
      <vt:lpstr>Example</vt:lpstr>
      <vt:lpstr> Contined  </vt:lpstr>
      <vt:lpstr>  Continued  </vt:lpstr>
      <vt:lpstr>  L10 Practical A Translate the following into Arabic.  Use your creative ability in your translation.    </vt:lpstr>
      <vt:lpstr> L10 Practical B Translate the following song into English.  Use your creative ability in your  translation. </vt:lpstr>
      <vt:lpstr>Slide 14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ahalimah</cp:lastModifiedBy>
  <cp:revision>405</cp:revision>
  <dcterms:created xsi:type="dcterms:W3CDTF">2009-10-14T19:14:34Z</dcterms:created>
  <dcterms:modified xsi:type="dcterms:W3CDTF">2012-08-26T13:39:45Z</dcterms:modified>
</cp:coreProperties>
</file>