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82" r:id="rId2"/>
    <p:sldId id="257" r:id="rId3"/>
    <p:sldId id="274" r:id="rId4"/>
    <p:sldId id="285" r:id="rId5"/>
    <p:sldId id="309" r:id="rId6"/>
    <p:sldId id="286" r:id="rId7"/>
    <p:sldId id="301" r:id="rId8"/>
    <p:sldId id="288" r:id="rId9"/>
    <p:sldId id="311" r:id="rId10"/>
    <p:sldId id="289" r:id="rId11"/>
    <p:sldId id="291" r:id="rId12"/>
    <p:sldId id="299" r:id="rId13"/>
    <p:sldId id="30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32D9"/>
    <a:srgbClr val="FF3300"/>
    <a:srgbClr val="0099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54"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8/26/2012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cs typeface="+mj-cs"/>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9</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Short Stories</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  </a:t>
            </a:r>
          </a:p>
          <a:p>
            <a:pPr lvl="0" algn="l"/>
            <a:r>
              <a:rPr lang="en-GB" sz="2000" dirty="0"/>
              <a:t>1.	show understanding of the concept of short story translation.</a:t>
            </a:r>
          </a:p>
          <a:p>
            <a:pPr lvl="0" algn="l"/>
            <a:r>
              <a:rPr lang="en-GB" sz="2000" dirty="0"/>
              <a:t>2.	translate certain types of short stories</a:t>
            </a:r>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400" b="1" dirty="0">
                <a:solidFill>
                  <a:srgbClr val="1132D9"/>
                </a:solidFill>
                <a:latin typeface="Times New Roman"/>
                <a:ea typeface="Times New Roman"/>
                <a:cs typeface="Arial"/>
              </a:rPr>
              <a:t/>
            </a:r>
            <a:br>
              <a:rPr lang="en-GB" sz="2400" b="1" dirty="0">
                <a:solidFill>
                  <a:srgbClr val="1132D9"/>
                </a:solidFill>
                <a:latin typeface="Times New Roman"/>
                <a:ea typeface="Times New Roman"/>
                <a:cs typeface="Arial"/>
              </a:rPr>
            </a:br>
            <a:r>
              <a:rPr lang="en-GB" sz="2400" b="1" dirty="0" smtClean="0">
                <a:solidFill>
                  <a:srgbClr val="1132D9"/>
                </a:solidFill>
                <a:latin typeface="Times New Roman"/>
                <a:ea typeface="Times New Roman"/>
                <a:cs typeface="Arial"/>
              </a:rPr>
              <a:t>1. </a:t>
            </a:r>
            <a:r>
              <a:rPr lang="en-GB" sz="2400" b="1" dirty="0">
                <a:solidFill>
                  <a:srgbClr val="1132D9"/>
                </a:solidFill>
                <a:latin typeface="Times New Roman"/>
                <a:ea typeface="Times New Roman"/>
                <a:cs typeface="Arial"/>
              </a:rPr>
              <a:t>What is a short </a:t>
            </a:r>
            <a:r>
              <a:rPr lang="en-GB" sz="2400" b="1" dirty="0" smtClean="0">
                <a:solidFill>
                  <a:srgbClr val="1132D9"/>
                </a:solidFill>
                <a:latin typeface="Times New Roman"/>
                <a:ea typeface="Times New Roman"/>
                <a:cs typeface="Arial"/>
              </a:rPr>
              <a:t>Story?</a:t>
            </a:r>
            <a:r>
              <a:rPr lang="en-GB" sz="2400" b="1" dirty="0">
                <a:solidFill>
                  <a:srgbClr val="1132D9"/>
                </a:solidFill>
                <a:latin typeface="Times New Roman"/>
                <a:ea typeface="Times New Roman"/>
                <a:cs typeface="Arial"/>
              </a:rPr>
              <a:t/>
            </a:r>
            <a:br>
              <a:rPr lang="en-GB" sz="2400" b="1" dirty="0">
                <a:solidFill>
                  <a:srgbClr val="1132D9"/>
                </a:solidFill>
                <a:latin typeface="Times New Roman"/>
                <a:ea typeface="Times New Roman"/>
                <a:cs typeface="Arial"/>
              </a:rPr>
            </a:br>
            <a:endParaRPr lang="en-US" sz="2400" b="1" dirty="0">
              <a:solidFill>
                <a:srgbClr val="FF3300"/>
              </a:solidFill>
            </a:endParaRPr>
          </a:p>
        </p:txBody>
      </p:sp>
      <p:sp>
        <p:nvSpPr>
          <p:cNvPr id="3" name="Content Placeholder 2"/>
          <p:cNvSpPr>
            <a:spLocks noGrp="1"/>
          </p:cNvSpPr>
          <p:nvPr>
            <p:ph idx="1"/>
          </p:nvPr>
        </p:nvSpPr>
        <p:spPr>
          <a:xfrm>
            <a:off x="495300" y="1295400"/>
            <a:ext cx="8915400" cy="5105400"/>
          </a:xfrm>
        </p:spPr>
        <p:txBody>
          <a:bodyPr anchor="ctr"/>
          <a:lstStyle/>
          <a:p>
            <a:pPr marL="285750" lvl="0" indent="-285750" algn="just">
              <a:lnSpc>
                <a:spcPct val="115000"/>
              </a:lnSpc>
              <a:spcAft>
                <a:spcPts val="0"/>
              </a:spcAft>
              <a:buFont typeface="Wingdings" pitchFamily="2" charset="2"/>
              <a:buChar char="q"/>
            </a:pPr>
            <a:r>
              <a:rPr lang="en-GB" sz="1800" dirty="0" smtClean="0">
                <a:latin typeface="Times New Roman"/>
                <a:ea typeface="Times New Roman"/>
                <a:cs typeface="Arial"/>
              </a:rPr>
              <a:t>Short </a:t>
            </a:r>
            <a:r>
              <a:rPr lang="en-GB" sz="1800" dirty="0">
                <a:latin typeface="Times New Roman"/>
                <a:ea typeface="Times New Roman"/>
                <a:cs typeface="Arial"/>
              </a:rPr>
              <a:t>stories are conventionally considered as independent ‘core literary genres’ with their own typical literary features. </a:t>
            </a:r>
          </a:p>
          <a:p>
            <a:pPr marL="285750" lvl="0" indent="-285750" algn="just">
              <a:lnSpc>
                <a:spcPct val="115000"/>
              </a:lnSpc>
              <a:spcAft>
                <a:spcPts val="0"/>
              </a:spcAft>
              <a:buFont typeface="Wingdings" pitchFamily="2" charset="2"/>
              <a:buChar char="q"/>
            </a:pPr>
            <a:r>
              <a:rPr lang="en-GB" sz="1800" dirty="0" smtClean="0">
                <a:latin typeface="Times New Roman"/>
                <a:ea typeface="Times New Roman"/>
                <a:cs typeface="Arial"/>
              </a:rPr>
              <a:t>A </a:t>
            </a:r>
            <a:r>
              <a:rPr lang="en-GB" sz="1800" dirty="0">
                <a:latin typeface="Times New Roman"/>
                <a:ea typeface="Times New Roman"/>
                <a:cs typeface="Arial"/>
              </a:rPr>
              <a:t>short story is ‘a narrative, either true or fictitious, in prose or verse. It is a fictitious tale, shorter and less elaborate than a novel. Such narratives or tales are considered as a branch of literature. A short story is a narration of incidents or events, a report of the facts concerning a matter in questions. It has a plot or succession of incidents or events.  It could be a lie, a fabrication, a history or a story of something happened in the past.</a:t>
            </a:r>
          </a:p>
          <a:p>
            <a:pPr marL="285750" lvl="0" indent="-285750" algn="just">
              <a:lnSpc>
                <a:spcPct val="115000"/>
              </a:lnSpc>
              <a:spcAft>
                <a:spcPts val="0"/>
              </a:spcAft>
              <a:buFont typeface="Wingdings" pitchFamily="2" charset="2"/>
              <a:buChar char="q"/>
            </a:pPr>
            <a:r>
              <a:rPr lang="en-GB" sz="1800" b="1" dirty="0" smtClean="0">
                <a:solidFill>
                  <a:srgbClr val="FF0000"/>
                </a:solidFill>
                <a:latin typeface="Times New Roman"/>
                <a:ea typeface="Times New Roman"/>
                <a:cs typeface="Arial"/>
              </a:rPr>
              <a:t>Typical </a:t>
            </a:r>
            <a:r>
              <a:rPr lang="en-GB" sz="1800" b="1" dirty="0">
                <a:solidFill>
                  <a:srgbClr val="FF0000"/>
                </a:solidFill>
                <a:latin typeface="Times New Roman"/>
                <a:ea typeface="Times New Roman"/>
                <a:cs typeface="Arial"/>
              </a:rPr>
              <a:t>features of a literary short story text include the following</a:t>
            </a:r>
            <a:r>
              <a:rPr lang="en-GB" sz="1800" b="1" dirty="0" smtClean="0">
                <a:solidFill>
                  <a:srgbClr val="FF0000"/>
                </a:solidFill>
                <a:latin typeface="Times New Roman"/>
                <a:ea typeface="Times New Roman"/>
                <a:cs typeface="Arial"/>
              </a:rPr>
              <a:t>:</a:t>
            </a:r>
            <a:endParaRPr lang="en-GB" sz="1800" b="1" dirty="0">
              <a:solidFill>
                <a:srgbClr val="FF0000"/>
              </a:solidFill>
              <a:latin typeface="Times New Roman"/>
              <a:ea typeface="Times New Roman"/>
              <a:cs typeface="Arial"/>
            </a:endParaRPr>
          </a:p>
          <a:p>
            <a:pPr marL="685800" lvl="1" algn="just">
              <a:lnSpc>
                <a:spcPct val="115000"/>
              </a:lnSpc>
              <a:spcAft>
                <a:spcPts val="0"/>
              </a:spcAft>
              <a:buFont typeface="Wingdings" pitchFamily="2" charset="2"/>
              <a:buChar char="Ø"/>
            </a:pPr>
            <a:r>
              <a:rPr lang="en-GB" sz="1800" b="1" dirty="0" smtClean="0">
                <a:latin typeface="Times New Roman"/>
                <a:ea typeface="Times New Roman"/>
                <a:cs typeface="Arial"/>
              </a:rPr>
              <a:t>It </a:t>
            </a:r>
            <a:r>
              <a:rPr lang="en-GB" sz="1800" b="1" dirty="0">
                <a:latin typeface="Times New Roman"/>
                <a:ea typeface="Times New Roman"/>
                <a:cs typeface="Arial"/>
              </a:rPr>
              <a:t>has a written base-form, though it may also be spoken.</a:t>
            </a:r>
          </a:p>
          <a:p>
            <a:pPr marL="685800" lvl="1" algn="just">
              <a:lnSpc>
                <a:spcPct val="115000"/>
              </a:lnSpc>
              <a:spcAft>
                <a:spcPts val="0"/>
              </a:spcAft>
              <a:buFont typeface="Wingdings" pitchFamily="2" charset="2"/>
              <a:buChar char="Ø"/>
            </a:pPr>
            <a:r>
              <a:rPr lang="en-GB" sz="1800" b="1" dirty="0" smtClean="0">
                <a:latin typeface="Times New Roman"/>
                <a:ea typeface="Times New Roman"/>
                <a:cs typeface="Arial"/>
              </a:rPr>
              <a:t>It </a:t>
            </a:r>
            <a:r>
              <a:rPr lang="en-GB" sz="1800" b="1" dirty="0">
                <a:latin typeface="Times New Roman"/>
                <a:ea typeface="Times New Roman"/>
                <a:cs typeface="Arial"/>
              </a:rPr>
              <a:t>has high social prestige.</a:t>
            </a:r>
          </a:p>
          <a:p>
            <a:pPr marL="685800" lvl="1" algn="just">
              <a:lnSpc>
                <a:spcPct val="115000"/>
              </a:lnSpc>
              <a:spcAft>
                <a:spcPts val="0"/>
              </a:spcAft>
              <a:buFont typeface="Wingdings" pitchFamily="2" charset="2"/>
              <a:buChar char="Ø"/>
            </a:pPr>
            <a:r>
              <a:rPr lang="en-GB" sz="1800" b="1" dirty="0" smtClean="0">
                <a:latin typeface="Times New Roman"/>
                <a:ea typeface="Times New Roman"/>
                <a:cs typeface="Arial"/>
              </a:rPr>
              <a:t>It fulfils </a:t>
            </a:r>
            <a:r>
              <a:rPr lang="en-GB" sz="1800" b="1" dirty="0">
                <a:latin typeface="Times New Roman"/>
                <a:ea typeface="Times New Roman"/>
                <a:cs typeface="Arial"/>
              </a:rPr>
              <a:t>an effective/aesthetic rather transactional or informational function, aiming to provoke emotions and/or entertain rather than influence or inform. </a:t>
            </a:r>
          </a:p>
          <a:p>
            <a:pPr marL="685800" lvl="1" algn="just">
              <a:lnSpc>
                <a:spcPct val="115000"/>
              </a:lnSpc>
              <a:spcAft>
                <a:spcPts val="0"/>
              </a:spcAft>
              <a:buFont typeface="Wingdings" pitchFamily="2" charset="2"/>
              <a:buChar char="Ø"/>
            </a:pPr>
            <a:r>
              <a:rPr lang="en-GB" sz="1800" b="1" dirty="0" smtClean="0">
                <a:latin typeface="Times New Roman"/>
                <a:ea typeface="Times New Roman"/>
                <a:cs typeface="Arial"/>
              </a:rPr>
              <a:t>It </a:t>
            </a:r>
            <a:r>
              <a:rPr lang="en-GB" sz="1800" b="1" dirty="0">
                <a:latin typeface="Times New Roman"/>
                <a:ea typeface="Times New Roman"/>
                <a:cs typeface="Arial"/>
              </a:rPr>
              <a:t>has no real-world value- i.e. it is judged as fictional, whether fact-based or not,</a:t>
            </a:r>
          </a:p>
          <a:p>
            <a:pPr marL="685800" lvl="1" algn="just">
              <a:lnSpc>
                <a:spcPct val="115000"/>
              </a:lnSpc>
              <a:spcAft>
                <a:spcPts val="0"/>
              </a:spcAft>
              <a:buFont typeface="Wingdings" pitchFamily="2" charset="2"/>
              <a:buChar char="Ø"/>
            </a:pPr>
            <a:r>
              <a:rPr lang="en-GB" sz="1800" b="1" dirty="0" smtClean="0">
                <a:latin typeface="Times New Roman"/>
                <a:ea typeface="Times New Roman"/>
                <a:cs typeface="Arial"/>
              </a:rPr>
              <a:t>It  </a:t>
            </a:r>
            <a:r>
              <a:rPr lang="en-GB" sz="1800" b="1" dirty="0">
                <a:latin typeface="Times New Roman"/>
                <a:ea typeface="Times New Roman"/>
                <a:cs typeface="Arial"/>
              </a:rPr>
              <a:t>features words, images, etc.., with ambiguous and/or indeterminable meanings;</a:t>
            </a:r>
          </a:p>
          <a:p>
            <a:pPr marL="285750" lvl="0" indent="-285750" algn="just">
              <a:lnSpc>
                <a:spcPct val="115000"/>
              </a:lnSpc>
              <a:spcAft>
                <a:spcPts val="0"/>
              </a:spcAft>
              <a:buFont typeface="Wingdings" pitchFamily="2" charset="2"/>
              <a:buChar char="Ø"/>
            </a:pPr>
            <a:endParaRPr lang="en-GB" sz="1600" dirty="0">
              <a:latin typeface="Times New Roman"/>
              <a:ea typeface="Times New Roman"/>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2400" b="1" dirty="0">
              <a:solidFill>
                <a:srgbClr val="1132D9"/>
              </a:solidFill>
              <a:latin typeface="Times New Roman"/>
              <a:ea typeface="Times New Roman"/>
              <a:cs typeface="Arial"/>
            </a:endParaRPr>
          </a:p>
        </p:txBody>
      </p:sp>
      <p:pic>
        <p:nvPicPr>
          <p:cNvPr id="1027"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72668" y="1600200"/>
            <a:ext cx="2760664"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71700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algn="l">
              <a:lnSpc>
                <a:spcPct val="115000"/>
              </a:lnSpc>
              <a:spcAft>
                <a:spcPts val="0"/>
              </a:spcAft>
              <a:tabLst>
                <a:tab pos="5566410" algn="l"/>
              </a:tabLst>
            </a:pPr>
            <a:r>
              <a:rPr lang="en-GB" sz="2800" b="1" dirty="0" smtClean="0">
                <a:solidFill>
                  <a:srgbClr val="1132D9"/>
                </a:solidFill>
              </a:rPr>
              <a:t/>
            </a:r>
            <a:br>
              <a:rPr lang="en-GB" sz="2800" b="1" dirty="0" smtClean="0">
                <a:solidFill>
                  <a:srgbClr val="1132D9"/>
                </a:solidFill>
              </a:rPr>
            </a:br>
            <a:r>
              <a:rPr lang="en-GB" sz="2800" b="1" dirty="0">
                <a:solidFill>
                  <a:srgbClr val="1132D9"/>
                </a:solidFill>
              </a:rPr>
              <a:t>2.Translation of short stories</a:t>
            </a:r>
            <a:r>
              <a:rPr lang="en-GB" sz="2800" dirty="0"/>
              <a:t/>
            </a:r>
            <a:br>
              <a:rPr lang="en-GB" sz="2800" dirty="0"/>
            </a:br>
            <a:r>
              <a:rPr lang="en-GB" sz="2800" b="1" dirty="0">
                <a:solidFill>
                  <a:srgbClr val="1132D9"/>
                </a:solidFill>
              </a:rPr>
              <a:t/>
            </a:r>
            <a:br>
              <a:rPr lang="en-GB" sz="2800" b="1" dirty="0">
                <a:solidFill>
                  <a:srgbClr val="1132D9"/>
                </a:solidFill>
              </a:rPr>
            </a:b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just">
              <a:buFont typeface="Wingdings" pitchFamily="2" charset="2"/>
              <a:buChar char="q"/>
            </a:pPr>
            <a:r>
              <a:rPr lang="en-GB" sz="2000" dirty="0"/>
              <a:t>When translating a short story, as a translator, </a:t>
            </a:r>
            <a:r>
              <a:rPr lang="en-GB" sz="2000" b="1" dirty="0">
                <a:solidFill>
                  <a:srgbClr val="FF0000"/>
                </a:solidFill>
              </a:rPr>
              <a:t>you have to make first a crude handwritten draft that you never refer to again</a:t>
            </a:r>
            <a:r>
              <a:rPr lang="en-GB" sz="2000" dirty="0"/>
              <a:t>.  This is a necessary stage, the stage of ‘writing the reading’ in some palpable form.  Writing mechanically for page after page fixes the reading of each individual sentence; it shows up the problem points, the deficiencies in your understanding and the places where more work is </a:t>
            </a:r>
            <a:r>
              <a:rPr lang="en-GB" sz="2000" dirty="0" smtClean="0"/>
              <a:t>needed.</a:t>
            </a:r>
            <a:r>
              <a:rPr lang="en-GB" sz="2000" dirty="0"/>
              <a:t> </a:t>
            </a:r>
          </a:p>
          <a:p>
            <a:pPr algn="just">
              <a:buFont typeface="Wingdings" pitchFamily="2" charset="2"/>
              <a:buChar char="q"/>
            </a:pPr>
            <a:r>
              <a:rPr lang="en-GB" sz="2000" b="1" dirty="0"/>
              <a:t>The next stage</a:t>
            </a:r>
            <a:r>
              <a:rPr lang="en-GB" sz="2000" dirty="0"/>
              <a:t>, which is as translation proper, </a:t>
            </a:r>
            <a:r>
              <a:rPr lang="en-GB" sz="2000" b="1" dirty="0">
                <a:solidFill>
                  <a:srgbClr val="FF0000"/>
                </a:solidFill>
              </a:rPr>
              <a:t>involves writing and rewriting, crafting sentences, using dictionaries, thesauruses and encyclopaedias</a:t>
            </a:r>
            <a:r>
              <a:rPr lang="en-GB" sz="2000" dirty="0"/>
              <a:t>. By the time you have finished a translation, you may have several drafts including the initial handwritten scrawl. Significantly, though, you never have more than one draft or two exceptionally, when writing other types of text</a:t>
            </a:r>
            <a:r>
              <a:rPr lang="en-GB" sz="2000" dirty="0" smtClean="0"/>
              <a:t>.</a:t>
            </a:r>
            <a:r>
              <a:rPr lang="en-GB" sz="2000" dirty="0"/>
              <a:t> </a:t>
            </a:r>
          </a:p>
          <a:p>
            <a:pPr algn="just">
              <a:buFont typeface="Wingdings" pitchFamily="2" charset="2"/>
              <a:buChar char="q"/>
            </a:pPr>
            <a:r>
              <a:rPr lang="en-GB" sz="2000" b="1" dirty="0"/>
              <a:t>You rewrite so many times in your head </a:t>
            </a:r>
            <a:r>
              <a:rPr lang="en-GB" sz="2000" dirty="0"/>
              <a:t>before sitting down at the computer that all you usually do is to make minor changes, certainly minor comparison to the number of drafts involved in translation. </a:t>
            </a:r>
            <a:r>
              <a:rPr lang="en-GB" sz="2000" b="1" dirty="0">
                <a:solidFill>
                  <a:srgbClr val="FF0000"/>
                </a:solidFill>
              </a:rPr>
              <a:t>Translating involves consciously and deliberately working through several draft stages.</a:t>
            </a:r>
          </a:p>
          <a:p>
            <a:pPr algn="l"/>
            <a:r>
              <a:rPr lang="en-GB" sz="1800" dirty="0"/>
              <a:t> </a:t>
            </a:r>
          </a:p>
          <a:p>
            <a:pPr>
              <a:lnSpc>
                <a:spcPct val="115000"/>
              </a:lnSpc>
              <a:spcAft>
                <a:spcPts val="0"/>
              </a:spcAft>
            </a:pPr>
            <a:r>
              <a:rPr lang="ar-SA" sz="1400" dirty="0">
                <a:ea typeface="Times New Roman"/>
                <a:cs typeface="Times New Roman"/>
              </a:rPr>
              <a:t> </a:t>
            </a:r>
            <a:endParaRPr lang="en-GB" sz="1200" dirty="0">
              <a:ea typeface="Times New Roman"/>
              <a:cs typeface="Arial"/>
            </a:endParaRPr>
          </a:p>
          <a:p>
            <a:pPr algn="l">
              <a:lnSpc>
                <a:spcPct val="115000"/>
              </a:lnSpc>
              <a:spcAft>
                <a:spcPts val="0"/>
              </a:spcAft>
            </a:pPr>
            <a:endParaRPr lang="en-GB" sz="1400" dirty="0">
              <a:ea typeface="Times New Roman"/>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smtClean="0">
                <a:solidFill>
                  <a:srgbClr val="FF0000"/>
                </a:solidFill>
              </a:rPr>
              <a:t>Example</a:t>
            </a:r>
            <a:r>
              <a:rPr lang="en-GB" sz="2800" dirty="0">
                <a:ea typeface="Times New Roman"/>
                <a:cs typeface="Arial"/>
              </a:rPr>
              <a:t/>
            </a:r>
            <a:br>
              <a:rPr lang="en-GB" sz="2800" dirty="0">
                <a:ea typeface="Times New Roman"/>
                <a:cs typeface="Arial"/>
              </a:rPr>
            </a:br>
            <a:endParaRPr lang="en-GB" sz="3200" b="1" dirty="0">
              <a:solidFill>
                <a:srgbClr val="FF0000"/>
              </a:solidFill>
            </a:endParaRPr>
          </a:p>
        </p:txBody>
      </p:sp>
      <p:sp>
        <p:nvSpPr>
          <p:cNvPr id="3" name="Content Placeholder 2"/>
          <p:cNvSpPr>
            <a:spLocks noGrp="1"/>
          </p:cNvSpPr>
          <p:nvPr>
            <p:ph idx="1"/>
          </p:nvPr>
        </p:nvSpPr>
        <p:spPr>
          <a:xfrm>
            <a:off x="495300" y="1447800"/>
            <a:ext cx="8915400" cy="4876800"/>
          </a:xfrm>
        </p:spPr>
        <p:txBody>
          <a:bodyPr/>
          <a:lstStyle/>
          <a:p>
            <a:pPr marL="285750" indent="-171450" algn="l">
              <a:lnSpc>
                <a:spcPct val="115000"/>
              </a:lnSpc>
              <a:spcAft>
                <a:spcPts val="1000"/>
              </a:spcAft>
              <a:buFont typeface="Wingdings" pitchFamily="2" charset="2"/>
              <a:buChar char="§"/>
              <a:tabLst>
                <a:tab pos="5581015" algn="l"/>
              </a:tabLst>
            </a:pPr>
            <a:r>
              <a:rPr lang="en-GB" sz="1200" b="1" dirty="0">
                <a:solidFill>
                  <a:srgbClr val="1132D9"/>
                </a:solidFill>
                <a:ea typeface="Times New Roman"/>
                <a:cs typeface="Arial"/>
              </a:rPr>
              <a:t>Now how would you translate the following excerpt taken from a short story called “The Little Snowman” and written by an eight year old child called Mustafa A Halimah (2012): </a:t>
            </a:r>
            <a:endParaRPr lang="en-GB" sz="1200" b="1" dirty="0" smtClean="0">
              <a:solidFill>
                <a:srgbClr val="1132D9"/>
              </a:solidFill>
              <a:ea typeface="Times New Roman"/>
              <a:cs typeface="Arial"/>
            </a:endParaRPr>
          </a:p>
          <a:p>
            <a:pPr marL="514350" lvl="1" indent="0" algn="l">
              <a:lnSpc>
                <a:spcPct val="115000"/>
              </a:lnSpc>
              <a:spcAft>
                <a:spcPts val="1000"/>
              </a:spcAft>
              <a:tabLst>
                <a:tab pos="5581015" algn="l"/>
              </a:tabLst>
            </a:pPr>
            <a:r>
              <a:rPr lang="en-GB" sz="1400" b="1" dirty="0" smtClean="0">
                <a:ea typeface="Times New Roman"/>
                <a:cs typeface="Arial"/>
              </a:rPr>
              <a:t>“Once upon a time in the far lands of Mount Everest, there lived a poor woodcutter named Fred. He lived all alone in a wooden house with no pipes and electricity. He loved making snowmen in the winter although he was not very good.”</a:t>
            </a:r>
          </a:p>
          <a:p>
            <a:pPr marL="450215" algn="l">
              <a:lnSpc>
                <a:spcPct val="115000"/>
              </a:lnSpc>
              <a:spcAft>
                <a:spcPts val="0"/>
              </a:spcAft>
            </a:pPr>
            <a:r>
              <a:rPr lang="en-GB" sz="1600" b="1" dirty="0" smtClean="0">
                <a:solidFill>
                  <a:srgbClr val="FF0000"/>
                </a:solidFill>
                <a:latin typeface="Times New Roman"/>
                <a:ea typeface="Times New Roman"/>
                <a:cs typeface="Arial"/>
              </a:rPr>
              <a:t>So would you translate the above as A, B, C, D, or something else?  </a:t>
            </a:r>
            <a:endParaRPr lang="en-GB" sz="1600" b="1" dirty="0" smtClean="0">
              <a:solidFill>
                <a:srgbClr val="FF0000"/>
              </a:solidFill>
              <a:ea typeface="Times New Roman"/>
              <a:cs typeface="Arial"/>
            </a:endParaRPr>
          </a:p>
          <a:p>
            <a:pPr marL="914400" marR="450215" lvl="1" indent="-514350" algn="r" rtl="1">
              <a:lnSpc>
                <a:spcPct val="115000"/>
              </a:lnSpc>
              <a:spcAft>
                <a:spcPts val="1000"/>
              </a:spcAft>
              <a:buFont typeface="+mj-lt"/>
              <a:buAutoNum type="alphaUcPeriod"/>
              <a:tabLst>
                <a:tab pos="615315" algn="r"/>
              </a:tabLst>
            </a:pPr>
            <a:r>
              <a:rPr lang="en-GB" sz="1400" dirty="0" smtClean="0">
                <a:ea typeface="Times New Roman"/>
                <a:cs typeface="Times New Roman"/>
              </a:rPr>
              <a:t> </a:t>
            </a:r>
            <a:r>
              <a:rPr lang="ar-SY" sz="1400" dirty="0" smtClean="0">
                <a:ea typeface="Times New Roman"/>
                <a:cs typeface="Times New Roman"/>
              </a:rPr>
              <a:t>في أحد الأيام على جبل </a:t>
            </a:r>
            <a:r>
              <a:rPr lang="ar-SY" sz="1400" dirty="0" err="1" smtClean="0">
                <a:ea typeface="Times New Roman"/>
                <a:cs typeface="Times New Roman"/>
              </a:rPr>
              <a:t>افرست</a:t>
            </a:r>
            <a:r>
              <a:rPr lang="ar-SY" sz="1400" dirty="0" smtClean="0">
                <a:ea typeface="Times New Roman"/>
                <a:cs typeface="Times New Roman"/>
              </a:rPr>
              <a:t> عاش قطّاع خشب اسمه فرد. عاش لوحده في بيت من خشب بدون أنابيب وكهرباء. أحب صناعة رجل الثلج في فصل الشتاء بالرغم لم يكن جيد جداً.</a:t>
            </a:r>
            <a:endParaRPr lang="en-GB" sz="1400" dirty="0" smtClean="0">
              <a:ea typeface="Times New Roman"/>
              <a:cs typeface="Times New Roman"/>
            </a:endParaRPr>
          </a:p>
          <a:p>
            <a:pPr marL="735965" marR="450215" lvl="1" indent="-228600" algn="r" rtl="1">
              <a:lnSpc>
                <a:spcPct val="115000"/>
              </a:lnSpc>
              <a:spcAft>
                <a:spcPts val="1000"/>
              </a:spcAft>
              <a:buFont typeface="+mj-lt"/>
              <a:buAutoNum type="alphaUcPeriod"/>
              <a:tabLst>
                <a:tab pos="615315" algn="r"/>
              </a:tabLst>
            </a:pPr>
            <a:r>
              <a:rPr lang="ar-SY" sz="1400" dirty="0" smtClean="0">
                <a:ea typeface="Times New Roman"/>
                <a:cs typeface="Times New Roman"/>
              </a:rPr>
              <a:t>في </a:t>
            </a:r>
            <a:r>
              <a:rPr lang="ar-SY" sz="1400" dirty="0">
                <a:ea typeface="Times New Roman"/>
                <a:cs typeface="Times New Roman"/>
              </a:rPr>
              <a:t>قديم الزمان في أراضي جبل افرست كان يعيش </a:t>
            </a:r>
            <a:r>
              <a:rPr lang="ar-SY" sz="1400" dirty="0" smtClean="0">
                <a:ea typeface="Times New Roman"/>
                <a:cs typeface="Times New Roman"/>
              </a:rPr>
              <a:t>قطّاع </a:t>
            </a:r>
            <a:r>
              <a:rPr lang="ar-SY" sz="1400" dirty="0">
                <a:ea typeface="Times New Roman"/>
                <a:cs typeface="Times New Roman"/>
              </a:rPr>
              <a:t>خشب اسمه فريد.  عاش لوحده في بيت خشبي لا يوجد فيه كهرباء.  كان </a:t>
            </a:r>
            <a:r>
              <a:rPr lang="ar-SY" sz="1400" dirty="0" smtClean="0">
                <a:ea typeface="Times New Roman"/>
                <a:cs typeface="Times New Roman"/>
              </a:rPr>
              <a:t>  يحب  صناعة </a:t>
            </a:r>
            <a:r>
              <a:rPr lang="ar-SY" sz="1400" dirty="0">
                <a:ea typeface="Times New Roman"/>
                <a:cs typeface="Times New Roman"/>
              </a:rPr>
              <a:t>رجل الثلج في فصل الشتاء بالرغم انه لم يكن جيداً في صناعته.</a:t>
            </a:r>
            <a:endParaRPr lang="en-GB" sz="1400" dirty="0">
              <a:ea typeface="Times New Roman"/>
              <a:cs typeface="Arial"/>
            </a:endParaRPr>
          </a:p>
          <a:p>
            <a:pPr marL="628650" marR="450215" lvl="1" indent="-228600" algn="r" rtl="1">
              <a:lnSpc>
                <a:spcPct val="115000"/>
              </a:lnSpc>
              <a:spcAft>
                <a:spcPts val="1000"/>
              </a:spcAft>
              <a:buFont typeface="+mj-lt"/>
              <a:buAutoNum type="alphaUcPeriod"/>
              <a:tabLst>
                <a:tab pos="615315" algn="r"/>
              </a:tabLst>
            </a:pPr>
            <a:r>
              <a:rPr lang="ar-SA" sz="1400" dirty="0" smtClean="0">
                <a:ea typeface="Times New Roman"/>
                <a:cs typeface="Times New Roman"/>
              </a:rPr>
              <a:t> </a:t>
            </a:r>
            <a:r>
              <a:rPr lang="ar-SY" sz="1400" dirty="0">
                <a:ea typeface="Times New Roman"/>
                <a:cs typeface="Times New Roman"/>
              </a:rPr>
              <a:t>في قديم الزمان في الأراضي البعيدة من جبل افرست. هناك عاش </a:t>
            </a:r>
            <a:r>
              <a:rPr lang="ar-SY" sz="1400" dirty="0" smtClean="0">
                <a:ea typeface="Times New Roman"/>
                <a:cs typeface="Times New Roman"/>
              </a:rPr>
              <a:t>قطّاع </a:t>
            </a:r>
            <a:r>
              <a:rPr lang="ar-SY" sz="1400" dirty="0">
                <a:ea typeface="Times New Roman"/>
                <a:cs typeface="Times New Roman"/>
              </a:rPr>
              <a:t>خشب فقير اسمه فريد. عاش لوحده في بيت خشبي بدون أنابيب وكهرباء. كان يحب أن يصنع رجال الثلج في الشتاء و لم يكن جيداً في ذلك.</a:t>
            </a:r>
            <a:endParaRPr lang="en-GB" sz="1400" dirty="0">
              <a:ea typeface="Times New Roman"/>
              <a:cs typeface="Arial"/>
            </a:endParaRPr>
          </a:p>
          <a:p>
            <a:pPr marL="628650" marR="450215" lvl="1" indent="-228600" algn="r" rtl="1">
              <a:lnSpc>
                <a:spcPct val="115000"/>
              </a:lnSpc>
              <a:spcAft>
                <a:spcPts val="1000"/>
              </a:spcAft>
              <a:buFont typeface="+mj-lt"/>
              <a:buAutoNum type="alphaUcPeriod"/>
              <a:tabLst>
                <a:tab pos="615315" algn="r"/>
              </a:tabLst>
            </a:pPr>
            <a:r>
              <a:rPr lang="ar-SA" sz="1400" dirty="0" smtClean="0">
                <a:ea typeface="Times New Roman"/>
                <a:cs typeface="Times New Roman"/>
              </a:rPr>
              <a:t> </a:t>
            </a:r>
            <a:r>
              <a:rPr lang="ar-SA" sz="1400" dirty="0">
                <a:ea typeface="Times New Roman"/>
                <a:cs typeface="Times New Roman"/>
              </a:rPr>
              <a:t>يحكى أن </a:t>
            </a:r>
            <a:r>
              <a:rPr lang="ar-SA" sz="1400" dirty="0" smtClean="0">
                <a:ea typeface="Times New Roman"/>
                <a:cs typeface="Times New Roman"/>
              </a:rPr>
              <a:t>حط</a:t>
            </a:r>
            <a:r>
              <a:rPr lang="ar-SY" sz="1400" dirty="0" smtClean="0">
                <a:ea typeface="Times New Roman"/>
                <a:cs typeface="Times New Roman"/>
              </a:rPr>
              <a:t>ّ</a:t>
            </a:r>
            <a:r>
              <a:rPr lang="ar-SA" sz="1400" dirty="0" smtClean="0">
                <a:ea typeface="Times New Roman"/>
                <a:cs typeface="Times New Roman"/>
              </a:rPr>
              <a:t>اباً  </a:t>
            </a:r>
            <a:r>
              <a:rPr lang="ar-SA" sz="1400" dirty="0">
                <a:ea typeface="Times New Roman"/>
                <a:cs typeface="Times New Roman"/>
              </a:rPr>
              <a:t>فقيراً اسمه فريد عاش وحيداً  في كوخ خشبي بدون ماء أو كهرباء في أرض بعيدة على جبل إفرست.  أحب صنع رجال الثلج في فصل الشتاء مع أنه لم يكن ماهراً بذلك.</a:t>
            </a:r>
            <a:endParaRPr lang="en-GB" sz="1400" dirty="0">
              <a:ea typeface="Times New Roman"/>
              <a:cs typeface="Arial"/>
            </a:endParaRPr>
          </a:p>
          <a:p>
            <a:pPr marL="857250" lvl="1" indent="-342900" algn="l">
              <a:lnSpc>
                <a:spcPct val="115000"/>
              </a:lnSpc>
              <a:spcAft>
                <a:spcPts val="1000"/>
              </a:spcAft>
              <a:buFont typeface="+mj-lt"/>
              <a:buAutoNum type="alphaUcPeriod"/>
              <a:tabLst>
                <a:tab pos="5581015" algn="l"/>
              </a:tabLst>
            </a:pPr>
            <a:endParaRPr lang="en-GB" sz="1200" dirty="0">
              <a:ea typeface="Times New Roman"/>
              <a:cs typeface="Arial"/>
            </a:endParaRPr>
          </a:p>
          <a:p>
            <a:pPr indent="-228600" algn="l">
              <a:lnSpc>
                <a:spcPct val="115000"/>
              </a:lnSpc>
              <a:spcAft>
                <a:spcPts val="1000"/>
              </a:spcAft>
              <a:buFont typeface="+mj-lt"/>
              <a:buAutoNum type="alphaUcPeriod"/>
              <a:tabLst>
                <a:tab pos="5581015" algn="l"/>
              </a:tabLst>
            </a:pPr>
            <a:endParaRPr lang="en-GB" sz="1200" dirty="0" smtClean="0">
              <a:ea typeface="Times New Roman"/>
              <a:cs typeface="Arial"/>
            </a:endParaRPr>
          </a:p>
          <a:p>
            <a:pPr indent="-228600" algn="l">
              <a:lnSpc>
                <a:spcPct val="115000"/>
              </a:lnSpc>
              <a:spcAft>
                <a:spcPts val="1000"/>
              </a:spcAft>
              <a:buFont typeface="+mj-lt"/>
              <a:buAutoNum type="alphaUcPeriod"/>
              <a:tabLst>
                <a:tab pos="5581015" algn="l"/>
              </a:tabLst>
            </a:pPr>
            <a:endParaRPr lang="en-GB" sz="1200" dirty="0" smtClean="0">
              <a:ea typeface="Times New Roman"/>
              <a:cs typeface="Arial"/>
            </a:endParaRPr>
          </a:p>
          <a:p>
            <a:pPr indent="-228600" algn="l">
              <a:lnSpc>
                <a:spcPct val="115000"/>
              </a:lnSpc>
              <a:spcAft>
                <a:spcPts val="1000"/>
              </a:spcAft>
              <a:buFont typeface="+mj-lt"/>
              <a:buAutoNum type="alphaUcPeriod"/>
              <a:tabLst>
                <a:tab pos="5581015" algn="l"/>
              </a:tabLst>
            </a:pPr>
            <a:endParaRPr lang="en-GB" sz="1200" dirty="0">
              <a:ea typeface="Times New Roman"/>
              <a:cs typeface="Arial"/>
            </a:endParaRPr>
          </a:p>
        </p:txBody>
      </p:sp>
    </p:spTree>
    <p:extLst>
      <p:ext uri="{BB962C8B-B14F-4D97-AF65-F5344CB8AC3E}">
        <p14:creationId xmlns:p14="http://schemas.microsoft.com/office/powerpoint/2010/main" xmlns="" val="153236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spcAft>
                <a:spcPts val="0"/>
              </a:spcAft>
            </a:pPr>
            <a:r>
              <a:rPr lang="en-GB" sz="3200" b="1" dirty="0" smtClean="0">
                <a:solidFill>
                  <a:srgbClr val="1132D9"/>
                </a:solidFill>
              </a:rPr>
              <a:t>Continued</a:t>
            </a:r>
            <a:endParaRPr lang="en-US" sz="3200" b="1" dirty="0">
              <a:solidFill>
                <a:srgbClr val="1132D9"/>
              </a:solidFill>
            </a:endParaRPr>
          </a:p>
        </p:txBody>
      </p:sp>
      <p:sp>
        <p:nvSpPr>
          <p:cNvPr id="3" name="Content Placeholder 2"/>
          <p:cNvSpPr>
            <a:spLocks noGrp="1"/>
          </p:cNvSpPr>
          <p:nvPr>
            <p:ph idx="1"/>
          </p:nvPr>
        </p:nvSpPr>
        <p:spPr>
          <a:xfrm>
            <a:off x="495300" y="1295400"/>
            <a:ext cx="8915400" cy="5181600"/>
          </a:xfrm>
        </p:spPr>
        <p:txBody>
          <a:bodyPr/>
          <a:lstStyle/>
          <a:p>
            <a:pPr algn="just">
              <a:lnSpc>
                <a:spcPct val="115000"/>
              </a:lnSpc>
              <a:spcAft>
                <a:spcPts val="0"/>
              </a:spcAft>
              <a:buFont typeface="Wingdings" pitchFamily="2" charset="2"/>
              <a:buChar char="q"/>
            </a:pPr>
            <a:r>
              <a:rPr lang="en-GB" sz="1800" b="1" dirty="0">
                <a:latin typeface="Times New Roman"/>
                <a:ea typeface="Times New Roman"/>
                <a:cs typeface="Arial"/>
              </a:rPr>
              <a:t>In addition to linguistic and cultural translation of the story content and form, the translator needs to work on </a:t>
            </a:r>
            <a:r>
              <a:rPr lang="en-GB" sz="1800" b="1" u="sng" dirty="0">
                <a:solidFill>
                  <a:srgbClr val="FF0000"/>
                </a:solidFill>
                <a:latin typeface="Times New Roman"/>
                <a:ea typeface="Times New Roman"/>
                <a:cs typeface="Arial"/>
              </a:rPr>
              <a:t>the translation of Style </a:t>
            </a:r>
            <a:r>
              <a:rPr lang="en-GB" sz="1800" b="1" dirty="0">
                <a:latin typeface="Times New Roman"/>
                <a:ea typeface="Times New Roman"/>
                <a:cs typeface="Arial"/>
              </a:rPr>
              <a:t>normally adopted in storytelling, whether it is archaic, dialectical or idiosyncratic to the writer, for example- to encode their attitude towards the text content, to mark out different voices.</a:t>
            </a:r>
            <a:endParaRPr lang="en-GB" sz="1600" b="1" dirty="0">
              <a:ea typeface="Times New Roman"/>
              <a:cs typeface="Arial"/>
            </a:endParaRPr>
          </a:p>
          <a:p>
            <a:pPr marL="0" indent="0" algn="just">
              <a:lnSpc>
                <a:spcPct val="115000"/>
              </a:lnSpc>
              <a:spcAft>
                <a:spcPts val="0"/>
              </a:spcAft>
            </a:pPr>
            <a:endParaRPr lang="en-GB" sz="1600" b="1" dirty="0">
              <a:ea typeface="Times New Roman"/>
              <a:cs typeface="Arial"/>
            </a:endParaRPr>
          </a:p>
          <a:p>
            <a:pPr algn="just">
              <a:lnSpc>
                <a:spcPct val="115000"/>
              </a:lnSpc>
              <a:spcAft>
                <a:spcPts val="0"/>
              </a:spcAft>
              <a:buFont typeface="Wingdings" pitchFamily="2" charset="2"/>
              <a:buChar char="q"/>
            </a:pPr>
            <a:r>
              <a:rPr lang="en-GB" sz="1800" b="1" dirty="0">
                <a:latin typeface="Times New Roman"/>
                <a:ea typeface="Times New Roman"/>
                <a:cs typeface="Arial"/>
              </a:rPr>
              <a:t>Part of the literary translator’s conventions is that the translator </a:t>
            </a:r>
            <a:r>
              <a:rPr lang="en-GB" sz="1800" b="1" dirty="0">
                <a:solidFill>
                  <a:srgbClr val="009900"/>
                </a:solidFill>
                <a:latin typeface="Times New Roman"/>
                <a:ea typeface="Times New Roman"/>
                <a:cs typeface="Arial"/>
              </a:rPr>
              <a:t>‘speaks for’ the source writer,</a:t>
            </a:r>
            <a:r>
              <a:rPr lang="en-GB" sz="1800" b="1" dirty="0">
                <a:latin typeface="Times New Roman"/>
                <a:ea typeface="Times New Roman"/>
                <a:cs typeface="Arial"/>
              </a:rPr>
              <a:t> and hence has </a:t>
            </a:r>
            <a:r>
              <a:rPr lang="en-GB" sz="1800" b="1" dirty="0">
                <a:solidFill>
                  <a:srgbClr val="009900"/>
                </a:solidFill>
                <a:latin typeface="Times New Roman"/>
                <a:ea typeface="Times New Roman"/>
                <a:cs typeface="Arial"/>
              </a:rPr>
              <a:t>no independent stylistic voice</a:t>
            </a:r>
            <a:r>
              <a:rPr lang="en-GB" sz="1800" b="1" dirty="0">
                <a:latin typeface="Times New Roman"/>
                <a:ea typeface="Times New Roman"/>
                <a:cs typeface="Arial"/>
              </a:rPr>
              <a:t>.  Some scholars, however, advocate that the </a:t>
            </a:r>
            <a:r>
              <a:rPr lang="en-GB" sz="1800" b="1" dirty="0">
                <a:solidFill>
                  <a:srgbClr val="FF3300"/>
                </a:solidFill>
                <a:latin typeface="Times New Roman"/>
                <a:ea typeface="Times New Roman"/>
                <a:cs typeface="Arial"/>
              </a:rPr>
              <a:t>translator’s voice should be made distinctly present in the translated text</a:t>
            </a:r>
            <a:r>
              <a:rPr lang="en-GB" sz="1800" b="1" dirty="0">
                <a:latin typeface="Times New Roman"/>
                <a:ea typeface="Times New Roman"/>
                <a:cs typeface="Arial"/>
              </a:rPr>
              <a:t>, while others have argued that individual translators inevitably leave their own stylistic imprint on the text they produce.</a:t>
            </a:r>
            <a:endParaRPr lang="en-GB" sz="1600" b="1" dirty="0">
              <a:ea typeface="Times New Roman"/>
              <a:cs typeface="Arial"/>
            </a:endParaRPr>
          </a:p>
          <a:p>
            <a:pPr algn="l">
              <a:buFont typeface="Wingdings" pitchFamily="2" charset="2"/>
              <a:buChar char="q"/>
            </a:pPr>
            <a:r>
              <a:rPr lang="en-GB" sz="1800" b="1" dirty="0" smtClean="0">
                <a:latin typeface="Times New Roman"/>
                <a:ea typeface="Times New Roman"/>
                <a:cs typeface="Arial"/>
              </a:rPr>
              <a:t>For </a:t>
            </a:r>
            <a:r>
              <a:rPr lang="en-GB" sz="1800" b="1" dirty="0">
                <a:latin typeface="Times New Roman"/>
                <a:ea typeface="Times New Roman"/>
                <a:cs typeface="Arial"/>
              </a:rPr>
              <a:t>example, let’s now look at the following excerpt taken from </a:t>
            </a:r>
            <a:r>
              <a:rPr lang="en-GB" sz="1800" b="1" dirty="0" err="1">
                <a:latin typeface="Times New Roman"/>
                <a:ea typeface="Times New Roman"/>
                <a:cs typeface="Arial"/>
              </a:rPr>
              <a:t>AlNaimi’s</a:t>
            </a:r>
            <a:r>
              <a:rPr lang="en-GB" sz="1800" b="1" dirty="0">
                <a:latin typeface="Times New Roman"/>
                <a:ea typeface="Times New Roman"/>
                <a:cs typeface="Arial"/>
              </a:rPr>
              <a:t> Arabic short story ‘</a:t>
            </a:r>
            <a:r>
              <a:rPr lang="en-GB" sz="1800" b="1" dirty="0" smtClean="0">
                <a:latin typeface="Times New Roman"/>
                <a:ea typeface="Times New Roman"/>
                <a:cs typeface="Arial"/>
              </a:rPr>
              <a:t>Cut</a:t>
            </a:r>
            <a:r>
              <a:rPr lang="en-GB" sz="1800" b="1" dirty="0">
                <a:latin typeface="Times New Roman"/>
                <a:ea typeface="Times New Roman"/>
                <a:cs typeface="Arial"/>
              </a:rPr>
              <a:t> </a:t>
            </a:r>
            <a:r>
              <a:rPr lang="en-GB" sz="1800" b="1" dirty="0" smtClean="0">
                <a:latin typeface="Times New Roman"/>
                <a:ea typeface="Times New Roman"/>
                <a:cs typeface="Arial"/>
              </a:rPr>
              <a:t>&amp; Chat’ </a:t>
            </a:r>
            <a:r>
              <a:rPr lang="en-GB" sz="1800" b="1" dirty="0">
                <a:latin typeface="Times New Roman"/>
                <a:ea typeface="Times New Roman"/>
                <a:cs typeface="Arial"/>
              </a:rPr>
              <a:t>and see how it has been translated by different translators each of which tried to achieve equivalence in English, communicative purpose of the excerpt in a style that signals that this is a translation of an Arabic short story written by an Arabic writer living in a certain ecological, social, cultural setting.</a:t>
            </a:r>
          </a:p>
          <a:p>
            <a:pPr algn="l">
              <a:buFont typeface="Wingdings" pitchFamily="2" charset="2"/>
              <a:buChar char="q"/>
            </a:pPr>
            <a:r>
              <a:rPr lang="en-GB" sz="1800" b="1" dirty="0"/>
              <a:t> </a:t>
            </a:r>
          </a:p>
          <a:p>
            <a:pPr marL="114300" indent="0" algn="l">
              <a:lnSpc>
                <a:spcPct val="115000"/>
              </a:lnSpc>
              <a:spcAft>
                <a:spcPts val="1000"/>
              </a:spcAft>
            </a:pPr>
            <a:endParaRPr lang="en-GB" sz="1800" b="1" dirty="0">
              <a:ea typeface="Calibri"/>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lvl="1" rtl="1">
              <a:buFont typeface="Wingdings" pitchFamily="2" charset="2"/>
              <a:buChar char="§"/>
            </a:pPr>
            <a:r>
              <a:rPr lang="ar-SY" sz="1400" b="1" dirty="0">
                <a:cs typeface="Traditional Arabic" pitchFamily="2" charset="-78"/>
              </a:rPr>
              <a:t>"فكر في طقوس الحلاقة الممتعة المتبعة في بلده، من سماع حكايات الحلاق، والغوص ببحر المرايا اللامتناهي, وتتالي تلك الحكايات، وترديد عبارات </a:t>
            </a:r>
            <a:r>
              <a:rPr lang="ar-SY" sz="1400" b="1" dirty="0" smtClean="0">
                <a:cs typeface="Traditional Arabic" pitchFamily="2" charset="-78"/>
              </a:rPr>
              <a:t>لاحترام </a:t>
            </a:r>
            <a:r>
              <a:rPr lang="ar-SY" sz="1400" b="1" dirty="0">
                <a:cs typeface="Traditional Arabic" pitchFamily="2" charset="-78"/>
              </a:rPr>
              <a:t>والتقدير المختلفة للزبائن، ورشفات كؤوس الشاي الرقيقة المذهبة الحواف، وقراءة المجلات القديمة المبعثرة على طاولة متمايلة تتوسط المكان، وعذوبة اللحظة التي يحين فيها دور الزبون في الحلاقة. بعد التأمل في كل ذلك قرر الخروج من البيت وهو يرمق ساعته بنظرة سريعة. </a:t>
            </a:r>
            <a:r>
              <a:rPr lang="en-GB" sz="1400" b="1" dirty="0" smtClean="0">
                <a:cs typeface="Traditional Arabic" pitchFamily="2" charset="-78"/>
              </a:rPr>
              <a:t>“</a:t>
            </a:r>
            <a:r>
              <a:rPr lang="ar-SY" sz="1400" b="1" dirty="0" smtClean="0">
                <a:cs typeface="Traditional Arabic" pitchFamily="2" charset="-78"/>
              </a:rPr>
              <a:t>كانت </a:t>
            </a:r>
            <a:r>
              <a:rPr lang="ar-SY" sz="1400" b="1" dirty="0">
                <a:cs typeface="Traditional Arabic" pitchFamily="2" charset="-78"/>
              </a:rPr>
              <a:t>عقاربها تشير إلى الثالثة والنصف </a:t>
            </a:r>
            <a:r>
              <a:rPr lang="ar-SY" sz="1400" b="1" dirty="0" smtClean="0">
                <a:cs typeface="Traditional Arabic" pitchFamily="2" charset="-78"/>
              </a:rPr>
              <a:t>ظهراً.</a:t>
            </a:r>
          </a:p>
          <a:p>
            <a:pPr lvl="0" algn="l">
              <a:buFont typeface="+mj-lt"/>
              <a:buAutoNum type="alphaUcPeriod"/>
            </a:pPr>
            <a:r>
              <a:rPr lang="en-GB" sz="1400" b="1" dirty="0"/>
              <a:t>Then he remembered the interesting ritual followed by barber shops in his country like listening to tales which are told by the barbers who respectfully repeated stories they had heard from other customers, as those who were present sip of some tea glasses which are decorated with gold edges. </a:t>
            </a:r>
            <a:r>
              <a:rPr lang="en-GB" sz="1400" dirty="0"/>
              <a:t>And reading some old magazines which are put on a round table in the middle of the room. What a fantastic feeling it is when the next customer's turn comes! After thinking about all these wonderful memories, he decided to go to the barber shop as he looked quickly at his watch that indicated that the time was 3:30 pm. </a:t>
            </a:r>
          </a:p>
          <a:p>
            <a:pPr lvl="0" algn="l">
              <a:buFont typeface="+mj-lt"/>
              <a:buAutoNum type="alphaUcPeriod"/>
            </a:pPr>
            <a:r>
              <a:rPr lang="en-GB" sz="1400" b="1" dirty="0" smtClean="0">
                <a:solidFill>
                  <a:srgbClr val="FF0000"/>
                </a:solidFill>
              </a:rPr>
              <a:t>He </a:t>
            </a:r>
            <a:r>
              <a:rPr lang="en-GB" sz="1400" b="1" dirty="0">
                <a:solidFill>
                  <a:srgbClr val="FF0000"/>
                </a:solidFill>
              </a:rPr>
              <a:t>then thought of the interesting barbering rituals in his country, like hearing the barber’s stories  and repeating those respect and appreciation  phrases to the costumers, drinking sips of tea from those fine golden edged tea-cups, reading the outdated magazines scattered on that unstable table on the middle of the place, and what an excitement when your turn comes up</a:t>
            </a:r>
            <a:r>
              <a:rPr lang="en-GB" sz="1400" dirty="0"/>
              <a:t>!. After having all those flash backs he decided that he’s leaving the house to the barber’s shop while the clock was ticking at half past three. </a:t>
            </a:r>
          </a:p>
          <a:p>
            <a:pPr lvl="0" algn="l">
              <a:buFont typeface="+mj-lt"/>
              <a:buAutoNum type="alphaUcPeriod"/>
            </a:pPr>
            <a:r>
              <a:rPr lang="en-GB" sz="1400" b="1" dirty="0" smtClean="0">
                <a:solidFill>
                  <a:srgbClr val="1132D9"/>
                </a:solidFill>
              </a:rPr>
              <a:t>Suddenly</a:t>
            </a:r>
            <a:r>
              <a:rPr lang="en-GB" sz="1400" b="1" dirty="0">
                <a:solidFill>
                  <a:srgbClr val="1132D9"/>
                </a:solidFill>
              </a:rPr>
              <a:t>, he remembered about the fascinating rituals done by barbers in their barber shops all over his country</a:t>
            </a:r>
            <a:r>
              <a:rPr lang="en-GB" sz="1400" dirty="0"/>
              <a:t>, </a:t>
            </a:r>
            <a:r>
              <a:rPr lang="en-GB" sz="1400" b="1" dirty="0">
                <a:solidFill>
                  <a:srgbClr val="1132D9"/>
                </a:solidFill>
              </a:rPr>
              <a:t>especially like telling stories for their customers who respectfully repeated them but in their own words</a:t>
            </a:r>
            <a:r>
              <a:rPr lang="en-GB" sz="1400" dirty="0"/>
              <a:t>.  The customers would sip some rich tea in glasses with golden edges, while reading posh magazines which are always on a table in the centre of the shop.  It was a lovely thought about when the next customer’s turn finally comes!  After thinking about theses amazing thoughts, he decided that the best thing to do was to visit the barber’s shop.  He then set off after looking at his watch that read 3:30pm.</a:t>
            </a:r>
          </a:p>
          <a:p>
            <a:pPr marL="228600" indent="-228600" algn="l">
              <a:buFont typeface="+mj-lt"/>
              <a:buAutoNum type="alphaUcPeriod"/>
            </a:pPr>
            <a:r>
              <a:rPr lang="en-GB" sz="1400" dirty="0"/>
              <a:t> </a:t>
            </a:r>
          </a:p>
          <a:p>
            <a:pPr algn="l">
              <a:buFont typeface="+mj-lt"/>
              <a:buAutoNum type="alphaUcPeriod"/>
            </a:pPr>
            <a:endParaRPr lang="en-GB" sz="1400" dirty="0"/>
          </a:p>
        </p:txBody>
      </p:sp>
    </p:spTree>
    <p:extLst>
      <p:ext uri="{BB962C8B-B14F-4D97-AF65-F5344CB8AC3E}">
        <p14:creationId xmlns:p14="http://schemas.microsoft.com/office/powerpoint/2010/main" xmlns="" val="2920472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2800" b="1" dirty="0">
                <a:solidFill>
                  <a:srgbClr val="1132D9"/>
                </a:solidFill>
              </a:rPr>
              <a:t>3.Translation of Religious Short Stories</a:t>
            </a:r>
            <a:br>
              <a:rPr lang="en-GB" sz="28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1800" b="1" dirty="0"/>
              <a:t>What is meant by religious short stories here is any classical literary story that has an Islamic religious theme. </a:t>
            </a:r>
            <a:r>
              <a:rPr lang="en-GB" sz="1800" dirty="0"/>
              <a:t> This ranges from tales told by Prophet Muhammad (</a:t>
            </a:r>
            <a:r>
              <a:rPr lang="en-GB" sz="1800" dirty="0" err="1"/>
              <a:t>p.b.b.u.h</a:t>
            </a:r>
            <a:r>
              <a:rPr lang="en-GB" sz="1800" dirty="0"/>
              <a:t>) to stories written by 21</a:t>
            </a:r>
            <a:r>
              <a:rPr lang="en-GB" sz="1800" baseline="30000" dirty="0"/>
              <a:t>st</a:t>
            </a:r>
            <a:r>
              <a:rPr lang="en-GB" sz="1800" dirty="0"/>
              <a:t> centuries writers with Islamic themes; like stories about the lives of the Prophet’s companions (may Allah be pleased with them), stories narrated by our predecessors in our Arabic and Islamic literature and so on</a:t>
            </a:r>
            <a:r>
              <a:rPr lang="en-GB" sz="1800" dirty="0" smtClean="0"/>
              <a:t>.</a:t>
            </a:r>
            <a:endParaRPr lang="en-GB" sz="1800" dirty="0"/>
          </a:p>
          <a:p>
            <a:pPr algn="l">
              <a:buFont typeface="Wingdings" pitchFamily="2" charset="2"/>
              <a:buChar char="q"/>
            </a:pPr>
            <a:r>
              <a:rPr lang="en-GB" sz="1800" dirty="0"/>
              <a:t>Translators of such literary genre, the genre of religious short stories into English need to be not only creative writers but also </a:t>
            </a:r>
            <a:r>
              <a:rPr lang="en-GB" sz="1800" b="1" dirty="0">
                <a:solidFill>
                  <a:srgbClr val="1132D9"/>
                </a:solidFill>
              </a:rPr>
              <a:t>have indivisible dual role as both writer and interpreter </a:t>
            </a:r>
            <a:r>
              <a:rPr lang="en-GB" sz="1800" dirty="0">
                <a:solidFill>
                  <a:srgbClr val="FF3300"/>
                </a:solidFill>
              </a:rPr>
              <a:t>which help them to offer the source text with some kind of creative impetus to engage with the original text</a:t>
            </a:r>
            <a:r>
              <a:rPr lang="en-GB" sz="1800" dirty="0" smtClean="0">
                <a:solidFill>
                  <a:srgbClr val="FF3300"/>
                </a:solidFill>
              </a:rPr>
              <a:t>.</a:t>
            </a:r>
          </a:p>
          <a:p>
            <a:pPr algn="l">
              <a:buFont typeface="Wingdings" pitchFamily="2" charset="2"/>
              <a:buChar char="q"/>
            </a:pPr>
            <a:r>
              <a:rPr lang="en-GB" sz="1800" dirty="0" smtClean="0"/>
              <a:t>Unlike </a:t>
            </a:r>
            <a:r>
              <a:rPr lang="en-GB" sz="1800" dirty="0"/>
              <a:t>the translator of a contemporary work, often (falsely) perceived to be a mere mediator between  original author and target reader, the translator of a classic text can be seen as an innovator, making their own mark on an already well-known work, remaining it for a new generation, a new audience.  </a:t>
            </a:r>
          </a:p>
          <a:p>
            <a:pPr marL="0" indent="0" algn="just">
              <a:lnSpc>
                <a:spcPct val="115000"/>
              </a:lnSpc>
              <a:spcAft>
                <a:spcPts val="1000"/>
              </a:spcAft>
            </a:pPr>
            <a:r>
              <a:rPr lang="en-GB" sz="1000" b="1" dirty="0">
                <a:solidFill>
                  <a:srgbClr val="1132D9"/>
                </a:solidFill>
              </a:rPr>
              <a:t>It is of vital importance to mention here that with regard to translating tales told by the Prophet (</a:t>
            </a:r>
            <a:r>
              <a:rPr lang="en-GB" sz="1000" b="1" dirty="0" err="1">
                <a:solidFill>
                  <a:srgbClr val="1132D9"/>
                </a:solidFill>
              </a:rPr>
              <a:t>p.b.b.u.h</a:t>
            </a:r>
            <a:r>
              <a:rPr lang="en-GB" sz="1000" b="1" dirty="0">
                <a:solidFill>
                  <a:srgbClr val="1132D9"/>
                </a:solidFill>
              </a:rPr>
              <a:t>) whether via his own </a:t>
            </a:r>
            <a:r>
              <a:rPr lang="en-GB" sz="1000" b="1" dirty="0" err="1">
                <a:solidFill>
                  <a:srgbClr val="1132D9"/>
                </a:solidFill>
              </a:rPr>
              <a:t>Hadeeth</a:t>
            </a:r>
            <a:r>
              <a:rPr lang="en-GB" sz="1000" b="1" dirty="0">
                <a:solidFill>
                  <a:srgbClr val="1132D9"/>
                </a:solidFill>
              </a:rPr>
              <a:t> </a:t>
            </a:r>
            <a:r>
              <a:rPr lang="en-GB" sz="1000" b="1" dirty="0" err="1">
                <a:solidFill>
                  <a:srgbClr val="1132D9"/>
                </a:solidFill>
              </a:rPr>
              <a:t>Sahih</a:t>
            </a:r>
            <a:r>
              <a:rPr lang="en-GB" sz="1000" b="1" dirty="0">
                <a:solidFill>
                  <a:srgbClr val="1132D9"/>
                </a:solidFill>
              </a:rPr>
              <a:t>, his companions or somebody else, the translator is not allowed to be innovative in terms of content because it is not allowed in our religion. Read the following: </a:t>
            </a:r>
            <a:endParaRPr lang="ar-SY" sz="1000" b="1" dirty="0" smtClean="0">
              <a:solidFill>
                <a:srgbClr val="1132D9"/>
              </a:solidFill>
            </a:endParaRPr>
          </a:p>
          <a:p>
            <a:pPr marL="0" indent="0" algn="just">
              <a:lnSpc>
                <a:spcPct val="115000"/>
              </a:lnSpc>
              <a:spcAft>
                <a:spcPts val="1000"/>
              </a:spcAft>
            </a:pPr>
            <a:endParaRPr lang="ar-SY" sz="1000" b="1" dirty="0">
              <a:solidFill>
                <a:srgbClr val="1132D9"/>
              </a:solidFill>
            </a:endParaRPr>
          </a:p>
          <a:p>
            <a:pPr marL="0" indent="0" algn="just">
              <a:lnSpc>
                <a:spcPct val="115000"/>
              </a:lnSpc>
              <a:spcAft>
                <a:spcPts val="1000"/>
              </a:spcAft>
            </a:pPr>
            <a:endParaRPr lang="en-GB" sz="1000" b="1" dirty="0" smtClean="0">
              <a:solidFill>
                <a:srgbClr val="1132D9"/>
              </a:solidFill>
            </a:endParaRPr>
          </a:p>
          <a:p>
            <a:pPr marL="0" indent="0" algn="just" rtl="1">
              <a:lnSpc>
                <a:spcPct val="115000"/>
              </a:lnSpc>
              <a:spcAft>
                <a:spcPts val="1000"/>
              </a:spcAft>
            </a:pPr>
            <a:endParaRPr lang="en-GB" sz="1000" b="1" dirty="0">
              <a:solidFill>
                <a:srgbClr val="1132D9"/>
              </a:solidFill>
            </a:endParaRPr>
          </a:p>
          <a:p>
            <a:pPr marL="0" lvl="0" indent="0" algn="just">
              <a:lnSpc>
                <a:spcPct val="115000"/>
              </a:lnSpc>
              <a:spcAft>
                <a:spcPts val="1000"/>
              </a:spcAft>
            </a:pPr>
            <a:endParaRPr lang="en-GB" sz="1600" b="1" dirty="0">
              <a:ea typeface="Times New Roman"/>
              <a:cs typeface="Arial"/>
            </a:endParaRPr>
          </a:p>
          <a:p>
            <a:pPr marL="285750" indent="-285750" algn="l">
              <a:lnSpc>
                <a:spcPct val="115000"/>
              </a:lnSpc>
              <a:spcAft>
                <a:spcPts val="0"/>
              </a:spcAft>
              <a:buFont typeface="Wingdings" pitchFamily="2" charset="2"/>
              <a:buChar char="q"/>
            </a:pPr>
            <a:endParaRPr lang="en-GB" sz="1800" b="1" dirty="0">
              <a:solidFill>
                <a:srgbClr val="1132D9"/>
              </a:solidFill>
              <a:ea typeface="Times New Roman"/>
              <a:cs typeface="Arial"/>
            </a:endParaRPr>
          </a:p>
        </p:txBody>
      </p:sp>
      <p:graphicFrame>
        <p:nvGraphicFramePr>
          <p:cNvPr id="7" name="Table 6"/>
          <p:cNvGraphicFramePr>
            <a:graphicFrameLocks noGrp="1"/>
          </p:cNvGraphicFramePr>
          <p:nvPr>
            <p:extLst>
              <p:ext uri="{D42A27DB-BD31-4B8C-83A1-F6EECF244321}">
                <p14:modId xmlns:p14="http://schemas.microsoft.com/office/powerpoint/2010/main" xmlns="" val="4188758283"/>
              </p:ext>
            </p:extLst>
          </p:nvPr>
        </p:nvGraphicFramePr>
        <p:xfrm>
          <a:off x="1828800" y="5715000"/>
          <a:ext cx="6629400" cy="304800"/>
        </p:xfrm>
        <a:graphic>
          <a:graphicData uri="http://schemas.openxmlformats.org/drawingml/2006/table">
            <a:tbl>
              <a:tblPr>
                <a:tableStyleId>{5C22544A-7EE6-4342-B048-85BDC9FD1C3A}</a:tableStyleId>
              </a:tblPr>
              <a:tblGrid>
                <a:gridCol w="6629400"/>
              </a:tblGrid>
              <a:tr h="304800">
                <a:tc>
                  <a:txBody>
                    <a:bodyPr/>
                    <a:lstStyle/>
                    <a:p>
                      <a:pPr marR="540385" algn="r" rtl="1">
                        <a:lnSpc>
                          <a:spcPct val="115000"/>
                        </a:lnSpc>
                        <a:spcAft>
                          <a:spcPts val="0"/>
                        </a:spcAft>
                      </a:pPr>
                      <a:r>
                        <a:rPr lang="ar-SA" sz="1200" dirty="0">
                          <a:effectLst/>
                        </a:rPr>
                        <a:t>عَنْ عَاْئِشَةَ، ق</a:t>
                      </a:r>
                      <a:r>
                        <a:rPr lang="ar-SY" sz="1200" dirty="0">
                          <a:effectLst/>
                        </a:rPr>
                        <a:t>َ</a:t>
                      </a:r>
                      <a:r>
                        <a:rPr lang="ar-SA" sz="1200" dirty="0">
                          <a:effectLst/>
                        </a:rPr>
                        <a:t>اْلَتْ: قَالَ رَسُوْلُ اللهِ </a:t>
                      </a:r>
                      <a:r>
                        <a:rPr lang="en-GB" sz="1200" dirty="0">
                          <a:effectLst/>
                          <a:sym typeface="AGA Arabesque"/>
                        </a:rPr>
                        <a:t></a:t>
                      </a:r>
                      <a:r>
                        <a:rPr lang="ar-SA" sz="1200" dirty="0">
                          <a:effectLst/>
                        </a:rPr>
                        <a:t>: "مَنْ أَحْدَثَ فِيْ أَمْرِنَا هَذَا مَا لَيْسَ فِيْهِ فَهُوَ رَدٌّ". </a:t>
                      </a:r>
                      <a:r>
                        <a:rPr lang="ar-SA" sz="1200" dirty="0" smtClean="0">
                          <a:effectLst/>
                        </a:rPr>
                        <a:t>  </a:t>
                      </a:r>
                      <a:r>
                        <a:rPr lang="ar-SA" sz="1200" dirty="0">
                          <a:effectLst/>
                        </a:rPr>
                        <a:t>(رَوَاهُ الشَّيْخَان)</a:t>
                      </a:r>
                      <a:endParaRPr lang="en-GB" sz="1100" dirty="0">
                        <a:effectLst/>
                        <a:latin typeface="Calibri"/>
                        <a:ea typeface="Times New Roman"/>
                        <a:cs typeface="Arial"/>
                      </a:endParaRPr>
                    </a:p>
                  </a:txBody>
                  <a:tcPr marL="68580" marR="68580" marT="0" marB="0"/>
                </a:tc>
              </a:tr>
            </a:tbl>
          </a:graphicData>
        </a:graphic>
      </p:graphicFrame>
      <p:sp>
        <p:nvSpPr>
          <p:cNvPr id="8" name="Rectangle 2"/>
          <p:cNvSpPr>
            <a:spLocks noChangeArrowheads="1"/>
          </p:cNvSpPr>
          <p:nvPr/>
        </p:nvSpPr>
        <p:spPr bwMode="auto">
          <a:xfrm>
            <a:off x="2701925" y="3652838"/>
            <a:ext cx="9906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915400" cy="1143000"/>
          </a:xfrm>
        </p:spPr>
        <p:txBody>
          <a:bodyPr/>
          <a:lstStyle/>
          <a:p>
            <a:pPr lvl="0" algn="l">
              <a:spcAft>
                <a:spcPts val="0"/>
              </a:spcAft>
            </a:pPr>
            <a:r>
              <a:rPr lang="en-GB" sz="3200" b="1" i="1" dirty="0">
                <a:latin typeface="Times New Roman"/>
                <a:cs typeface="Arial"/>
              </a:rPr>
              <a:t/>
            </a:r>
            <a:br>
              <a:rPr lang="en-GB" sz="3200" b="1" i="1" dirty="0">
                <a:latin typeface="Times New Roman"/>
                <a:cs typeface="Arial"/>
              </a:rPr>
            </a:br>
            <a:r>
              <a:rPr lang="en-GB" sz="3200" b="1" dirty="0" smtClean="0">
                <a:solidFill>
                  <a:srgbClr val="FF0000"/>
                </a:solidFill>
              </a:rPr>
              <a:t> Example</a:t>
            </a:r>
            <a:r>
              <a:rPr lang="en-GB" sz="2800" b="1" dirty="0">
                <a:solidFill>
                  <a:srgbClr val="1132D9"/>
                </a:solidFill>
                <a:latin typeface="+mn-lt"/>
                <a:ea typeface="+mn-ea"/>
              </a:rPr>
              <a:t/>
            </a:r>
            <a:br>
              <a:rPr lang="en-GB" sz="2800" b="1" dirty="0">
                <a:solidFill>
                  <a:srgbClr val="1132D9"/>
                </a:solidFill>
                <a:latin typeface="+mn-lt"/>
                <a:ea typeface="+mn-ea"/>
              </a:rPr>
            </a:br>
            <a:r>
              <a:rPr lang="en-GB" sz="3600" dirty="0">
                <a:latin typeface="Times New Roman"/>
                <a:ea typeface="Calibri"/>
                <a:cs typeface="Arial"/>
              </a:rPr>
              <a:t> </a:t>
            </a:r>
            <a:endParaRPr lang="en-US" dirty="0"/>
          </a:p>
        </p:txBody>
      </p:sp>
      <p:sp>
        <p:nvSpPr>
          <p:cNvPr id="3" name="Content Placeholder 2"/>
          <p:cNvSpPr>
            <a:spLocks noGrp="1"/>
          </p:cNvSpPr>
          <p:nvPr>
            <p:ph idx="1"/>
          </p:nvPr>
        </p:nvSpPr>
        <p:spPr/>
        <p:txBody>
          <a:bodyPr/>
          <a:lstStyle/>
          <a:p>
            <a:pPr algn="l">
              <a:buFont typeface="Wingdings" pitchFamily="2" charset="2"/>
              <a:buChar char="§"/>
            </a:pPr>
            <a:r>
              <a:rPr lang="en-GB" sz="1400" dirty="0">
                <a:solidFill>
                  <a:srgbClr val="1132D9"/>
                </a:solidFill>
              </a:rPr>
              <a:t>Now let’s look at the following </a:t>
            </a:r>
            <a:r>
              <a:rPr lang="en-GB" sz="1400" dirty="0" smtClean="0">
                <a:solidFill>
                  <a:srgbClr val="1132D9"/>
                </a:solidFill>
              </a:rPr>
              <a:t>part of </a:t>
            </a:r>
            <a:r>
              <a:rPr lang="en-GB" sz="1400" dirty="0" err="1" smtClean="0">
                <a:solidFill>
                  <a:srgbClr val="1132D9"/>
                </a:solidFill>
              </a:rPr>
              <a:t>Hadeeth</a:t>
            </a:r>
            <a:r>
              <a:rPr lang="en-GB" sz="1400" dirty="0" smtClean="0">
                <a:solidFill>
                  <a:srgbClr val="1132D9"/>
                </a:solidFill>
              </a:rPr>
              <a:t> </a:t>
            </a:r>
            <a:r>
              <a:rPr lang="en-GB" sz="1400" dirty="0">
                <a:solidFill>
                  <a:srgbClr val="1132D9"/>
                </a:solidFill>
              </a:rPr>
              <a:t>reported by </a:t>
            </a:r>
            <a:r>
              <a:rPr lang="en-GB" sz="1400" dirty="0" err="1">
                <a:solidFill>
                  <a:srgbClr val="1132D9"/>
                </a:solidFill>
              </a:rPr>
              <a:t>Ibn</a:t>
            </a:r>
            <a:r>
              <a:rPr lang="en-GB" sz="1400" dirty="0">
                <a:solidFill>
                  <a:srgbClr val="1132D9"/>
                </a:solidFill>
              </a:rPr>
              <a:t> Omar in which the Prophet (</a:t>
            </a:r>
            <a:r>
              <a:rPr lang="en-GB" sz="1400" dirty="0" err="1">
                <a:solidFill>
                  <a:srgbClr val="1132D9"/>
                </a:solidFill>
              </a:rPr>
              <a:t>p.b.b.u.h</a:t>
            </a:r>
            <a:r>
              <a:rPr lang="en-GB" sz="1400" dirty="0">
                <a:solidFill>
                  <a:srgbClr val="1132D9"/>
                </a:solidFill>
              </a:rPr>
              <a:t>) tells us  the story of “the people of the Cave” and try to analyse how Dr Halimah (2012) tried to render not only the content but also the stylistic </a:t>
            </a:r>
            <a:r>
              <a:rPr lang="en-GB" sz="1400" dirty="0" smtClean="0">
                <a:solidFill>
                  <a:srgbClr val="1132D9"/>
                </a:solidFill>
              </a:rPr>
              <a:t>features </a:t>
            </a:r>
            <a:r>
              <a:rPr lang="en-GB" sz="1400" dirty="0">
                <a:solidFill>
                  <a:srgbClr val="1132D9"/>
                </a:solidFill>
              </a:rPr>
              <a:t>of the </a:t>
            </a:r>
            <a:r>
              <a:rPr lang="en-GB" sz="1400" dirty="0" err="1">
                <a:solidFill>
                  <a:srgbClr val="1132D9"/>
                </a:solidFill>
              </a:rPr>
              <a:t>Hadeeth</a:t>
            </a:r>
            <a:r>
              <a:rPr lang="en-GB" sz="1400" dirty="0">
                <a:solidFill>
                  <a:srgbClr val="1132D9"/>
                </a:solidFill>
              </a:rPr>
              <a:t> which indicate an idiosyncratic style of the Prophet Muhammad (p.b..</a:t>
            </a:r>
            <a:r>
              <a:rPr lang="en-GB" sz="1400" dirty="0" err="1">
                <a:solidFill>
                  <a:srgbClr val="1132D9"/>
                </a:solidFill>
              </a:rPr>
              <a:t>b.u.h</a:t>
            </a:r>
            <a:r>
              <a:rPr lang="en-GB" sz="1400" dirty="0" smtClean="0">
                <a:solidFill>
                  <a:srgbClr val="1132D9"/>
                </a:solidFill>
              </a:rPr>
              <a:t>):</a:t>
            </a:r>
          </a:p>
          <a:p>
            <a:pPr marR="540385" algn="justLow" rtl="1">
              <a:lnSpc>
                <a:spcPct val="115000"/>
              </a:lnSpc>
              <a:spcAft>
                <a:spcPts val="0"/>
              </a:spcAft>
            </a:pPr>
            <a:r>
              <a:rPr lang="ar-SY" sz="1400" dirty="0" smtClean="0">
                <a:latin typeface="CG Times"/>
                <a:ea typeface="Times New Roman"/>
                <a:cs typeface="Traditional Arabic"/>
              </a:rPr>
              <a:t>             </a:t>
            </a:r>
            <a:r>
              <a:rPr lang="ar-SA" sz="1600" b="1" dirty="0" smtClean="0">
                <a:latin typeface="CG Times"/>
                <a:ea typeface="Times New Roman"/>
                <a:cs typeface="Traditional Arabic"/>
              </a:rPr>
              <a:t>عَنِ </a:t>
            </a:r>
            <a:r>
              <a:rPr lang="ar-SA" sz="1600" b="1" dirty="0">
                <a:latin typeface="CG Times"/>
                <a:ea typeface="Times New Roman"/>
                <a:cs typeface="Traditional Arabic"/>
              </a:rPr>
              <a:t>ابْنِ عُمَرَ، عَنِ النَّبِيِّ </a:t>
            </a:r>
            <a:r>
              <a:rPr lang="en-GB" sz="1600" b="1" dirty="0">
                <a:latin typeface="CG Times"/>
                <a:ea typeface="Times New Roman"/>
                <a:cs typeface="Traditional Arabic"/>
                <a:sym typeface="AGA Arabesque"/>
              </a:rPr>
              <a:t></a:t>
            </a:r>
            <a:r>
              <a:rPr lang="ar-SA" sz="1600" b="1" dirty="0">
                <a:latin typeface="CG Times"/>
                <a:ea typeface="Times New Roman"/>
                <a:cs typeface="Traditional Arabic"/>
              </a:rPr>
              <a:t>، قَالَ: "خَرَجَ ثَلاثَةٌ يَمْشُوْنَ فَأَصَابَهُمُ الْمَطَرُ، فَدَخَلُوا فِي غَاْرٍ فِي جَبَلٍ، فَانْحَطَّتْ عَلَيْهِمْ صَخْرَةٌ، قَالَ: فَقَالَ بَعْضُهُمْ لِبَعْضٍ: ادْعُوا اللهَ بِأَفْضَلِ عَمَلٍ عَمِلْتُمُوْهُ. فَقَالَ أَحَدُهُمْ: اللَّهُمَّ إِنِّيْ كَانَ لِيْ أَبَوَانِ شَيْخَانِ كَبِيْرَانِ، فَكُنْتُ أَخْرُجُ فَأَرْعَى، ثُمَّ أَجِيءُ فَأَحْلُبُ فَأَجِيءُ بِالْحِلابِ، فَآتِي بِهِ أَبَوَيَّ فَيَشْرَبَانِ، ثُمَّ أَسْقِيْ الصِّبْيَةَ وَأَهْلِيْ وَامْرَأَتِي، فَاحْتَبَسْتُ لَيْلَةً، </a:t>
            </a:r>
            <a:r>
              <a:rPr lang="ar-SA" sz="1600" b="1" dirty="0">
                <a:latin typeface="Times New Roman"/>
                <a:ea typeface="Times New Roman"/>
                <a:cs typeface="Traditional Arabic"/>
              </a:rPr>
              <a:t>فَجِئْتُ فَإِذَا هُمَا نَاْئِمَانِ، قَالَ : فَكَرِهْتُ أَنْ أوقِظَهُمَا، وَالصِّبْيَةُ يَتَضَاغَوْنَ عِنْدَ رِجْلَيَّ، فَلَمْ يَزَلْ ذَلِكَ دَأْبِي وَدَأْبَهُمَا حَتىَّ طَلَعَ الْفَجْرُ، اللَّهُمَّ إِنْ كُنْتَ تَعْلَمُ أَنِّيْ فَعَلْتُ ذَلِكَ ابْتِغَاْءَ وَجْهِكَ، فَافْرُجْ عَنَّا فُرْجَةً نَرَى مِنْهَا السَّمَاْءَ، قَالَ: فَفُرِجَ عَنْهُم. </a:t>
            </a:r>
            <a:r>
              <a:rPr lang="ar-SY" sz="1600" b="1" dirty="0" smtClean="0">
                <a:latin typeface="Times New Roman"/>
                <a:ea typeface="Times New Roman"/>
                <a:cs typeface="Traditional Arabic"/>
              </a:rPr>
              <a:t>         </a:t>
            </a:r>
            <a:r>
              <a:rPr lang="ar-SA" sz="1600" b="1" dirty="0" smtClean="0">
                <a:latin typeface="CG Times"/>
                <a:ea typeface="Times New Roman"/>
                <a:cs typeface="Traditional Arabic"/>
              </a:rPr>
              <a:t>(</a:t>
            </a:r>
            <a:r>
              <a:rPr lang="ar-SA" sz="1600" b="1" dirty="0">
                <a:latin typeface="CG Times"/>
                <a:ea typeface="Times New Roman"/>
                <a:cs typeface="Traditional Arabic"/>
              </a:rPr>
              <a:t>رَوَاهُ الشَّيْخَان)</a:t>
            </a:r>
            <a:endParaRPr lang="en-GB" sz="1600" b="1" dirty="0">
              <a:ea typeface="Times New Roman"/>
              <a:cs typeface="Arial"/>
            </a:endParaRPr>
          </a:p>
          <a:p>
            <a:pPr algn="just">
              <a:buFont typeface="Wingdings" pitchFamily="2" charset="2"/>
              <a:buChar char="q"/>
            </a:pPr>
            <a:r>
              <a:rPr lang="en-GB" sz="1400" dirty="0" err="1">
                <a:latin typeface="Times New Roman" pitchFamily="18" charset="0"/>
                <a:cs typeface="Times New Roman" pitchFamily="18" charset="0"/>
              </a:rPr>
              <a:t>Ibn</a:t>
            </a:r>
            <a:r>
              <a:rPr lang="en-GB" sz="1400" dirty="0">
                <a:latin typeface="Times New Roman" pitchFamily="18" charset="0"/>
                <a:cs typeface="Times New Roman" pitchFamily="18" charset="0"/>
              </a:rPr>
              <a:t> Omar reported that the Prophet (peace and blessings of Allah be upon him) said: "Once upon a time three men went out for a  walk.  On the way they were caught up by heavy rain.  After they had sought shelter in a cave in a mountain, a huge rock fell down and blocked the entrance.  Inside the cave, they said to one another: "Let's call upon Allah with the best of our deeds."  One of them then said: "Oh Allah, I had two elderly parents.  I used to set out, graze the herd, come back, milk the herd, bring the milk home and offer it to my parents first, and then let my children and wife drink.  However, one evening I was held up and came back home late finding my parents sound asleep.  As I hated to wake them, I stayed up all night along with my children crying at my feet out of hunger- waiting for them to wake up by themselves.  Oh Allah, if you know that I had done this just to please You, please make the rock move a little so that we can see the sky."  As a result, the rock miraculously moved a little.  </a:t>
            </a:r>
          </a:p>
          <a:p>
            <a:pPr marL="540385" algn="just">
              <a:lnSpc>
                <a:spcPct val="115000"/>
              </a:lnSpc>
              <a:spcAft>
                <a:spcPts val="0"/>
              </a:spcAft>
              <a:buFont typeface="Wingdings" pitchFamily="2" charset="2"/>
              <a:buChar char="q"/>
            </a:pPr>
            <a:r>
              <a:rPr lang="en-GB" sz="1050" dirty="0">
                <a:latin typeface="Times New Roman" pitchFamily="18" charset="0"/>
                <a:cs typeface="Times New Roman" pitchFamily="18" charset="0"/>
              </a:rPr>
              <a:t>    (</a:t>
            </a:r>
            <a:r>
              <a:rPr lang="en-GB" sz="1050" dirty="0" err="1">
                <a:latin typeface="Times New Roman" pitchFamily="18" charset="0"/>
                <a:cs typeface="Times New Roman" pitchFamily="18" charset="0"/>
              </a:rPr>
              <a:t>Bukhari</a:t>
            </a:r>
            <a:r>
              <a:rPr lang="en-GB" sz="1050" dirty="0">
                <a:latin typeface="Times New Roman" pitchFamily="18" charset="0"/>
                <a:cs typeface="Times New Roman" pitchFamily="18" charset="0"/>
              </a:rPr>
              <a:t> &amp; Muslim)</a:t>
            </a:r>
          </a:p>
          <a:p>
            <a:pPr algn="l"/>
            <a:endParaRPr lang="en-GB" sz="14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L9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short story into </a:t>
            </a:r>
            <a:r>
              <a:rPr lang="en-GB" sz="1800" b="1" dirty="0" smtClean="0">
                <a:solidFill>
                  <a:srgbClr val="1132D9"/>
                </a:solidFill>
                <a:latin typeface="Times New Roman"/>
                <a:ea typeface="Times New Roman"/>
                <a:cs typeface="Arial"/>
              </a:rPr>
              <a:t>Arabic</a:t>
            </a:r>
            <a:r>
              <a:rPr lang="ar-SA" sz="1800" b="1" dirty="0" smtClean="0">
                <a:solidFill>
                  <a:srgbClr val="1132D9"/>
                </a:solidFill>
                <a:latin typeface="Times New Roman"/>
                <a:ea typeface="Times New Roman"/>
                <a:cs typeface="Arial"/>
              </a:rPr>
              <a:t>. </a:t>
            </a:r>
            <a:r>
              <a:rPr lang="en-GB" sz="1800" b="1" dirty="0" smtClean="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a:xfrm>
            <a:off x="495300" y="1600200"/>
            <a:ext cx="8915400" cy="4724400"/>
          </a:xfrm>
        </p:spPr>
        <p:txBody>
          <a:bodyPr/>
          <a:lstStyle/>
          <a:p>
            <a:pPr marR="795655" algn="ctr">
              <a:lnSpc>
                <a:spcPct val="115000"/>
              </a:lnSpc>
              <a:spcAft>
                <a:spcPts val="1000"/>
              </a:spcAft>
            </a:pPr>
            <a:r>
              <a:rPr lang="en-GB" sz="1200" b="1" i="1" u="sng" dirty="0">
                <a:latin typeface="Times New Roman"/>
                <a:ea typeface="Calibri"/>
                <a:cs typeface="Arial"/>
              </a:rPr>
              <a:t>The Little </a:t>
            </a:r>
            <a:r>
              <a:rPr lang="en-GB" sz="1200" b="1" i="1" u="sng" dirty="0" smtClean="0">
                <a:latin typeface="Times New Roman"/>
                <a:ea typeface="Calibri"/>
                <a:cs typeface="Arial"/>
              </a:rPr>
              <a:t>Snowman</a:t>
            </a:r>
          </a:p>
          <a:p>
            <a:pPr marR="795655" algn="just">
              <a:lnSpc>
                <a:spcPct val="115000"/>
              </a:lnSpc>
              <a:spcAft>
                <a:spcPts val="1000"/>
              </a:spcAft>
            </a:pPr>
            <a:r>
              <a:rPr lang="en-GB" sz="1000" dirty="0" smtClean="0">
                <a:latin typeface="Times New Roman"/>
                <a:ea typeface="Calibri"/>
                <a:cs typeface="Arial"/>
              </a:rPr>
              <a:t>	</a:t>
            </a:r>
            <a:r>
              <a:rPr lang="en-GB" sz="900" dirty="0" smtClean="0">
                <a:latin typeface="Times New Roman"/>
                <a:ea typeface="Calibri"/>
                <a:cs typeface="Arial"/>
              </a:rPr>
              <a:t>Once upon a time in the far lands of Mount Everest, there lived a poor woodcutter named Fred. He lived all alone in a wooden house with no pipes and electricity. He loved making snowmen in the winter although he was not very good.</a:t>
            </a:r>
            <a:endParaRPr lang="en-GB" sz="900" dirty="0" smtClean="0">
              <a:ea typeface="Times New Roman"/>
              <a:cs typeface="Arial"/>
            </a:endParaRPr>
          </a:p>
          <a:p>
            <a:pPr marR="165735" algn="just">
              <a:lnSpc>
                <a:spcPct val="115000"/>
              </a:lnSpc>
              <a:spcAft>
                <a:spcPts val="1000"/>
              </a:spcAft>
            </a:pPr>
            <a:r>
              <a:rPr lang="en-GB" sz="900" dirty="0" smtClean="0">
                <a:latin typeface="Times New Roman"/>
                <a:ea typeface="Calibri"/>
                <a:cs typeface="Arial"/>
              </a:rPr>
              <a:t>	 One day, Fred made a little snowman. He named it Tomba. It was a dear little snowman with a hat and a scarf. It also had some cute buttons and beautiful eyes. But then, a terrible thing happened. Tomba’s body fell off! The woodcutter picked up Tomba’s body and chucked him up across the mountain. </a:t>
            </a:r>
            <a:endParaRPr lang="en-GB" sz="900" dirty="0" smtClean="0">
              <a:ea typeface="Times New Roman"/>
              <a:cs typeface="Arial"/>
            </a:endParaRPr>
          </a:p>
          <a:p>
            <a:pPr marR="165735" algn="just">
              <a:lnSpc>
                <a:spcPct val="115000"/>
              </a:lnSpc>
              <a:spcAft>
                <a:spcPts val="1000"/>
              </a:spcAft>
            </a:pPr>
            <a:r>
              <a:rPr lang="en-GB" sz="900" dirty="0" smtClean="0">
                <a:latin typeface="Times New Roman"/>
                <a:ea typeface="Calibri"/>
                <a:cs typeface="Arial"/>
              </a:rPr>
              <a:t>	The </a:t>
            </a:r>
            <a:r>
              <a:rPr lang="en-GB" sz="900" dirty="0">
                <a:latin typeface="Times New Roman"/>
                <a:ea typeface="Calibri"/>
                <a:cs typeface="Arial"/>
              </a:rPr>
              <a:t>next day, Fred woke up by a startling knock on his door then a cough. He leapt to his feet. Slowly, he opened the door. A tiny person stepped in. Surprisingly, it was Tomba! But Tomba s body was not to be seen. “Good morning sir,” he sniffed. “But not to me. As you can see, some gentleman picked up my gorgeous body and threw it across the snow! Do you know who did it?” Fred shuffled his feet nervously. He had a bad feeling that Tomba would think it was him. </a:t>
            </a:r>
            <a:endParaRPr lang="en-GB" sz="900" dirty="0">
              <a:ea typeface="Times New Roman"/>
              <a:cs typeface="Arial"/>
            </a:endParaRPr>
          </a:p>
          <a:p>
            <a:pPr marR="165735" algn="just">
              <a:lnSpc>
                <a:spcPct val="115000"/>
              </a:lnSpc>
              <a:spcAft>
                <a:spcPts val="1000"/>
              </a:spcAft>
            </a:pPr>
            <a:r>
              <a:rPr lang="en-GB" sz="900" dirty="0">
                <a:latin typeface="Times New Roman"/>
                <a:ea typeface="Calibri"/>
                <a:cs typeface="Arial"/>
              </a:rPr>
              <a:t> </a:t>
            </a:r>
            <a:r>
              <a:rPr lang="en-GB" sz="900" dirty="0" smtClean="0">
                <a:latin typeface="Times New Roman"/>
                <a:ea typeface="Calibri"/>
                <a:cs typeface="Arial"/>
              </a:rPr>
              <a:t>	“</a:t>
            </a:r>
            <a:r>
              <a:rPr lang="en-GB" sz="900" dirty="0">
                <a:latin typeface="Times New Roman"/>
                <a:ea typeface="Calibri"/>
                <a:cs typeface="Arial"/>
              </a:rPr>
              <a:t>But you are the only man living on this mountain,” Tomba went on. “So it must be you!” “I’m very sorry that I threw away your gorgeous body but now I am busy” Fred roared. Tomba snivelled cowardly. “Please can you help me find them?”  “What do you think I am?  Crazy!” Fred thundered. “Oh, I thought you would do it for one hundred wishes.” Tomba squeaked.</a:t>
            </a:r>
            <a:endParaRPr lang="en-GB" sz="900" dirty="0">
              <a:ea typeface="Times New Roman"/>
              <a:cs typeface="Arial"/>
            </a:endParaRPr>
          </a:p>
          <a:p>
            <a:pPr marR="165735" algn="just">
              <a:lnSpc>
                <a:spcPct val="115000"/>
              </a:lnSpc>
              <a:spcAft>
                <a:spcPts val="1000"/>
              </a:spcAft>
            </a:pPr>
            <a:r>
              <a:rPr lang="en-GB" sz="900" dirty="0">
                <a:latin typeface="Times New Roman"/>
                <a:ea typeface="Calibri"/>
                <a:cs typeface="Arial"/>
              </a:rPr>
              <a:t> </a:t>
            </a:r>
            <a:r>
              <a:rPr lang="en-GB" sz="900" dirty="0" smtClean="0">
                <a:latin typeface="Times New Roman"/>
                <a:ea typeface="Calibri"/>
                <a:cs typeface="Arial"/>
              </a:rPr>
              <a:t>	“</a:t>
            </a:r>
            <a:r>
              <a:rPr lang="en-GB" sz="900" dirty="0">
                <a:latin typeface="Times New Roman"/>
                <a:ea typeface="Calibri"/>
                <a:cs typeface="Arial"/>
              </a:rPr>
              <a:t>Well …ok.” Fred answered wickedly. He was planning that he helps this snowman, get his hundred wishes and Kill the snowman! They set off down the mountain. It was a long, long, long way down.</a:t>
            </a:r>
            <a:endParaRPr lang="en-GB" sz="900" dirty="0">
              <a:ea typeface="Times New Roman"/>
              <a:cs typeface="Arial"/>
            </a:endParaRPr>
          </a:p>
          <a:p>
            <a:pPr marR="165735" algn="just">
              <a:lnSpc>
                <a:spcPct val="115000"/>
              </a:lnSpc>
              <a:spcAft>
                <a:spcPts val="1000"/>
              </a:spcAft>
            </a:pPr>
            <a:r>
              <a:rPr lang="en-GB" sz="900" dirty="0" smtClean="0">
                <a:latin typeface="Times New Roman"/>
                <a:ea typeface="Calibri"/>
                <a:cs typeface="Arial"/>
              </a:rPr>
              <a:t>	Suddenly</a:t>
            </a:r>
            <a:r>
              <a:rPr lang="en-GB" sz="900" dirty="0">
                <a:latin typeface="Times New Roman"/>
                <a:ea typeface="Calibri"/>
                <a:cs typeface="Arial"/>
              </a:rPr>
              <a:t>, an eagle flew past Fred and Tomba and began to squawk. “RUMBLE, BOOM, BOOM! The mountain bellowed. Then it started to shake. It was an avalanche! The snow pushed Fred, [who was holding Tomba’s head] to his feet and blew him down the mountain. Finally, the avalanche stopped. Fred looked down. There was the bottom of the mountain. “Mount Everest is high!” puffed Tomba who was blowing madly like a rhino. </a:t>
            </a:r>
            <a:endParaRPr lang="en-GB" sz="900" dirty="0" smtClean="0">
              <a:latin typeface="Times New Roman"/>
              <a:ea typeface="Calibri"/>
              <a:cs typeface="Arial"/>
            </a:endParaRPr>
          </a:p>
          <a:p>
            <a:pPr marR="165735" algn="just">
              <a:lnSpc>
                <a:spcPct val="115000"/>
              </a:lnSpc>
              <a:spcAft>
                <a:spcPts val="1000"/>
              </a:spcAft>
            </a:pPr>
            <a:r>
              <a:rPr lang="en-GB" sz="900" dirty="0">
                <a:latin typeface="Times New Roman"/>
                <a:ea typeface="Calibri"/>
                <a:cs typeface="Arial"/>
              </a:rPr>
              <a:t> </a:t>
            </a:r>
            <a:r>
              <a:rPr lang="en-GB" sz="900" dirty="0" smtClean="0">
                <a:latin typeface="Times New Roman"/>
                <a:ea typeface="Calibri"/>
                <a:cs typeface="Arial"/>
              </a:rPr>
              <a:t>	Then </a:t>
            </a:r>
            <a:r>
              <a:rPr lang="en-GB" sz="900" dirty="0">
                <a:latin typeface="Times New Roman"/>
                <a:ea typeface="Calibri"/>
                <a:cs typeface="Arial"/>
              </a:rPr>
              <a:t>Fred looked more carefully. He saw a pair of buttons, then a scarf and a lump of snow. Tomba’s body was found! “Here’s your body, Tomba.” said Fred grimly. Tomba bounced happily around him as he attached them on him. “Can I have my one hundred wishes now please?” snarled Fred viciously. “Well, no!” said Tomba, laughing like a maniac. Fred lunged at him but Tomba was too quick. He had disappeared in a puff of smoke. “That magic snowman,” grumbled Fred, struggling to get back up the mountain. It certainly wasn’t his best day!</a:t>
            </a:r>
            <a:endParaRPr lang="en-GB" sz="900" dirty="0">
              <a:ea typeface="Times New Roman"/>
              <a:cs typeface="Arial"/>
            </a:endParaRPr>
          </a:p>
          <a:p>
            <a:pPr marR="165735" algn="just">
              <a:lnSpc>
                <a:spcPct val="115000"/>
              </a:lnSpc>
              <a:spcAft>
                <a:spcPts val="1000"/>
              </a:spcAft>
            </a:pPr>
            <a:r>
              <a:rPr lang="en-GB" sz="900" dirty="0" smtClean="0">
                <a:solidFill>
                  <a:srgbClr val="002060"/>
                </a:solidFill>
                <a:latin typeface="Times New Roman"/>
                <a:ea typeface="Calibri"/>
                <a:cs typeface="Arial"/>
              </a:rPr>
              <a:t>	THE END!          </a:t>
            </a:r>
            <a:r>
              <a:rPr lang="en-GB" sz="900" b="1" i="1" dirty="0" smtClean="0">
                <a:solidFill>
                  <a:srgbClr val="002060"/>
                </a:solidFill>
                <a:latin typeface="Times New Roman"/>
                <a:ea typeface="Calibri"/>
                <a:cs typeface="Arial"/>
              </a:rPr>
              <a:t>Mustafa </a:t>
            </a:r>
            <a:r>
              <a:rPr lang="en-GB" sz="900" b="1" i="1" dirty="0">
                <a:solidFill>
                  <a:srgbClr val="002060"/>
                </a:solidFill>
                <a:latin typeface="Times New Roman"/>
                <a:ea typeface="Calibri"/>
                <a:cs typeface="Arial"/>
              </a:rPr>
              <a:t>A Halimah (2012)</a:t>
            </a:r>
            <a:endParaRPr lang="en-GB" sz="900" dirty="0">
              <a:ea typeface="Times New Roman"/>
              <a:cs typeface="Arial"/>
            </a:endParaRPr>
          </a:p>
          <a:p>
            <a:pPr algn="l">
              <a:spcAft>
                <a:spcPts val="1000"/>
              </a:spcAft>
            </a:pPr>
            <a:endParaRPr lang="en-GB" sz="900" b="1" dirty="0">
              <a:latin typeface="CG Times"/>
              <a:ea typeface="Times New Roman"/>
              <a:cs typeface="+mj-cs"/>
            </a:endParaRPr>
          </a:p>
          <a:p>
            <a:pPr algn="l">
              <a:spcAft>
                <a:spcPts val="1000"/>
              </a:spcAft>
            </a:pPr>
            <a:endParaRPr lang="en-GB" sz="1200" b="1" dirty="0" smtClean="0">
              <a:latin typeface="CG Times"/>
              <a:ea typeface="Times New Roman"/>
              <a:cs typeface="+mj-cs"/>
            </a:endParaRPr>
          </a:p>
          <a:p>
            <a:pPr algn="l">
              <a:spcAft>
                <a:spcPts val="1000"/>
              </a:spcAft>
            </a:pPr>
            <a:r>
              <a:rPr lang="ar-SY" sz="1200" b="1" dirty="0" smtClean="0">
                <a:latin typeface="CG Times"/>
                <a:ea typeface="Times New Roman"/>
                <a:cs typeface="+mj-cs"/>
              </a:rPr>
              <a:t> </a:t>
            </a:r>
            <a:endParaRPr lang="en-GB" sz="1200" dirty="0">
              <a:ea typeface="Times New Roman"/>
              <a:cs typeface="+mj-cs"/>
            </a:endParaRPr>
          </a:p>
        </p:txBody>
      </p:sp>
    </p:spTree>
    <p:extLst>
      <p:ext uri="{BB962C8B-B14F-4D97-AF65-F5344CB8AC3E}">
        <p14:creationId xmlns:p14="http://schemas.microsoft.com/office/powerpoint/2010/main" xmlns="" val="3992937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L9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algn="ctr" rtl="1">
              <a:lnSpc>
                <a:spcPct val="200000"/>
              </a:lnSpc>
              <a:spcAft>
                <a:spcPts val="1000"/>
              </a:spcAft>
            </a:pPr>
            <a:r>
              <a:rPr lang="ar-SY" sz="2000" b="1" dirty="0" smtClean="0">
                <a:ea typeface="Times New Roman"/>
                <a:cs typeface="Times New Roman"/>
              </a:rPr>
              <a:t>   </a:t>
            </a:r>
            <a:r>
              <a:rPr lang="ar-SY" sz="1200" b="1" dirty="0">
                <a:ea typeface="Times New Roman"/>
                <a:cs typeface="Traditional Arabic" pitchFamily="2" charset="-78"/>
              </a:rPr>
              <a:t>(</a:t>
            </a:r>
            <a:r>
              <a:rPr lang="ar-SY" sz="1200" b="1" dirty="0">
                <a:solidFill>
                  <a:srgbClr val="1132D9"/>
                </a:solidFill>
                <a:ea typeface="Times New Roman"/>
                <a:cs typeface="Traditional Arabic" pitchFamily="2" charset="-78"/>
              </a:rPr>
              <a:t>قِصَّةُ أَصْحَابِ الْغَارِ الثَّلاثَةِ)</a:t>
            </a:r>
          </a:p>
          <a:p>
            <a:pPr algn="justLow" rtl="1">
              <a:lnSpc>
                <a:spcPct val="200000"/>
              </a:lnSpc>
              <a:spcAft>
                <a:spcPts val="1000"/>
              </a:spcAft>
            </a:pPr>
            <a:r>
              <a:rPr lang="ar-SY" sz="1200" b="1" dirty="0">
                <a:ea typeface="Times New Roman"/>
                <a:cs typeface="Traditional Arabic" pitchFamily="2" charset="-78"/>
              </a:rPr>
              <a:t>   </a:t>
            </a:r>
            <a:r>
              <a:rPr lang="ar-SY" sz="1200" b="1" dirty="0" smtClean="0">
                <a:ea typeface="Times New Roman"/>
                <a:cs typeface="Traditional Arabic" pitchFamily="2" charset="-78"/>
              </a:rPr>
              <a:t>             عَنِ </a:t>
            </a:r>
            <a:r>
              <a:rPr lang="ar-SY" sz="1200" b="1" dirty="0">
                <a:ea typeface="Times New Roman"/>
                <a:cs typeface="Traditional Arabic" pitchFamily="2" charset="-78"/>
              </a:rPr>
              <a:t>ابْنِ عُمَرَ، عَنِ النَّبِيِّ ، قَالَ: "خَرَجَ ثَلاثَةٌ يَمْشُوْنَ فَأَصَابَهُمُ الْمَطَرُ، فَدَخَلُوا فِي غَاْرٍ فِي جَبَلٍ، فَانْحَطَّتْ عَلَيْهِمْ صَخْرَةٌ، قَالَ: فَقَالَ بَعْضُهُمْ لِبَعْضٍ: ادْعُوا اللهَ بِأَفْضَلِ عَمَلٍ عَمِلْتُمُوْهُ. فَقَالَ أَحَدُهُمْ: اللَّهُمَّ إِنِّيْ كَانَ لِيْ أَبَوَانِ شَيْخَانِ كَبِيْرَانِ، فَكُنْتُ أَخْرُجُ فَأَرْعَى، ثُمَّ أَجِيءُ فَأَحْلُبُ فَأَجِيءُ بِالْحِلابِ، فَآتِي بِهِ أَبَوَيَّ فَيَشْرَبَانِ، ثُمَّ أَسْقِيْ الصِّبْيَةَ وَأَهْلِيْ وَامْرَأَتِي، فَاحْتَبَسْتُ لَيْلَةً، فَجِئْتُ فَإِذَا هُمَا نَاْئِمَانِ، قَالَ : فَكَرِهْتُ أَنْ أوقِظَهُمَا، وَالصِّبْيَةُ يَتَضَاغَوْنَ عِنْدَ رِجْلَيَّ، فَلَمْ يَزَلْ ذَلِكَ دَأْبِي وَدَأْبَهُمَا حَتىَّ طَلَعَ الْفَجْرُ، اللَّهُمَّ إِنْ كُنْتَ تَعْلَمُ أَنِّيْ فَعَلْتُ ذَلِكَ ابْتِغَاْءَ وَجْهِكَ، فَافْرُجْ عَنَّا فُرْجَةً نَرَى مِنْهَا السَّمَاْءَ، قَالَ: فَفُرِجَ عَنْهُم. </a:t>
            </a:r>
          </a:p>
          <a:p>
            <a:pPr algn="justLow" rtl="1">
              <a:lnSpc>
                <a:spcPct val="200000"/>
              </a:lnSpc>
              <a:spcAft>
                <a:spcPts val="1000"/>
              </a:spcAft>
            </a:pPr>
            <a:r>
              <a:rPr lang="ar-SY" sz="1200" b="1" dirty="0">
                <a:ea typeface="Times New Roman"/>
                <a:cs typeface="Traditional Arabic" pitchFamily="2" charset="-78"/>
              </a:rPr>
              <a:t>   </a:t>
            </a:r>
            <a:r>
              <a:rPr lang="ar-SY" sz="1200" b="1" dirty="0" smtClean="0">
                <a:ea typeface="Times New Roman"/>
                <a:cs typeface="Traditional Arabic" pitchFamily="2" charset="-78"/>
              </a:rPr>
              <a:t>              </a:t>
            </a:r>
            <a:r>
              <a:rPr lang="ar-SY" sz="1200" b="1" dirty="0">
                <a:ea typeface="Times New Roman"/>
                <a:cs typeface="Traditional Arabic" pitchFamily="2" charset="-78"/>
              </a:rPr>
              <a:t>وَقَالَ الآخَرُ: اللَّهُمَّ إِنْ كُنْتَ تَعْلَمُ أَنِّيْ كُنْتُ أُحِبُّ امْرَأَةً مِنْ بَنَاْتِ عَمِّيْ كَأَشَدِّ مَا يُحِبُّ الرَّجُلُ النِّسَاءَ، فَقَاْلَتْ: لا تَنَاْلُ ذَلِكَ مِنْهَا حَتَّى تُعْطِيَهَا مَائَةَ دِيْنَارٍ، فَسَعَيْتُ فِيْهَا حَتَّى جَمَعْتُهَا، فَلَمَّا قَعَدْتُ بَيْنَ رِجْلَيْهَا قَالَتْ: اتَّقِ اللهَ وَلا تَفُضَّ الْخَاتَمَ إِلاَّ بِحَقِّهِ، فَقُمْتُ وَتَرَكْتُهَا، فَإِنْ كُنْتَ تَعْلَمُ أَنِّيْ فَعَلْتُ ذَلِكَ ابْتِغَاْءَ وَجْهِكَ، فَاْفرُجْ عَنَّا فُرْجَةً، قَالَ: فَفَرَجَ عَنْهُمُ الثُّلُثَيْنِ.</a:t>
            </a:r>
          </a:p>
          <a:p>
            <a:pPr algn="justLow" rtl="1">
              <a:lnSpc>
                <a:spcPct val="200000"/>
              </a:lnSpc>
              <a:spcAft>
                <a:spcPts val="1000"/>
              </a:spcAft>
            </a:pPr>
            <a:r>
              <a:rPr lang="ar-SY" sz="1200" b="1" dirty="0">
                <a:ea typeface="Times New Roman"/>
                <a:cs typeface="Traditional Arabic" pitchFamily="2" charset="-78"/>
              </a:rPr>
              <a:t>  </a:t>
            </a:r>
            <a:r>
              <a:rPr lang="ar-SY" sz="1200" b="1" dirty="0" smtClean="0">
                <a:ea typeface="Times New Roman"/>
                <a:cs typeface="Traditional Arabic" pitchFamily="2" charset="-78"/>
              </a:rPr>
              <a:t>               </a:t>
            </a:r>
            <a:r>
              <a:rPr lang="ar-SY" sz="1200" b="1" dirty="0">
                <a:ea typeface="Times New Roman"/>
                <a:cs typeface="Traditional Arabic" pitchFamily="2" charset="-78"/>
              </a:rPr>
              <a:t>وَقَالَ الآخَرُ: اللَّهُمَّ إِنْ كُنْتَ تَعْلَمُ أَنِّيْ اسْتَأْجَرْتُ أَجِيْرَاً بِفَرَقٍ مِنْ ذُرَةٍ فَأَعْطَيْتُهُ، وَأَبَى ذَاكَ أَنْ يَأْخُذَ، فَعَمَدْتُ إِلَى ذَلِكَ الفَرَقِ فَزَرَعْتُهُ، حَتَّى اشْتَرَيْتُ مِنْهُ بَقَرَاً وَرَاْعِيْهَا، ثُمَّ جَاءَ فَقَالَ: يَا عَبْدَ اللهِ أَعْطِِنِيْ حَقِّيْ، فَقُلْتُ: انْطَلِقْ إِلَى تِلْكَ الْبَقَرِ وَرَاعِيْهَا فَإِنَّهَا لَكَ، فَقَالَ: أَتَسْتَهْزِئُ بِي؟ فَقُلْتُ: مَا أَسْتَهْزِئُ بِكَ وَلَكِنَّهَا لَكَ، اللَّهُمَّ إِنْ كُنْتَ تَعْلَمُ أَنِّيْ فَعَلْتُ ذَلِكَ ابْتِغَاْءَ وَجْهِكَ فَافْرُجْ عَنَّا، فَكُشِفَ عَنْهُمْ".                          (رَوَاهُ الشَّيْخَان)</a:t>
            </a:r>
          </a:p>
          <a:p>
            <a:pPr algn="justLow" rtl="1">
              <a:lnSpc>
                <a:spcPct val="200000"/>
              </a:lnSpc>
              <a:spcAft>
                <a:spcPts val="1000"/>
              </a:spcAft>
            </a:pPr>
            <a:endParaRPr lang="en-GB" sz="1200" b="1" dirty="0">
              <a:ea typeface="Calibri"/>
              <a:cs typeface="Traditional Arabic" pitchFamily="2" charset="-78"/>
            </a:endParaRPr>
          </a:p>
        </p:txBody>
      </p:sp>
    </p:spTree>
    <p:extLst>
      <p:ext uri="{BB962C8B-B14F-4D97-AF65-F5344CB8AC3E}">
        <p14:creationId xmlns:p14="http://schemas.microsoft.com/office/powerpoint/2010/main" xmlns="" val="2665764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2745</TotalTime>
  <Words>2193</Words>
  <Application>Microsoft Office PowerPoint</Application>
  <PresentationFormat>A4 Paper (210x297 mm)</PresentationFormat>
  <Paragraphs>84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Lecture 9</vt:lpstr>
      <vt:lpstr>Learning Outcomes</vt:lpstr>
      <vt:lpstr> 1. What is a short Story? </vt:lpstr>
      <vt:lpstr>Example</vt:lpstr>
      <vt:lpstr> 2.Translation of short stories  </vt:lpstr>
      <vt:lpstr>Example </vt:lpstr>
      <vt:lpstr>Continued</vt:lpstr>
      <vt:lpstr>Example</vt:lpstr>
      <vt:lpstr> 3.Translation of Religious Short Stories  </vt:lpstr>
      <vt:lpstr>  Example  </vt:lpstr>
      <vt:lpstr>  L9 Practical A Translate the following short story into Arabic.  Use your creative ability in your translation.    </vt:lpstr>
      <vt:lpstr> L9 Practical B Translate the following into English.  Use your creative ability in your  translation. </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388</cp:revision>
  <dcterms:created xsi:type="dcterms:W3CDTF">2009-10-14T19:14:34Z</dcterms:created>
  <dcterms:modified xsi:type="dcterms:W3CDTF">2012-08-26T13:08:12Z</dcterms:modified>
</cp:coreProperties>
</file>