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2" r:id="rId2"/>
    <p:sldId id="257" r:id="rId3"/>
    <p:sldId id="274" r:id="rId4"/>
    <p:sldId id="283" r:id="rId5"/>
    <p:sldId id="285" r:id="rId6"/>
    <p:sldId id="286" r:id="rId7"/>
    <p:sldId id="287" r:id="rId8"/>
    <p:sldId id="288" r:id="rId9"/>
    <p:sldId id="289" r:id="rId10"/>
    <p:sldId id="299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32D9"/>
    <a:srgbClr val="009900"/>
    <a:srgbClr val="FF3300"/>
    <a:srgbClr val="000000"/>
    <a:srgbClr val="3B84AF"/>
    <a:srgbClr val="709256"/>
    <a:srgbClr val="AD9968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746" y="-11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8/26/2012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4424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Creative Translation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</a:rPr>
              <a:t>472 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Ahmad M Halimah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14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/>
              <a:t>A Brief Review </a:t>
            </a:r>
          </a:p>
          <a:p>
            <a:pPr eaLnBrk="1" hangingPunct="1"/>
            <a:r>
              <a:rPr lang="en-US" b="1" dirty="0" smtClean="0"/>
              <a:t>of Creative Translation 13 Lectures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1132D9"/>
                </a:solidFill>
              </a:rPr>
              <a:t>Purpose of This Session</a:t>
            </a: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800" b="1" dirty="0" smtClean="0"/>
              <a:t>The main purpose of this session is  to </a:t>
            </a:r>
          </a:p>
          <a:p>
            <a:pPr algn="l"/>
            <a:endParaRPr lang="en-US" sz="28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 </a:t>
            </a:r>
            <a:r>
              <a:rPr lang="en-GB" b="1" dirty="0" smtClean="0"/>
              <a:t>briefly review previous 13 lectures so that you would be able to have a general but detailed presentation of  the whole Course of 472 Creative of Translation on a few PowerPoint Slides. </a:t>
            </a:r>
          </a:p>
          <a:p>
            <a:pPr lvl="0" algn="l"/>
            <a:endParaRPr lang="en-GB" b="1" dirty="0" smtClean="0"/>
          </a:p>
          <a:p>
            <a:pPr lvl="0" algn="l"/>
            <a:endParaRPr lang="en-US" dirty="0" smtClean="0"/>
          </a:p>
          <a:p>
            <a:r>
              <a:rPr lang="en-GB" dirty="0" smtClean="0"/>
              <a:t>.</a:t>
            </a:r>
            <a:endParaRPr lang="en-US" dirty="0" smtClean="0"/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1132D9"/>
                </a:solidFill>
              </a:rPr>
              <a:t>Course Schedule</a:t>
            </a: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652158" cy="4525963"/>
          </a:xfrm>
        </p:spPr>
        <p:txBody>
          <a:bodyPr/>
          <a:lstStyle/>
          <a:p>
            <a:pPr marL="0" indent="0" algn="l" rtl="0"/>
            <a:r>
              <a:rPr lang="en-GB" sz="2400" b="1" dirty="0">
                <a:solidFill>
                  <a:srgbClr val="000000"/>
                </a:solidFill>
              </a:rPr>
              <a:t>7</a:t>
            </a:r>
            <a:r>
              <a:rPr lang="en-GB" sz="2400" b="1" dirty="0" smtClean="0">
                <a:solidFill>
                  <a:srgbClr val="000000"/>
                </a:solidFill>
              </a:rPr>
              <a:t>. </a:t>
            </a:r>
            <a:r>
              <a:rPr lang="en-GB" sz="2400" b="1" dirty="0">
                <a:solidFill>
                  <a:srgbClr val="000000"/>
                </a:solidFill>
              </a:rPr>
              <a:t>Translation of Orations</a:t>
            </a:r>
            <a:endParaRPr lang="en-GB" sz="2400" b="1" dirty="0" smtClean="0">
              <a:solidFill>
                <a:srgbClr val="000000"/>
              </a:solidFill>
            </a:endParaRPr>
          </a:p>
          <a:p>
            <a:pPr marL="0" indent="0" algn="l" rtl="0"/>
            <a:r>
              <a:rPr lang="en-GB" sz="2400" b="1" dirty="0" smtClean="0">
                <a:solidFill>
                  <a:srgbClr val="000000"/>
                </a:solidFill>
              </a:rPr>
              <a:t>8. Translation of Poetry</a:t>
            </a:r>
            <a:endParaRPr lang="en-GB" sz="2400" b="1" dirty="0">
              <a:solidFill>
                <a:srgbClr val="000000"/>
              </a:solidFill>
            </a:endParaRPr>
          </a:p>
          <a:p>
            <a:pPr marL="0" indent="0" algn="l" rtl="0"/>
            <a:r>
              <a:rPr lang="en-GB" sz="2400" b="1" dirty="0" smtClean="0">
                <a:solidFill>
                  <a:srgbClr val="000000"/>
                </a:solidFill>
              </a:rPr>
              <a:t>9. Translation </a:t>
            </a:r>
            <a:r>
              <a:rPr lang="en-GB" sz="2400" b="1" dirty="0">
                <a:solidFill>
                  <a:srgbClr val="000000"/>
                </a:solidFill>
              </a:rPr>
              <a:t>of </a:t>
            </a:r>
            <a:r>
              <a:rPr lang="en-GB" sz="2400" b="1" dirty="0" smtClean="0">
                <a:solidFill>
                  <a:srgbClr val="000000"/>
                </a:solidFill>
              </a:rPr>
              <a:t>Short Stories</a:t>
            </a:r>
            <a:endParaRPr lang="en-GB" sz="2400" b="1" dirty="0" smtClean="0"/>
          </a:p>
          <a:p>
            <a:pPr algn="l" rtl="0"/>
            <a:r>
              <a:rPr lang="en-GB" sz="2400" b="1" dirty="0" smtClean="0"/>
              <a:t>10. Translation of Drama </a:t>
            </a:r>
          </a:p>
          <a:p>
            <a:pPr algn="l" rtl="0"/>
            <a:r>
              <a:rPr lang="en-GB" sz="2400" b="1" dirty="0" smtClean="0"/>
              <a:t>11. Practical I</a:t>
            </a:r>
            <a:endParaRPr lang="en-US" sz="2400" b="1" dirty="0" smtClean="0"/>
          </a:p>
          <a:p>
            <a:pPr algn="l" rtl="0"/>
            <a:r>
              <a:rPr lang="en-GB" sz="2400" b="1" dirty="0" smtClean="0"/>
              <a:t>12. Practical II</a:t>
            </a:r>
          </a:p>
          <a:p>
            <a:pPr algn="l" rtl="0"/>
            <a:r>
              <a:rPr lang="en-GB" sz="2400" b="1" dirty="0" smtClean="0"/>
              <a:t>13. Practical III </a:t>
            </a:r>
          </a:p>
          <a:p>
            <a:pPr algn="l" rtl="0"/>
            <a:r>
              <a:rPr lang="en-GB" sz="2400" b="1" dirty="0" smtClean="0"/>
              <a:t>14. Review of the Course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0"/>
            <a:r>
              <a:rPr lang="en-GB" sz="2400" dirty="0" smtClean="0"/>
              <a:t>1. </a:t>
            </a:r>
            <a:r>
              <a:rPr lang="en-GB" sz="2400" b="1" dirty="0" smtClean="0">
                <a:solidFill>
                  <a:srgbClr val="000000"/>
                </a:solidFill>
              </a:rPr>
              <a:t>What is Creative Translation?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GB" sz="2400" b="1" dirty="0" smtClean="0">
                <a:solidFill>
                  <a:srgbClr val="000000"/>
                </a:solidFill>
              </a:rPr>
              <a:t>2. Problems &amp; Pitfalls in Creative Translation.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GB" sz="2400" b="1" dirty="0" smtClean="0">
                <a:solidFill>
                  <a:srgbClr val="000000"/>
                </a:solidFill>
              </a:rPr>
              <a:t>3. Methods &amp; Approaches to Creative Translation. 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GB" sz="2400" b="1" dirty="0" smtClean="0">
                <a:solidFill>
                  <a:srgbClr val="000000"/>
                </a:solidFill>
              </a:rPr>
              <a:t>4. What is Literary Translation?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l" rtl="0"/>
            <a:r>
              <a:rPr lang="en-GB" sz="2400" b="1" dirty="0" smtClean="0">
                <a:solidFill>
                  <a:srgbClr val="000000"/>
                </a:solidFill>
              </a:rPr>
              <a:t>5. Translation of Sacred Texts:</a:t>
            </a:r>
          </a:p>
          <a:p>
            <a:pPr algn="l" rtl="0"/>
            <a:r>
              <a:rPr lang="en-GB" sz="2400" b="1" dirty="0">
                <a:solidFill>
                  <a:srgbClr val="000000"/>
                </a:solidFill>
              </a:rPr>
              <a:t> </a:t>
            </a:r>
            <a:r>
              <a:rPr lang="en-GB" sz="2400" b="1" dirty="0" smtClean="0">
                <a:solidFill>
                  <a:srgbClr val="000000"/>
                </a:solidFill>
              </a:rPr>
              <a:t>     </a:t>
            </a:r>
            <a:r>
              <a:rPr lang="en-GB" sz="2000" b="1" dirty="0" smtClean="0">
                <a:solidFill>
                  <a:srgbClr val="1132D9"/>
                </a:solidFill>
              </a:rPr>
              <a:t>The Holy Quran</a:t>
            </a:r>
          </a:p>
          <a:p>
            <a:pPr algn="l" rtl="0"/>
            <a:r>
              <a:rPr lang="en-GB" sz="2400" b="1" dirty="0" smtClean="0">
                <a:solidFill>
                  <a:srgbClr val="000000"/>
                </a:solidFill>
              </a:rPr>
              <a:t>6. </a:t>
            </a:r>
            <a:r>
              <a:rPr lang="en-GB" sz="2400" b="1" dirty="0">
                <a:solidFill>
                  <a:srgbClr val="000000"/>
                </a:solidFill>
              </a:rPr>
              <a:t>Translation of Sacred Texts</a:t>
            </a:r>
            <a:r>
              <a:rPr lang="en-GB" sz="1800" b="1" dirty="0" smtClean="0">
                <a:solidFill>
                  <a:srgbClr val="000000"/>
                </a:solidFill>
              </a:rPr>
              <a:t>: </a:t>
            </a:r>
          </a:p>
          <a:p>
            <a:pPr algn="l" rtl="0"/>
            <a:r>
              <a:rPr lang="en-GB" sz="1800" b="1" dirty="0">
                <a:solidFill>
                  <a:srgbClr val="000000"/>
                </a:solidFill>
              </a:rPr>
              <a:t> </a:t>
            </a:r>
            <a:r>
              <a:rPr lang="en-GB" sz="1800" b="1" dirty="0" smtClean="0">
                <a:solidFill>
                  <a:srgbClr val="000000"/>
                </a:solidFill>
              </a:rPr>
              <a:t>     </a:t>
            </a:r>
            <a:r>
              <a:rPr lang="en-GB" sz="1800" b="1" dirty="0" smtClean="0">
                <a:solidFill>
                  <a:srgbClr val="1132D9"/>
                </a:solidFill>
              </a:rPr>
              <a:t>The </a:t>
            </a:r>
            <a:r>
              <a:rPr lang="en-GB" sz="1800" b="1" dirty="0" err="1" smtClean="0">
                <a:solidFill>
                  <a:srgbClr val="1132D9"/>
                </a:solidFill>
              </a:rPr>
              <a:t>Hadeeths</a:t>
            </a:r>
            <a:r>
              <a:rPr lang="en-GB" sz="1800" b="1" dirty="0" smtClean="0">
                <a:solidFill>
                  <a:srgbClr val="1132D9"/>
                </a:solidFill>
              </a:rPr>
              <a:t> of Prophet Muhammad </a:t>
            </a:r>
          </a:p>
          <a:p>
            <a:pPr algn="l" rtl="0"/>
            <a:r>
              <a:rPr lang="en-GB" sz="1800" b="1" dirty="0">
                <a:solidFill>
                  <a:srgbClr val="1132D9"/>
                </a:solidFill>
              </a:rPr>
              <a:t> </a:t>
            </a:r>
            <a:r>
              <a:rPr lang="en-GB" sz="1800" b="1" dirty="0" smtClean="0">
                <a:solidFill>
                  <a:srgbClr val="1132D9"/>
                </a:solidFill>
              </a:rPr>
              <a:t>     </a:t>
            </a:r>
            <a:r>
              <a:rPr lang="en-GB" sz="1600" b="1" dirty="0" smtClean="0">
                <a:solidFill>
                  <a:srgbClr val="1132D9"/>
                </a:solidFill>
              </a:rPr>
              <a:t>(</a:t>
            </a:r>
            <a:r>
              <a:rPr lang="en-GB" sz="1600" b="1" dirty="0" err="1" smtClean="0">
                <a:solidFill>
                  <a:srgbClr val="1132D9"/>
                </a:solidFill>
              </a:rPr>
              <a:t>pbbuh</a:t>
            </a:r>
            <a:r>
              <a:rPr lang="en-GB" sz="1600" b="1" dirty="0" smtClean="0">
                <a:solidFill>
                  <a:srgbClr val="1132D9"/>
                </a:solidFill>
              </a:rPr>
              <a:t>)</a:t>
            </a:r>
          </a:p>
          <a:p>
            <a:pPr algn="l" rtl="0"/>
            <a:endParaRPr lang="en-US" sz="2000" b="1" dirty="0" smtClean="0">
              <a:solidFill>
                <a:srgbClr val="000000"/>
              </a:solidFill>
            </a:endParaRPr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/>
            </a:r>
            <a:br>
              <a:rPr lang="en-GB" sz="3200" b="1" dirty="0" smtClean="0">
                <a:solidFill>
                  <a:srgbClr val="1132D9"/>
                </a:solidFill>
              </a:rPr>
            </a:br>
            <a:r>
              <a:rPr lang="en-GB" sz="3200" b="1" dirty="0">
                <a:solidFill>
                  <a:srgbClr val="1132D9"/>
                </a:solidFill>
              </a:rPr>
              <a:t/>
            </a:r>
            <a:br>
              <a:rPr lang="en-GB" sz="3200" b="1" dirty="0">
                <a:solidFill>
                  <a:srgbClr val="1132D9"/>
                </a:solidFill>
              </a:rPr>
            </a:br>
            <a:r>
              <a:rPr lang="en-GB" sz="3200" b="1" dirty="0" smtClean="0">
                <a:solidFill>
                  <a:srgbClr val="1132D9"/>
                </a:solidFill>
              </a:rPr>
              <a:t>1- What </a:t>
            </a:r>
            <a:r>
              <a:rPr lang="en-GB" sz="3200" b="1" dirty="0">
                <a:solidFill>
                  <a:srgbClr val="1132D9"/>
                </a:solidFill>
              </a:rPr>
              <a:t>is Creative Translation?</a:t>
            </a:r>
            <a:r>
              <a:rPr lang="en-US" sz="3200" b="1" dirty="0">
                <a:solidFill>
                  <a:srgbClr val="1132D9"/>
                </a:solidFill>
              </a:rPr>
              <a:t/>
            </a:r>
            <a:br>
              <a:rPr lang="en-US" sz="3200" b="1" dirty="0">
                <a:solidFill>
                  <a:srgbClr val="1132D9"/>
                </a:solidFill>
              </a:rPr>
            </a:br>
            <a:r>
              <a:rPr lang="en-US" sz="3200" dirty="0" smtClean="0">
                <a:solidFill>
                  <a:srgbClr val="1132D9"/>
                </a:solidFill>
              </a:rPr>
              <a:t/>
            </a:r>
            <a:br>
              <a:rPr lang="en-US" sz="3200" dirty="0" smtClean="0">
                <a:solidFill>
                  <a:srgbClr val="1132D9"/>
                </a:solidFill>
              </a:rPr>
            </a:b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The Meaning of Creativity as a noun or a verb 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Some General Definitions of Creativity 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Creative Translation in Theory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Creative Translation in Practice 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</a:t>
            </a:r>
            <a:r>
              <a:rPr lang="en-GB" b="1" dirty="0" smtClean="0">
                <a:solidFill>
                  <a:srgbClr val="009900"/>
                </a:solidFill>
              </a:rPr>
              <a:t>L1 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009900"/>
                </a:solidFill>
              </a:rPr>
              <a:t> L1 Practical B</a:t>
            </a:r>
            <a:endParaRPr lang="en-US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2. Problems &amp; Pitfalls in Creative Translation</a:t>
            </a:r>
            <a:r>
              <a:rPr lang="en-US" sz="3200" dirty="0" smtClean="0">
                <a:solidFill>
                  <a:srgbClr val="1132D9"/>
                </a:solidFill>
              </a:rPr>
              <a:t/>
            </a:r>
            <a:br>
              <a:rPr lang="en-US" sz="3200" dirty="0" smtClean="0">
                <a:solidFill>
                  <a:srgbClr val="1132D9"/>
                </a:solidFill>
              </a:rPr>
            </a:b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2400" b="1" dirty="0" smtClean="0"/>
              <a:t>Introduction</a:t>
            </a:r>
          </a:p>
          <a:p>
            <a:pPr algn="l">
              <a:buFont typeface="Wingdings" pitchFamily="2" charset="2"/>
              <a:buChar char="q"/>
            </a:pPr>
            <a:r>
              <a:rPr lang="en-GB" sz="2400" b="1" dirty="0" smtClean="0"/>
              <a:t>Types of Problems and Pitfalls in Creative Translation 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Semantic Shifts over time 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Poetic Licence-or Liberties 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Multiple or Compound Multiple Meaning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 Rhyme and Verse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Cultural Allusion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Technical Terms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GB" sz="2000" b="1" dirty="0" smtClean="0">
                <a:solidFill>
                  <a:srgbClr val="1132D9"/>
                </a:solidFill>
              </a:rPr>
              <a:t>Concepts That Lack counterpart in the Target Language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GB" sz="2000" b="1" dirty="0" smtClean="0">
                <a:solidFill>
                  <a:srgbClr val="009900"/>
                </a:solidFill>
              </a:rPr>
              <a:t>L2 </a:t>
            </a:r>
            <a:r>
              <a:rPr lang="en-GB" sz="2000" b="1" dirty="0">
                <a:solidFill>
                  <a:srgbClr val="009900"/>
                </a:solidFill>
              </a:rPr>
              <a:t>Practical A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GB" sz="2000" b="1" dirty="0" smtClean="0">
                <a:solidFill>
                  <a:srgbClr val="009900"/>
                </a:solidFill>
              </a:rPr>
              <a:t>L2 </a:t>
            </a:r>
            <a:r>
              <a:rPr lang="en-GB" sz="2000" b="1" dirty="0">
                <a:solidFill>
                  <a:srgbClr val="009900"/>
                </a:solidFill>
              </a:rPr>
              <a:t>Practical </a:t>
            </a:r>
            <a:r>
              <a:rPr lang="en-GB" sz="2000" b="1" dirty="0" smtClean="0">
                <a:solidFill>
                  <a:srgbClr val="009900"/>
                </a:solidFill>
              </a:rPr>
              <a:t>B</a:t>
            </a: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3. Methods &amp; Approaches to Creative Translation</a:t>
            </a:r>
            <a:r>
              <a:rPr lang="en-US" sz="3200" b="1" dirty="0" smtClean="0">
                <a:solidFill>
                  <a:srgbClr val="1132D9"/>
                </a:solidFill>
              </a:rPr>
              <a:t/>
            </a:r>
            <a:br>
              <a:rPr lang="en-US" sz="3200" b="1" dirty="0" smtClean="0">
                <a:solidFill>
                  <a:srgbClr val="1132D9"/>
                </a:solidFill>
              </a:rPr>
            </a:b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sz="2800" b="1" dirty="0" smtClean="0"/>
              <a:t>A Two-Stage Approach to Creative Translation</a:t>
            </a:r>
          </a:p>
          <a:p>
            <a:pPr algn="l">
              <a:buFont typeface="Wingdings" pitchFamily="2" charset="2"/>
              <a:buChar char="q"/>
            </a:pPr>
            <a:r>
              <a:rPr lang="en-US" sz="2800" dirty="0" smtClean="0"/>
              <a:t> </a:t>
            </a:r>
            <a:r>
              <a:rPr lang="en-US" sz="2800" b="1" dirty="0" smtClean="0"/>
              <a:t>Other Different Approaches to Creative Translation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200" b="1" dirty="0" smtClean="0"/>
              <a:t> </a:t>
            </a:r>
            <a:r>
              <a:rPr lang="en-GB" sz="1800" b="1" dirty="0" smtClean="0">
                <a:solidFill>
                  <a:srgbClr val="1132D9"/>
                </a:solidFill>
                <a:ea typeface="Times New Roman"/>
                <a:cs typeface="Arial"/>
              </a:rPr>
              <a:t>Holistic </a:t>
            </a:r>
            <a:r>
              <a:rPr lang="en-GB" sz="1800" b="1" dirty="0">
                <a:solidFill>
                  <a:srgbClr val="1132D9"/>
                </a:solidFill>
                <a:ea typeface="Times New Roman"/>
                <a:cs typeface="Arial"/>
              </a:rPr>
              <a:t>Approach to Creative Translation </a:t>
            </a:r>
            <a:endParaRPr lang="en-US" sz="1800" b="1" dirty="0" smtClean="0"/>
          </a:p>
          <a:p>
            <a:pPr marL="457200" indent="-457200" algn="l">
              <a:buFont typeface="+mj-lt"/>
              <a:buAutoNum type="alphaUcPeriod"/>
            </a:pPr>
            <a:r>
              <a:rPr lang="en-GB" sz="1800" b="1" dirty="0" smtClean="0">
                <a:solidFill>
                  <a:srgbClr val="1132D9"/>
                </a:solidFill>
                <a:ea typeface="Times New Roman"/>
                <a:cs typeface="Arial"/>
              </a:rPr>
              <a:t>Andre </a:t>
            </a:r>
            <a:r>
              <a:rPr lang="en-GB" sz="1800" b="1" dirty="0" err="1">
                <a:solidFill>
                  <a:srgbClr val="1132D9"/>
                </a:solidFill>
                <a:ea typeface="Times New Roman"/>
                <a:cs typeface="Arial"/>
              </a:rPr>
              <a:t>Lefevere</a:t>
            </a:r>
            <a:r>
              <a:rPr lang="en-GB" sz="1800" b="1" dirty="0">
                <a:solidFill>
                  <a:srgbClr val="1132D9"/>
                </a:solidFill>
                <a:ea typeface="Times New Roman"/>
                <a:cs typeface="Arial"/>
              </a:rPr>
              <a:t> (1975) advances ‘seven strategies and a blueprint’ </a:t>
            </a:r>
            <a:endParaRPr lang="en-GB" sz="1800" b="1" dirty="0" smtClean="0">
              <a:solidFill>
                <a:srgbClr val="1132D9"/>
              </a:solidFill>
              <a:ea typeface="Times New Roman"/>
              <a:cs typeface="Arial"/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GB" sz="1800" b="1" dirty="0" smtClean="0">
                <a:solidFill>
                  <a:srgbClr val="1132D9"/>
                </a:solidFill>
                <a:ea typeface="Times New Roman"/>
                <a:cs typeface="Arial"/>
              </a:rPr>
              <a:t>Octavio </a:t>
            </a:r>
            <a:r>
              <a:rPr lang="en-GB" sz="1800" b="1" dirty="0">
                <a:solidFill>
                  <a:srgbClr val="1132D9"/>
                </a:solidFill>
                <a:ea typeface="Times New Roman"/>
                <a:cs typeface="Arial"/>
              </a:rPr>
              <a:t>Paz looks at translation as both bilingual and  a bicultural  activity.  </a:t>
            </a:r>
            <a:endParaRPr lang="en-GB" sz="1800" b="1" dirty="0" smtClean="0">
              <a:solidFill>
                <a:srgbClr val="1132D9"/>
              </a:solidFill>
              <a:ea typeface="Times New Roman"/>
              <a:cs typeface="Arial"/>
            </a:endParaRPr>
          </a:p>
          <a:p>
            <a:pPr algn="l">
              <a:buFont typeface="Wingdings" pitchFamily="2" charset="2"/>
              <a:buChar char="q"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009900"/>
                </a:solidFill>
              </a:rPr>
              <a:t>L3 Practical A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9900"/>
                </a:solidFill>
              </a:rPr>
              <a:t>L3 Practical B</a:t>
            </a: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endParaRPr lang="en-US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4. What Is Literary Translation </a:t>
            </a:r>
            <a:r>
              <a:rPr lang="en-US" dirty="0" smtClean="0">
                <a:solidFill>
                  <a:srgbClr val="1132D9"/>
                </a:solidFill>
              </a:rPr>
              <a:t/>
            </a:r>
            <a:br>
              <a:rPr lang="en-US" dirty="0" smtClean="0">
                <a:solidFill>
                  <a:srgbClr val="1132D9"/>
                </a:solidFill>
              </a:rPr>
            </a:br>
            <a:endParaRPr lang="en-US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/>
              <a:t>Types of texts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/>
              <a:t>Translation as text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/>
              <a:t>Translation as process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/>
              <a:t>Links with social context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009900"/>
                </a:solidFill>
              </a:rPr>
              <a:t>L4 Practical A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009900"/>
                </a:solidFill>
              </a:rPr>
              <a:t>L4 Practical B</a:t>
            </a:r>
            <a:endParaRPr lang="en-US" b="1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5. Translation of Sacred Texts: The Holy Quran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sz="2800" b="1" dirty="0" smtClean="0"/>
              <a:t> </a:t>
            </a:r>
            <a:r>
              <a:rPr lang="en-GB" sz="2400" b="1" dirty="0" smtClean="0"/>
              <a:t>What is a sacred text in terms of translation?</a:t>
            </a:r>
          </a:p>
          <a:p>
            <a:pPr algn="l">
              <a:buFont typeface="Wingdings" pitchFamily="2" charset="2"/>
              <a:buChar char="q"/>
            </a:pPr>
            <a:r>
              <a:rPr lang="en-GB" sz="2000" b="1" dirty="0" smtClean="0"/>
              <a:t>  </a:t>
            </a:r>
            <a:r>
              <a:rPr lang="en-GB" sz="2400" b="1" dirty="0" smtClean="0"/>
              <a:t>The Quran as central text</a:t>
            </a:r>
          </a:p>
          <a:p>
            <a:pPr algn="l">
              <a:buFont typeface="Wingdings" pitchFamily="2" charset="2"/>
              <a:buChar char="q"/>
            </a:pPr>
            <a:r>
              <a:rPr lang="en-GB" sz="1800" b="1" dirty="0"/>
              <a:t> </a:t>
            </a:r>
            <a:r>
              <a:rPr lang="en-GB" sz="1800" b="1" dirty="0" smtClean="0"/>
              <a:t>A. From a legislative Perspective</a:t>
            </a:r>
          </a:p>
          <a:p>
            <a:pPr algn="l">
              <a:buFont typeface="Wingdings" pitchFamily="2" charset="2"/>
              <a:buChar char="q"/>
            </a:pPr>
            <a:r>
              <a:rPr lang="en-GB" sz="1800" b="1" dirty="0"/>
              <a:t> </a:t>
            </a:r>
            <a:r>
              <a:rPr lang="en-GB" sz="1800" b="1" dirty="0" smtClean="0"/>
              <a:t>B. From a linguistic/stylistic perspective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sz="2400" b="1" dirty="0" smtClean="0"/>
              <a:t>The Translation of the Quran</a:t>
            </a:r>
          </a:p>
          <a:p>
            <a:pPr algn="l">
              <a:buFont typeface="Wingdings" pitchFamily="2" charset="2"/>
              <a:buChar char="q"/>
            </a:pPr>
            <a:r>
              <a:rPr lang="en-GB" sz="1600" b="1" dirty="0" smtClean="0"/>
              <a:t>1. </a:t>
            </a:r>
            <a:r>
              <a:rPr lang="en-GB" sz="1600" b="1" dirty="0" smtClean="0">
                <a:solidFill>
                  <a:srgbClr val="1132D9"/>
                </a:solidFill>
              </a:rPr>
              <a:t>The Translatability of the Quran from a linguistic point of view</a:t>
            </a:r>
          </a:p>
          <a:p>
            <a:pPr algn="l">
              <a:buFont typeface="Wingdings" pitchFamily="2" charset="2"/>
              <a:buChar char="q"/>
            </a:pPr>
            <a:r>
              <a:rPr lang="en-GB" sz="1600" b="1" dirty="0" smtClean="0">
                <a:solidFill>
                  <a:srgbClr val="1132D9"/>
                </a:solidFill>
              </a:rPr>
              <a:t>2.The </a:t>
            </a:r>
            <a:r>
              <a:rPr lang="en-GB" sz="1600" b="1" dirty="0">
                <a:solidFill>
                  <a:srgbClr val="1132D9"/>
                </a:solidFill>
              </a:rPr>
              <a:t>Translatability of the </a:t>
            </a:r>
            <a:r>
              <a:rPr lang="en-GB" sz="1600" b="1" dirty="0" smtClean="0">
                <a:solidFill>
                  <a:srgbClr val="1132D9"/>
                </a:solidFill>
              </a:rPr>
              <a:t>Quran from a cultural point of view</a:t>
            </a:r>
            <a:endParaRPr lang="en-GB" sz="1600" b="1" dirty="0">
              <a:solidFill>
                <a:srgbClr val="1132D9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en-GB" sz="1600" b="1" dirty="0" smtClean="0">
                <a:solidFill>
                  <a:srgbClr val="1132D9"/>
                </a:solidFill>
              </a:rPr>
              <a:t>3.The </a:t>
            </a:r>
            <a:r>
              <a:rPr lang="en-GB" sz="1600" b="1" dirty="0">
                <a:solidFill>
                  <a:srgbClr val="1132D9"/>
                </a:solidFill>
              </a:rPr>
              <a:t>Translatability of the </a:t>
            </a:r>
            <a:r>
              <a:rPr lang="en-GB" sz="1600" b="1" dirty="0" smtClean="0">
                <a:solidFill>
                  <a:srgbClr val="1132D9"/>
                </a:solidFill>
              </a:rPr>
              <a:t>Quran from a psychological point of view</a:t>
            </a:r>
            <a:endParaRPr lang="en-GB" sz="1600" b="1" dirty="0">
              <a:solidFill>
                <a:srgbClr val="1132D9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en-GB" sz="1600" b="1" dirty="0" smtClean="0">
                <a:solidFill>
                  <a:srgbClr val="1132D9"/>
                </a:solidFill>
              </a:rPr>
              <a:t>4.The </a:t>
            </a:r>
            <a:r>
              <a:rPr lang="en-GB" sz="1600" b="1" dirty="0">
                <a:solidFill>
                  <a:srgbClr val="1132D9"/>
                </a:solidFill>
              </a:rPr>
              <a:t>Translatability of the </a:t>
            </a:r>
            <a:r>
              <a:rPr lang="en-GB" sz="1600" b="1" dirty="0" smtClean="0">
                <a:solidFill>
                  <a:srgbClr val="1132D9"/>
                </a:solidFill>
              </a:rPr>
              <a:t>Quran from the rhythmic point of view</a:t>
            </a:r>
            <a:endParaRPr lang="en-GB" sz="1600" b="1" dirty="0">
              <a:solidFill>
                <a:srgbClr val="1132D9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en-GB" sz="2000" b="1" dirty="0" smtClean="0"/>
              <a:t>General Recommendations</a:t>
            </a:r>
          </a:p>
          <a:p>
            <a:pPr algn="l">
              <a:buFont typeface="Wingdings" pitchFamily="2" charset="2"/>
              <a:buChar char="q"/>
            </a:pPr>
            <a:r>
              <a:rPr lang="en-GB" sz="2000" b="1" dirty="0" smtClean="0">
                <a:solidFill>
                  <a:srgbClr val="009900"/>
                </a:solidFill>
              </a:rPr>
              <a:t>L5 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sz="2000" b="1" dirty="0" smtClean="0">
                <a:solidFill>
                  <a:srgbClr val="009900"/>
                </a:solidFill>
              </a:rPr>
              <a:t>L5 Practical B</a:t>
            </a:r>
          </a:p>
          <a:p>
            <a:pPr algn="l">
              <a:buFont typeface="Wingdings" pitchFamily="2" charset="2"/>
              <a:buChar char="q"/>
            </a:pPr>
            <a:endParaRPr lang="en-GB" sz="2400" b="1" dirty="0" smtClean="0"/>
          </a:p>
          <a:p>
            <a:pPr algn="l">
              <a:buFont typeface="Wingdings" pitchFamily="2" charset="2"/>
              <a:buChar char="q"/>
            </a:pPr>
            <a:endParaRPr lang="en-GB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6. </a:t>
            </a:r>
            <a:r>
              <a:rPr lang="en-GB" sz="2800" b="1" dirty="0" smtClean="0">
                <a:solidFill>
                  <a:srgbClr val="1132D9"/>
                </a:solidFill>
              </a:rPr>
              <a:t>Translation </a:t>
            </a:r>
            <a:r>
              <a:rPr lang="en-GB" sz="2800" b="1" dirty="0">
                <a:solidFill>
                  <a:srgbClr val="1132D9"/>
                </a:solidFill>
              </a:rPr>
              <a:t>of Sacred Texts: The </a:t>
            </a:r>
            <a:r>
              <a:rPr lang="en-GB" sz="2800" b="1" dirty="0" err="1">
                <a:solidFill>
                  <a:srgbClr val="1132D9"/>
                </a:solidFill>
              </a:rPr>
              <a:t>Sunnah</a:t>
            </a:r>
            <a:r>
              <a:rPr lang="en-GB" sz="2800" b="1" dirty="0">
                <a:solidFill>
                  <a:srgbClr val="1132D9"/>
                </a:solidFill>
              </a:rPr>
              <a:t> of Prophet Muhammad </a:t>
            </a:r>
            <a:r>
              <a:rPr lang="en-GB" sz="2800" b="1" dirty="0" smtClean="0">
                <a:solidFill>
                  <a:srgbClr val="1132D9"/>
                </a:solidFill>
              </a:rPr>
              <a:t>(PBBUH)</a:t>
            </a:r>
            <a:endParaRPr lang="en-GB" sz="28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9029700" cy="4525963"/>
          </a:xfrm>
        </p:spPr>
        <p:txBody>
          <a:bodyPr/>
          <a:lstStyle/>
          <a:p>
            <a:pPr marL="514350" lvl="0" indent="-514350" algn="l">
              <a:buFont typeface="Wingdings" pitchFamily="2" charset="2"/>
              <a:buChar char="q"/>
            </a:pPr>
            <a:r>
              <a:rPr lang="en-GB" sz="2400" b="1" dirty="0" smtClean="0"/>
              <a:t>The </a:t>
            </a:r>
            <a:r>
              <a:rPr lang="en-GB" sz="2400" b="1" dirty="0" err="1" smtClean="0"/>
              <a:t>Sunnah</a:t>
            </a:r>
            <a:r>
              <a:rPr lang="en-GB" sz="2400" b="1" dirty="0" smtClean="0"/>
              <a:t> of Prophet Muhammad (PBBUH) as central text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400" b="1" dirty="0" smtClean="0"/>
              <a:t>The translation of the Prophet’s </a:t>
            </a:r>
            <a:r>
              <a:rPr lang="en-GB" sz="2400" b="1" dirty="0" err="1" smtClean="0"/>
              <a:t>Hadeeths</a:t>
            </a:r>
            <a:r>
              <a:rPr lang="en-GB" sz="2400" b="1" dirty="0" smtClean="0"/>
              <a:t> (PBBUH)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400" b="1" dirty="0" smtClean="0"/>
              <a:t>The Translation of </a:t>
            </a:r>
            <a:r>
              <a:rPr lang="en-GB" sz="2400" b="1" dirty="0" err="1" smtClean="0"/>
              <a:t>Hadeeth</a:t>
            </a:r>
            <a:r>
              <a:rPr lang="en-GB" sz="2400" b="1" dirty="0" smtClean="0"/>
              <a:t> from a linguistic point of view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400" b="1" dirty="0" smtClean="0"/>
              <a:t> The translation of the </a:t>
            </a:r>
            <a:r>
              <a:rPr lang="en-GB" sz="2400" b="1" dirty="0" err="1" smtClean="0"/>
              <a:t>Hadeeth</a:t>
            </a:r>
            <a:r>
              <a:rPr lang="en-GB" sz="2400" b="1" dirty="0" smtClean="0"/>
              <a:t> from a cultural point of view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400" b="1" dirty="0" smtClean="0"/>
              <a:t>The translation of the </a:t>
            </a:r>
            <a:r>
              <a:rPr lang="en-GB" sz="2400" b="1" dirty="0" err="1" smtClean="0"/>
              <a:t>Hadeeth</a:t>
            </a:r>
            <a:r>
              <a:rPr lang="en-GB" sz="2400" b="1" dirty="0" smtClean="0"/>
              <a:t> from a rhetorical point of view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600" b="1" dirty="0" smtClean="0">
                <a:solidFill>
                  <a:srgbClr val="009900"/>
                </a:solidFill>
              </a:rPr>
              <a:t>L6 Practical A</a:t>
            </a:r>
          </a:p>
          <a:p>
            <a:pPr marL="514350" lvl="0" indent="-514350" algn="l">
              <a:buFont typeface="Wingdings" pitchFamily="2" charset="2"/>
              <a:buChar char="q"/>
            </a:pPr>
            <a:r>
              <a:rPr lang="en-GB" sz="2600" b="1" dirty="0" smtClean="0">
                <a:solidFill>
                  <a:srgbClr val="009900"/>
                </a:solidFill>
              </a:rPr>
              <a:t>L6 Practical B</a:t>
            </a:r>
            <a:endParaRPr lang="en-GB" sz="2600" b="1" dirty="0">
              <a:solidFill>
                <a:srgbClr val="0099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1867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7. Translation of Orations</a:t>
            </a:r>
            <a:r>
              <a:rPr lang="en-US" sz="3200" b="1" dirty="0" smtClean="0">
                <a:solidFill>
                  <a:srgbClr val="1132D9"/>
                </a:solidFill>
              </a:rPr>
              <a:t/>
            </a:r>
            <a:br>
              <a:rPr lang="en-US" sz="3200" b="1" dirty="0" smtClean="0">
                <a:solidFill>
                  <a:srgbClr val="1132D9"/>
                </a:solidFill>
              </a:rPr>
            </a:b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What is Oratory?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The Translation of Orations</a:t>
            </a:r>
          </a:p>
          <a:p>
            <a:pPr marL="514350" indent="-514350" algn="l">
              <a:buAutoNum type="alphaUcPeriod"/>
            </a:pPr>
            <a:r>
              <a:rPr lang="en-GB" b="1" dirty="0" smtClean="0"/>
              <a:t>General Orations</a:t>
            </a:r>
          </a:p>
          <a:p>
            <a:pPr marL="514350" indent="-514350" algn="l">
              <a:buAutoNum type="alphaUcPeriod"/>
            </a:pPr>
            <a:r>
              <a:rPr lang="en-GB" b="1" dirty="0" smtClean="0"/>
              <a:t> B. </a:t>
            </a:r>
            <a:r>
              <a:rPr lang="en-GB" b="1" dirty="0"/>
              <a:t>R</a:t>
            </a:r>
            <a:r>
              <a:rPr lang="en-GB" b="1" dirty="0" smtClean="0"/>
              <a:t>eligious Orations (non-prophetic type)</a:t>
            </a:r>
          </a:p>
          <a:p>
            <a:pPr marL="0" indent="0" algn="l"/>
            <a:r>
              <a:rPr lang="en-GB" b="1" dirty="0" smtClean="0"/>
              <a:t>C</a:t>
            </a:r>
            <a:r>
              <a:rPr lang="en-GB" b="1" dirty="0"/>
              <a:t>. Religious Orations </a:t>
            </a:r>
            <a:r>
              <a:rPr lang="en-GB" b="1" dirty="0" smtClean="0"/>
              <a:t>( prophetic </a:t>
            </a:r>
            <a:r>
              <a:rPr lang="en-GB" b="1" dirty="0"/>
              <a:t>type)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b="1" dirty="0" smtClean="0">
                <a:solidFill>
                  <a:srgbClr val="009900"/>
                </a:solidFill>
              </a:rPr>
              <a:t>L7 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>
                <a:solidFill>
                  <a:srgbClr val="009900"/>
                </a:solidFill>
              </a:rPr>
              <a:t> </a:t>
            </a:r>
            <a:r>
              <a:rPr lang="en-GB" b="1" dirty="0" smtClean="0">
                <a:solidFill>
                  <a:srgbClr val="009900"/>
                </a:solidFill>
              </a:rPr>
              <a:t>L7 Practical B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r>
              <a:rPr lang="en-GB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rgbClr val="1132D9"/>
                </a:solidFill>
              </a:rPr>
              <a:t>8. Translation of Poetry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sz="2800" b="1" dirty="0" smtClean="0"/>
              <a:t>Introduction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The </a:t>
            </a:r>
            <a:r>
              <a:rPr lang="en-GB" sz="2800" b="1" dirty="0" err="1" smtClean="0"/>
              <a:t>Skopos</a:t>
            </a:r>
            <a:r>
              <a:rPr lang="en-GB" sz="2800" b="1" dirty="0" smtClean="0"/>
              <a:t> of 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Translation of the Nature of poetry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How to translate poetry: theory and process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L8 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L8 Practical B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9. Translation of Short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What is a short Story?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Translation of short Stories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Translation of religious short stories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L9 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>
                <a:solidFill>
                  <a:srgbClr val="009900"/>
                </a:solidFill>
              </a:rPr>
              <a:t> </a:t>
            </a:r>
            <a:r>
              <a:rPr lang="en-GB" sz="2800" b="1" dirty="0" smtClean="0">
                <a:solidFill>
                  <a:srgbClr val="009900"/>
                </a:solidFill>
              </a:rPr>
              <a:t>L9 Practical B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3200" b="1" dirty="0" smtClean="0">
                <a:solidFill>
                  <a:srgbClr val="1132D9"/>
                </a:solidFill>
              </a:rPr>
              <a:t>10. Translation of Drama</a:t>
            </a: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What is drama?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Translation of drama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/>
              <a:t> </a:t>
            </a:r>
            <a:r>
              <a:rPr lang="en-GB" sz="2800" b="1" dirty="0" smtClean="0"/>
              <a:t>Translating Shakespeare as central text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L10 Practical A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GB" sz="2800" b="1" dirty="0">
                <a:solidFill>
                  <a:srgbClr val="009900"/>
                </a:solidFill>
              </a:rPr>
              <a:t> </a:t>
            </a:r>
            <a:r>
              <a:rPr lang="en-GB" sz="2800" b="1" dirty="0" smtClean="0">
                <a:solidFill>
                  <a:srgbClr val="009900"/>
                </a:solidFill>
              </a:rPr>
              <a:t>L10 Practical B</a:t>
            </a: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11. Practical I</a:t>
            </a: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Examples of Translating Religious Poetry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Examples of Translating a Short Story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b="1" dirty="0" smtClean="0">
                <a:solidFill>
                  <a:srgbClr val="009900"/>
                </a:solidFill>
              </a:rPr>
              <a:t>L11 </a:t>
            </a:r>
            <a:r>
              <a:rPr lang="en-GB" b="1" dirty="0">
                <a:solidFill>
                  <a:srgbClr val="009900"/>
                </a:solidFill>
              </a:rPr>
              <a:t>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>
                <a:solidFill>
                  <a:srgbClr val="009900"/>
                </a:solidFill>
              </a:rPr>
              <a:t> </a:t>
            </a:r>
            <a:r>
              <a:rPr lang="en-GB" b="1" dirty="0" smtClean="0">
                <a:solidFill>
                  <a:srgbClr val="009900"/>
                </a:solidFill>
              </a:rPr>
              <a:t>L11 </a:t>
            </a:r>
            <a:r>
              <a:rPr lang="en-GB" b="1" dirty="0">
                <a:solidFill>
                  <a:srgbClr val="009900"/>
                </a:solidFill>
              </a:rPr>
              <a:t>Practical B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12. Practical </a:t>
            </a:r>
            <a:r>
              <a:rPr lang="en-GB" sz="3200" b="1" dirty="0" smtClean="0">
                <a:solidFill>
                  <a:srgbClr val="1132D9"/>
                </a:solidFill>
              </a:rPr>
              <a:t>II</a:t>
            </a:r>
            <a:endParaRPr lang="en-US" sz="32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/>
              <a:t> Examples of Translating Religious </a:t>
            </a:r>
            <a:r>
              <a:rPr lang="en-GB" b="1" dirty="0" smtClean="0"/>
              <a:t>Orations</a:t>
            </a:r>
            <a:endParaRPr lang="en-GB" b="1" dirty="0"/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Examples </a:t>
            </a:r>
            <a:r>
              <a:rPr lang="en-GB" b="1" dirty="0"/>
              <a:t>of Translating </a:t>
            </a:r>
            <a:r>
              <a:rPr lang="en-GB" b="1" dirty="0" smtClean="0"/>
              <a:t>General Orations</a:t>
            </a:r>
            <a:endParaRPr lang="en-GB" b="1" dirty="0"/>
          </a:p>
          <a:p>
            <a:pPr marL="0" indent="0" algn="l"/>
            <a:endParaRPr lang="en-GB" b="1" dirty="0" smtClean="0"/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L12 </a:t>
            </a:r>
            <a:r>
              <a:rPr lang="en-GB" sz="2800" b="1" dirty="0">
                <a:solidFill>
                  <a:srgbClr val="009900"/>
                </a:solidFill>
              </a:rPr>
              <a:t>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>
                <a:solidFill>
                  <a:srgbClr val="009900"/>
                </a:solidFill>
              </a:rPr>
              <a:t> </a:t>
            </a:r>
            <a:r>
              <a:rPr lang="en-GB" sz="2800" b="1" dirty="0" smtClean="0">
                <a:solidFill>
                  <a:srgbClr val="009900"/>
                </a:solidFill>
              </a:rPr>
              <a:t>L12 </a:t>
            </a:r>
            <a:r>
              <a:rPr lang="en-GB" sz="2800" b="1" dirty="0">
                <a:solidFill>
                  <a:srgbClr val="009900"/>
                </a:solidFill>
              </a:rPr>
              <a:t>Practical B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l"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13. </a:t>
            </a:r>
            <a:r>
              <a:rPr lang="en-GB" b="1" dirty="0">
                <a:solidFill>
                  <a:srgbClr val="1132D9"/>
                </a:solidFill>
              </a:rPr>
              <a:t>Practical </a:t>
            </a:r>
            <a:r>
              <a:rPr lang="en-GB" b="1" dirty="0" smtClean="0">
                <a:solidFill>
                  <a:srgbClr val="1132D9"/>
                </a:solidFill>
              </a:rPr>
              <a:t>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b="1" dirty="0"/>
              <a:t>Examples of Translating </a:t>
            </a:r>
            <a:r>
              <a:rPr lang="en-GB" b="1" dirty="0" smtClean="0"/>
              <a:t>Contemporary Poetry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 smtClean="0"/>
              <a:t> </a:t>
            </a:r>
            <a:r>
              <a:rPr lang="en-GB" b="1" dirty="0"/>
              <a:t>Examples of Translating General </a:t>
            </a:r>
            <a:r>
              <a:rPr lang="en-GB" b="1" dirty="0" smtClean="0"/>
              <a:t>Orations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/>
              <a:t>Examples of Translating </a:t>
            </a:r>
            <a:r>
              <a:rPr lang="en-GB" b="1" dirty="0" smtClean="0"/>
              <a:t>Excerpts of Short Stories</a:t>
            </a:r>
            <a:endParaRPr lang="en-GB" b="1" dirty="0"/>
          </a:p>
          <a:p>
            <a:pPr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009900"/>
                </a:solidFill>
              </a:rPr>
              <a:t>L13 </a:t>
            </a:r>
            <a:r>
              <a:rPr lang="en-GB" b="1" dirty="0">
                <a:solidFill>
                  <a:srgbClr val="009900"/>
                </a:solidFill>
              </a:rPr>
              <a:t>Practical A</a:t>
            </a:r>
          </a:p>
          <a:p>
            <a:pPr algn="l">
              <a:buFont typeface="Wingdings" pitchFamily="2" charset="2"/>
              <a:buChar char="q"/>
            </a:pPr>
            <a:r>
              <a:rPr lang="en-GB" b="1" dirty="0">
                <a:solidFill>
                  <a:srgbClr val="009900"/>
                </a:solidFill>
              </a:rPr>
              <a:t> </a:t>
            </a:r>
            <a:r>
              <a:rPr lang="en-GB" b="1" dirty="0" smtClean="0">
                <a:solidFill>
                  <a:srgbClr val="009900"/>
                </a:solidFill>
              </a:rPr>
              <a:t>L13 </a:t>
            </a:r>
            <a:r>
              <a:rPr lang="en-GB" b="1" dirty="0">
                <a:solidFill>
                  <a:srgbClr val="009900"/>
                </a:solidFill>
              </a:rPr>
              <a:t>Practical B</a:t>
            </a:r>
            <a:r>
              <a:rPr lang="en-US" dirty="0">
                <a:solidFill>
                  <a:srgbClr val="009900"/>
                </a:solidFill>
              </a:rPr>
              <a:t/>
            </a:r>
            <a:br>
              <a:rPr lang="en-US" dirty="0">
                <a:solidFill>
                  <a:srgbClr val="009900"/>
                </a:solidFill>
              </a:rPr>
            </a:br>
            <a:endParaRPr lang="en-US" dirty="0">
              <a:solidFill>
                <a:srgbClr val="009900"/>
              </a:solidFill>
            </a:endParaRPr>
          </a:p>
          <a:p>
            <a:pPr marL="0" indent="0" algn="l"/>
            <a:endParaRPr lang="en-US" dirty="0">
              <a:solidFill>
                <a:srgbClr val="1132D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FF3300"/>
                </a:solidFill>
              </a:rPr>
              <a:t>Examples  of Exam Questions</a:t>
            </a:r>
            <a:endParaRPr lang="en-US" sz="3200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1" dirty="0" smtClean="0"/>
              <a:t>Please, choose one answer and circle the appropriate letter: </a:t>
            </a:r>
            <a:r>
              <a:rPr lang="en-US" sz="1400" b="1" dirty="0" smtClean="0"/>
              <a:t>(one point for each correct answer</a:t>
            </a:r>
          </a:p>
          <a:p>
            <a:pPr lvl="0" algn="l"/>
            <a:r>
              <a:rPr lang="en-US" sz="1800" b="1" dirty="0" smtClean="0">
                <a:solidFill>
                  <a:srgbClr val="1132D9"/>
                </a:solidFill>
              </a:rPr>
              <a:t>1) Translation </a:t>
            </a:r>
            <a:r>
              <a:rPr lang="en-US" sz="1800" b="1" dirty="0" smtClean="0">
                <a:solidFill>
                  <a:srgbClr val="1132D9"/>
                </a:solidFill>
              </a:rPr>
              <a:t>is considered as  being creative when it is </a:t>
            </a:r>
            <a:r>
              <a:rPr lang="en-US" sz="1800" dirty="0" smtClean="0"/>
              <a:t> 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novel and appropriate.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new and relevant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fresh and imaginative</a:t>
            </a:r>
          </a:p>
          <a:p>
            <a:pPr algn="l">
              <a:buFont typeface="+mj-lt"/>
              <a:buAutoNum type="alphaUcPeriod"/>
            </a:pPr>
            <a:r>
              <a:rPr lang="en-US" sz="1800" b="1" dirty="0" smtClean="0"/>
              <a:t>modern and </a:t>
            </a:r>
            <a:r>
              <a:rPr lang="en-US" sz="1800" b="1" dirty="0" smtClean="0"/>
              <a:t>productive</a:t>
            </a:r>
            <a:r>
              <a:rPr lang="en-US" sz="1400" b="1" dirty="0" smtClean="0"/>
              <a:t>  </a:t>
            </a:r>
            <a:endParaRPr lang="en-US" sz="1400" b="1" dirty="0" smtClean="0"/>
          </a:p>
          <a:p>
            <a:pPr algn="l">
              <a:buFont typeface="+mj-lt"/>
              <a:buAutoNum type="alphaUcPeriod"/>
            </a:pPr>
            <a:endParaRPr lang="en-US" sz="1800" b="1" dirty="0" smtClean="0"/>
          </a:p>
          <a:p>
            <a:pPr lvl="0" algn="l"/>
            <a:r>
              <a:rPr lang="en-US" sz="1800" b="1" dirty="0" smtClean="0">
                <a:solidFill>
                  <a:srgbClr val="1132D9"/>
                </a:solidFill>
              </a:rPr>
              <a:t>2</a:t>
            </a:r>
            <a:r>
              <a:rPr lang="en-US" sz="1800" b="1" dirty="0" smtClean="0">
                <a:solidFill>
                  <a:srgbClr val="1132D9"/>
                </a:solidFill>
              </a:rPr>
              <a:t>) </a:t>
            </a:r>
            <a:r>
              <a:rPr lang="en-US" sz="1800" b="1" dirty="0" smtClean="0">
                <a:solidFill>
                  <a:srgbClr val="1132D9"/>
                </a:solidFill>
              </a:rPr>
              <a:t>The most appropriate translation of </a:t>
            </a:r>
            <a:r>
              <a:rPr lang="en-GB" sz="1800" b="1" dirty="0" smtClean="0">
                <a:solidFill>
                  <a:srgbClr val="1132D9"/>
                </a:solidFill>
              </a:rPr>
              <a:t>‘</a:t>
            </a:r>
            <a:r>
              <a:rPr lang="ar-SA" sz="1800" b="1" dirty="0" smtClean="0">
                <a:solidFill>
                  <a:srgbClr val="1132D9"/>
                </a:solidFill>
              </a:rPr>
              <a:t>أكثر من ذكر الله</a:t>
            </a:r>
            <a:r>
              <a:rPr lang="en-GB" sz="1800" dirty="0" smtClean="0">
                <a:solidFill>
                  <a:srgbClr val="1132D9"/>
                </a:solidFill>
              </a:rPr>
              <a:t>’ </a:t>
            </a:r>
            <a:r>
              <a:rPr lang="en-GB" sz="1800" b="1" dirty="0" smtClean="0">
                <a:solidFill>
                  <a:srgbClr val="1132D9"/>
                </a:solidFill>
              </a:rPr>
              <a:t>is </a:t>
            </a:r>
            <a:r>
              <a:rPr lang="en-US" sz="1800" dirty="0" smtClean="0">
                <a:solidFill>
                  <a:srgbClr val="1132D9"/>
                </a:solidFill>
              </a:rPr>
              <a:t> </a:t>
            </a:r>
            <a:endParaRPr lang="en-US" sz="1800" dirty="0" smtClean="0">
              <a:solidFill>
                <a:srgbClr val="1132D9"/>
              </a:solidFill>
            </a:endParaRP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Remember your God and mention him as much as you can.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Make </a:t>
            </a:r>
            <a:r>
              <a:rPr lang="en-US" sz="1800" b="1" dirty="0" smtClean="0"/>
              <a:t>a lot of mention of God 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Make </a:t>
            </a:r>
            <a:r>
              <a:rPr lang="en-US" sz="1800" b="1" dirty="0" err="1" smtClean="0"/>
              <a:t>dhikr</a:t>
            </a:r>
            <a:r>
              <a:rPr lang="en-US" sz="1800" b="1" dirty="0" smtClean="0"/>
              <a:t> of Allah whenever possible.</a:t>
            </a:r>
          </a:p>
          <a:p>
            <a:pPr lvl="0" algn="l">
              <a:buFont typeface="+mj-lt"/>
              <a:buAutoNum type="alphaUcPeriod"/>
            </a:pPr>
            <a:r>
              <a:rPr lang="en-US" sz="1800" b="1" dirty="0" smtClean="0"/>
              <a:t>Make praising exercises of God   </a:t>
            </a:r>
          </a:p>
          <a:p>
            <a:pPr lvl="0" algn="l"/>
            <a:endParaRPr lang="en-US" sz="1800" b="1" dirty="0" smtClean="0"/>
          </a:p>
          <a:p>
            <a:pPr algn="l"/>
            <a:r>
              <a:rPr lang="en-US" sz="1200" dirty="0" smtClean="0"/>
              <a:t> </a:t>
            </a:r>
          </a:p>
          <a:p>
            <a:pPr algn="l"/>
            <a:r>
              <a:rPr lang="en-US" sz="1200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</a:rPr>
              <a:t>Course Assessment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2800" b="1" dirty="0" smtClean="0"/>
              <a:t>Final allocation of points will be according to the following scale:</a:t>
            </a:r>
            <a:endParaRPr lang="en-US" sz="28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b="1" dirty="0" smtClean="0"/>
              <a:t>Participation on Blackboard 			  10  Points</a:t>
            </a:r>
          </a:p>
          <a:p>
            <a:pPr lvl="0" algn="l">
              <a:buFont typeface="Wingdings" pitchFamily="2" charset="2"/>
              <a:buChar char="q"/>
            </a:pPr>
            <a:r>
              <a:rPr lang="en-GB" sz="2800" b="1" dirty="0" smtClean="0"/>
              <a:t>Attendance of Recorded and Live lectures 10  Points	</a:t>
            </a:r>
            <a:endParaRPr lang="en-US" sz="28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b="1" dirty="0" smtClean="0"/>
              <a:t>Homework					  10  Points</a:t>
            </a:r>
            <a:endParaRPr lang="en-US" sz="28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b="1" dirty="0" smtClean="0"/>
              <a:t>Final Exam					  7</a:t>
            </a:r>
            <a:r>
              <a:rPr lang="en-GB" sz="2800" b="1" u="sng" dirty="0" smtClean="0"/>
              <a:t>0  Points</a:t>
            </a:r>
            <a:endParaRPr lang="en-US" sz="2800" b="1" dirty="0" smtClean="0"/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/>
              <a:t>Total:					</a:t>
            </a:r>
            <a:r>
              <a:rPr lang="en-GB" sz="2800" b="1" smtClean="0"/>
              <a:t>	  100 </a:t>
            </a:r>
            <a:r>
              <a:rPr lang="en-GB" sz="2800" b="1" dirty="0" smtClean="0"/>
              <a:t>Points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781</Words>
  <Application>Microsoft Office PowerPoint</Application>
  <PresentationFormat>A4 Paper (210x297 mm)</PresentationFormat>
  <Paragraphs>161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Lecture 14</vt:lpstr>
      <vt:lpstr>Purpose of This Session</vt:lpstr>
      <vt:lpstr>Course Schedule</vt:lpstr>
      <vt:lpstr>  1- What is Creative Translation?  </vt:lpstr>
      <vt:lpstr>2. Problems &amp; Pitfalls in Creative Translation </vt:lpstr>
      <vt:lpstr>3. Methods &amp; Approaches to Creative Translation </vt:lpstr>
      <vt:lpstr>4. What Is Literary Translation  </vt:lpstr>
      <vt:lpstr>5. Translation of Sacred Texts: The Holy Quran</vt:lpstr>
      <vt:lpstr>6. Translation of Sacred Texts: The Sunnah of Prophet Muhammad (PBBUH)</vt:lpstr>
      <vt:lpstr>7. Translation of Orations </vt:lpstr>
      <vt:lpstr> 8. Translation of Poetry </vt:lpstr>
      <vt:lpstr>9. Translation of Short Stories</vt:lpstr>
      <vt:lpstr>10. Translation of Drama</vt:lpstr>
      <vt:lpstr>11. Practical I</vt:lpstr>
      <vt:lpstr>12. Practical II</vt:lpstr>
      <vt:lpstr>13. Practical III</vt:lpstr>
      <vt:lpstr>Examples  of Exam Questions</vt:lpstr>
      <vt:lpstr>Course Assessment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ahalimah</cp:lastModifiedBy>
  <cp:revision>342</cp:revision>
  <dcterms:created xsi:type="dcterms:W3CDTF">2009-10-14T19:14:34Z</dcterms:created>
  <dcterms:modified xsi:type="dcterms:W3CDTF">2012-08-26T14:29:46Z</dcterms:modified>
</cp:coreProperties>
</file>