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6"/>
  </p:notesMasterIdLst>
  <p:handoutMasterIdLst>
    <p:handoutMasterId r:id="rId17"/>
  </p:handoutMasterIdLst>
  <p:sldIdLst>
    <p:sldId id="286" r:id="rId5"/>
    <p:sldId id="287" r:id="rId6"/>
    <p:sldId id="289" r:id="rId7"/>
    <p:sldId id="293" r:id="rId8"/>
    <p:sldId id="298" r:id="rId9"/>
    <p:sldId id="299" r:id="rId10"/>
    <p:sldId id="300" r:id="rId11"/>
    <p:sldId id="301" r:id="rId12"/>
    <p:sldId id="302" r:id="rId13"/>
    <p:sldId id="296" r:id="rId14"/>
    <p:sldId id="28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183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x-none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5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87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hyperlink" Target="mailto:fslisli@kfu.edu.s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x-none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x-none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882574"/>
            <a:ext cx="9144000" cy="912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51520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5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Literary Criticism</a:t>
            </a:r>
            <a:r>
              <a:rPr lang="en-US" sz="25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US" sz="25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and Theory</a:t>
            </a:r>
            <a:endParaRPr lang="en-US" sz="25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Dr. Fouzi </a:t>
            </a: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Slisli</a:t>
            </a:r>
          </a:p>
          <a:p>
            <a:pPr algn="ctr">
              <a:defRPr/>
            </a:pP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Email: </a:t>
            </a:r>
            <a:r>
              <a:rPr lang="en-US" sz="2400" b="1" dirty="0" smtClean="0">
                <a:latin typeface="Calibri" pitchFamily="34" charset="0"/>
                <a:cs typeface="Times New Roman" pitchFamily="18" charset="0"/>
                <a:hlinkClick r:id="rId4"/>
              </a:rPr>
              <a:t>fslisli@kfu.edu.sa</a:t>
            </a:r>
            <a:endParaRPr lang="en-US" sz="2400" b="1" dirty="0" smtClean="0"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400" b="1" dirty="0" smtClean="0">
                <a:latin typeface="Calibri" pitchFamily="34" charset="0"/>
              </a:rPr>
              <a:t>Office Hours: Sunday 1-3</a:t>
            </a:r>
            <a:endParaRPr lang="en-US" sz="2400" b="1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x-none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x-none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x-none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Course Introduction</a:t>
            </a:r>
            <a:r>
              <a:rPr lang="x-none" dirty="0">
                <a:solidFill>
                  <a:schemeClr val="tx1"/>
                </a:solidFill>
              </a:rPr>
              <a:t/>
            </a:r>
            <a:br>
              <a:rPr lang="x-none" dirty="0">
                <a:solidFill>
                  <a:schemeClr val="tx1"/>
                </a:solidFill>
              </a:rPr>
            </a:b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Literary Criticism and Theory</a:t>
            </a: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1268760"/>
            <a:ext cx="83529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 smtClean="0"/>
          </a:p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 smtClean="0">
              <a:solidFill>
                <a:srgbClr val="990033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1556792"/>
            <a:ext cx="799288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Course Description:</a:t>
            </a:r>
          </a:p>
          <a:p>
            <a:r>
              <a:rPr lang="en-US" sz="2400" b="1" dirty="0" smtClean="0">
                <a:latin typeface="Times New Roman"/>
                <a:cs typeface="Times New Roman"/>
              </a:rPr>
              <a:t> </a:t>
            </a:r>
            <a:r>
              <a:rPr lang="en-US" sz="2400" b="1" dirty="0">
                <a:latin typeface="Times New Roman"/>
                <a:cs typeface="Times New Roman"/>
              </a:rPr>
              <a:t>	</a:t>
            </a:r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This course exposes students to the main schools of literary and cultural theory. It offers students a survey of critical approaches to </a:t>
            </a:r>
            <a:r>
              <a:rPr lang="en-US" sz="2400" dirty="0" smtClean="0">
                <a:latin typeface="Times New Roman"/>
                <a:cs typeface="Times New Roman"/>
              </a:rPr>
              <a:t>literature </a:t>
            </a:r>
            <a:r>
              <a:rPr lang="en-US" sz="2400" dirty="0">
                <a:latin typeface="Times New Roman"/>
                <a:cs typeface="Times New Roman"/>
              </a:rPr>
              <a:t>starting with Plato and </a:t>
            </a:r>
            <a:r>
              <a:rPr lang="en-US" sz="2400" dirty="0" smtClean="0">
                <a:latin typeface="Times New Roman"/>
                <a:cs typeface="Times New Roman"/>
              </a:rPr>
              <a:t>Aristotle, </a:t>
            </a:r>
            <a:r>
              <a:rPr lang="en-US" sz="2400" dirty="0">
                <a:latin typeface="Times New Roman"/>
                <a:cs typeface="Times New Roman"/>
              </a:rPr>
              <a:t>and moving </a:t>
            </a:r>
            <a:r>
              <a:rPr lang="en-US" sz="2400" dirty="0" smtClean="0">
                <a:latin typeface="Times New Roman"/>
                <a:cs typeface="Times New Roman"/>
              </a:rPr>
              <a:t>through the main </a:t>
            </a:r>
            <a:r>
              <a:rPr lang="en-US" sz="2400" dirty="0">
                <a:latin typeface="Times New Roman"/>
                <a:cs typeface="Times New Roman"/>
              </a:rPr>
              <a:t>schools that have added their contribution in the modern </a:t>
            </a:r>
            <a:r>
              <a:rPr lang="en-US" sz="2400" dirty="0" smtClean="0">
                <a:latin typeface="Times New Roman"/>
                <a:cs typeface="Times New Roman"/>
              </a:rPr>
              <a:t>era: 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Russian </a:t>
            </a:r>
            <a:r>
              <a:rPr lang="en-US" sz="2400" dirty="0">
                <a:latin typeface="Times New Roman"/>
                <a:cs typeface="Times New Roman"/>
              </a:rPr>
              <a:t>Formalism, 	</a:t>
            </a:r>
            <a:r>
              <a:rPr lang="en-US" sz="2400" dirty="0" smtClean="0">
                <a:latin typeface="Times New Roman"/>
                <a:cs typeface="Times New Roman"/>
              </a:rPr>
              <a:t>	Prague </a:t>
            </a:r>
            <a:r>
              <a:rPr lang="en-US" sz="2400" dirty="0">
                <a:latin typeface="Times New Roman"/>
                <a:cs typeface="Times New Roman"/>
              </a:rPr>
              <a:t>School Semiotics, 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French </a:t>
            </a:r>
            <a:r>
              <a:rPr lang="en-US" sz="2400" dirty="0">
                <a:latin typeface="Times New Roman"/>
                <a:cs typeface="Times New Roman"/>
              </a:rPr>
              <a:t>Structuralism, 	</a:t>
            </a:r>
            <a:r>
              <a:rPr lang="en-US" sz="2400" dirty="0" smtClean="0">
                <a:latin typeface="Times New Roman"/>
                <a:cs typeface="Times New Roman"/>
              </a:rPr>
              <a:t>	Deconstruction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Post</a:t>
            </a:r>
            <a:r>
              <a:rPr lang="en-US" sz="2400" dirty="0">
                <a:latin typeface="Times New Roman"/>
                <a:cs typeface="Times New Roman"/>
              </a:rPr>
              <a:t>-</a:t>
            </a:r>
            <a:r>
              <a:rPr lang="en-US" sz="2400" dirty="0" smtClean="0">
                <a:latin typeface="Times New Roman"/>
                <a:cs typeface="Times New Roman"/>
              </a:rPr>
              <a:t>Colonialism 		New </a:t>
            </a:r>
            <a:r>
              <a:rPr lang="en-US" sz="2400" dirty="0">
                <a:latin typeface="Times New Roman"/>
                <a:cs typeface="Times New Roman"/>
              </a:rPr>
              <a:t>Historicism. 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494664"/>
            <a:ext cx="8496944" cy="4824535"/>
          </a:xfrm>
        </p:spPr>
        <p:txBody>
          <a:bodyPr numCol="1">
            <a:normAutofit/>
          </a:bodyPr>
          <a:lstStyle/>
          <a:p>
            <a:pPr algn="l"/>
            <a:r>
              <a:rPr lang="en-US" sz="2400" b="1" dirty="0" smtClean="0">
                <a:latin typeface="Times New Roman"/>
                <a:cs typeface="Times New Roman"/>
              </a:rPr>
              <a:t>Objectives </a:t>
            </a:r>
            <a:endParaRPr lang="en-US" sz="2400" dirty="0">
              <a:latin typeface="Times New Roman"/>
              <a:cs typeface="Times New Roman"/>
            </a:endParaRPr>
          </a:p>
          <a:p>
            <a:pPr algn="l"/>
            <a:endParaRPr lang="en-US" sz="2400" dirty="0" smtClean="0">
              <a:latin typeface="Times New Roman"/>
              <a:cs typeface="Times New Roman"/>
            </a:endParaRP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This </a:t>
            </a:r>
            <a:r>
              <a:rPr lang="en-US" sz="2400" dirty="0">
                <a:latin typeface="Times New Roman"/>
                <a:cs typeface="Times New Roman"/>
              </a:rPr>
              <a:t>course helps students understand the conditions that </a:t>
            </a:r>
            <a:r>
              <a:rPr lang="en-US" sz="2400" dirty="0" smtClean="0">
                <a:latin typeface="Times New Roman"/>
                <a:cs typeface="Times New Roman"/>
              </a:rPr>
              <a:t>allowed</a:t>
            </a: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textual interpretation and </a:t>
            </a:r>
            <a:r>
              <a:rPr lang="en-US" sz="2400" dirty="0">
                <a:latin typeface="Times New Roman"/>
                <a:cs typeface="Times New Roman"/>
              </a:rPr>
              <a:t>literary theory to emerge and evolve </a:t>
            </a:r>
            <a:r>
              <a:rPr lang="en-US" sz="2400" dirty="0" smtClean="0">
                <a:latin typeface="Times New Roman"/>
                <a:cs typeface="Times New Roman"/>
              </a:rPr>
              <a:t>in</a:t>
            </a: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Western </a:t>
            </a:r>
            <a:r>
              <a:rPr lang="en-US" sz="2400" dirty="0">
                <a:latin typeface="Times New Roman"/>
                <a:cs typeface="Times New Roman"/>
              </a:rPr>
              <a:t>cultures </a:t>
            </a:r>
            <a:r>
              <a:rPr lang="en-US" sz="2400" dirty="0" smtClean="0">
                <a:latin typeface="Times New Roman"/>
                <a:cs typeface="Times New Roman"/>
              </a:rPr>
              <a:t>and how </a:t>
            </a:r>
            <a:r>
              <a:rPr lang="en-US" sz="2400" dirty="0">
                <a:latin typeface="Times New Roman"/>
                <a:cs typeface="Times New Roman"/>
              </a:rPr>
              <a:t>this tradition </a:t>
            </a:r>
            <a:r>
              <a:rPr lang="en-US" sz="2400" dirty="0" smtClean="0">
                <a:latin typeface="Times New Roman"/>
                <a:cs typeface="Times New Roman"/>
              </a:rPr>
              <a:t>of textual </a:t>
            </a:r>
            <a:r>
              <a:rPr lang="en-US" sz="2400" dirty="0">
                <a:latin typeface="Times New Roman"/>
                <a:cs typeface="Times New Roman"/>
              </a:rPr>
              <a:t>interpretation </a:t>
            </a:r>
            <a:r>
              <a:rPr lang="en-US" sz="2400" dirty="0" smtClean="0">
                <a:latin typeface="Times New Roman"/>
                <a:cs typeface="Times New Roman"/>
              </a:rPr>
              <a:t>and</a:t>
            </a: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literary </a:t>
            </a:r>
            <a:r>
              <a:rPr lang="en-US" sz="2400" dirty="0">
                <a:latin typeface="Times New Roman"/>
                <a:cs typeface="Times New Roman"/>
              </a:rPr>
              <a:t>theory, in turn, shaped modern Western cultures and </a:t>
            </a:r>
            <a:r>
              <a:rPr lang="en-US" sz="2400" dirty="0" smtClean="0">
                <a:latin typeface="Times New Roman"/>
                <a:cs typeface="Times New Roman"/>
              </a:rPr>
              <a:t>its</a:t>
            </a:r>
          </a:p>
          <a:p>
            <a:pPr algn="l"/>
            <a:r>
              <a:rPr lang="en-US" sz="2400" dirty="0" smtClean="0">
                <a:latin typeface="Times New Roman"/>
                <a:cs typeface="Times New Roman"/>
              </a:rPr>
              <a:t>value </a:t>
            </a:r>
            <a:r>
              <a:rPr lang="en-US" sz="2400" dirty="0">
                <a:latin typeface="Times New Roman"/>
                <a:cs typeface="Times New Roman"/>
              </a:rPr>
              <a:t>systems. </a:t>
            </a:r>
          </a:p>
          <a:p>
            <a:pPr algn="l">
              <a:buFont typeface="Arial" pitchFamily="34" charset="0"/>
              <a:buChar char="•"/>
            </a:pPr>
            <a:endParaRPr lang="x-none" sz="2400" b="1" dirty="0" smtClean="0">
              <a:latin typeface="Times New Roman"/>
              <a:cs typeface="Times New Roman"/>
            </a:endParaRPr>
          </a:p>
          <a:p>
            <a:pPr rtl="1">
              <a:buFont typeface="Arial" pitchFamily="34" charset="0"/>
              <a:buChar char="•"/>
            </a:pPr>
            <a:endParaRPr lang="x-none" b="1" dirty="0" smtClean="0"/>
          </a:p>
          <a:p>
            <a:pPr rtl="1">
              <a:buFont typeface="Arial" pitchFamily="34" charset="0"/>
              <a:buChar char="•"/>
            </a:pPr>
            <a:endParaRPr lang="x-none" b="1" dirty="0" smtClean="0"/>
          </a:p>
          <a:p>
            <a:endParaRPr lang="x-none" b="1" dirty="0"/>
          </a:p>
        </p:txBody>
      </p:sp>
      <p:sp>
        <p:nvSpPr>
          <p:cNvPr id="3" name="Rectangle 2"/>
          <p:cNvSpPr/>
          <p:nvPr/>
        </p:nvSpPr>
        <p:spPr>
          <a:xfrm>
            <a:off x="395536" y="223593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x-none" b="1" dirty="0" smtClean="0"/>
          </a:p>
          <a:p>
            <a:pPr>
              <a:buFont typeface="Arial" pitchFamily="34" charset="0"/>
              <a:buChar char="•"/>
            </a:pPr>
            <a:endParaRPr lang="x-none" b="1" dirty="0" smtClean="0"/>
          </a:p>
          <a:p>
            <a:pPr rtl="1">
              <a:buFont typeface="Arial" pitchFamily="34" charset="0"/>
              <a:buChar char="•"/>
            </a:pPr>
            <a:endParaRPr lang="x-none" b="1" dirty="0" smtClean="0"/>
          </a:p>
          <a:p>
            <a:pPr rtl="1">
              <a:buFont typeface="Arial" pitchFamily="34" charset="0"/>
              <a:buChar char="•"/>
            </a:pPr>
            <a:endParaRPr lang="x-none" b="1" dirty="0" smtClean="0"/>
          </a:p>
          <a:p>
            <a:endParaRPr lang="x-none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683568" y="1772816"/>
            <a:ext cx="756084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Teaching Methods</a:t>
            </a:r>
            <a:endParaRPr lang="en-US" sz="2400" b="1" dirty="0">
              <a:latin typeface="Times New Roman"/>
              <a:cs typeface="Times New Roman"/>
            </a:endParaRP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The following methods will be used in this course: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	1. Lectures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	2. </a:t>
            </a:r>
            <a:r>
              <a:rPr lang="en-US" sz="2400" dirty="0" err="1" smtClean="0">
                <a:latin typeface="Times New Roman"/>
                <a:cs typeface="Times New Roman"/>
              </a:rPr>
              <a:t>Powerpoint</a:t>
            </a:r>
            <a:r>
              <a:rPr lang="en-US" sz="2400" dirty="0" smtClean="0">
                <a:latin typeface="Times New Roman"/>
                <a:cs typeface="Times New Roman"/>
              </a:rPr>
              <a:t> Presentations</a:t>
            </a:r>
          </a:p>
          <a:p>
            <a:pPr lvl="1"/>
            <a:r>
              <a:rPr lang="en-US" sz="2400" b="1" dirty="0" smtClean="0">
                <a:latin typeface="Times New Roman"/>
                <a:cs typeface="Times New Roman"/>
              </a:rPr>
              <a:t>	</a:t>
            </a:r>
            <a:r>
              <a:rPr lang="en-US" sz="2400" dirty="0" smtClean="0">
                <a:latin typeface="Times New Roman"/>
                <a:cs typeface="Times New Roman"/>
              </a:rPr>
              <a:t>3. Online Live Sessions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5357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Textbook</a:t>
            </a:r>
            <a:r>
              <a:rPr lang="en-US" sz="2400" b="1" dirty="0" smtClean="0">
                <a:latin typeface="Times New Roman"/>
                <a:cs typeface="Times New Roman"/>
              </a:rPr>
              <a:t>:</a:t>
            </a:r>
            <a:endParaRPr lang="en-US" sz="2400" dirty="0">
              <a:latin typeface="Times New Roman"/>
              <a:cs typeface="Times New Roman"/>
            </a:endParaRP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Enright </a:t>
            </a:r>
            <a:r>
              <a:rPr lang="en-US" sz="2400" dirty="0">
                <a:latin typeface="Times New Roman"/>
                <a:cs typeface="Times New Roman"/>
              </a:rPr>
              <a:t>and </a:t>
            </a:r>
            <a:r>
              <a:rPr lang="en-US" sz="2400" dirty="0" err="1">
                <a:latin typeface="Times New Roman"/>
                <a:cs typeface="Times New Roman"/>
              </a:rPr>
              <a:t>Chickera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  <a:r>
              <a:rPr lang="en-US" sz="2400" i="1" dirty="0">
                <a:latin typeface="Times New Roman"/>
                <a:cs typeface="Times New Roman"/>
              </a:rPr>
              <a:t>English Critical Texts</a:t>
            </a:r>
            <a:r>
              <a:rPr lang="en-US" sz="2400" dirty="0">
                <a:latin typeface="Times New Roman"/>
                <a:cs typeface="Times New Roman"/>
              </a:rPr>
              <a:t>. Oxford University Press, 1962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Selden</a:t>
            </a:r>
            <a:r>
              <a:rPr lang="en-US" sz="2400" dirty="0">
                <a:latin typeface="Times New Roman"/>
                <a:cs typeface="Times New Roman"/>
              </a:rPr>
              <a:t>, Roman and </a:t>
            </a:r>
            <a:r>
              <a:rPr lang="en-US" sz="2400" dirty="0" err="1">
                <a:latin typeface="Times New Roman"/>
                <a:cs typeface="Times New Roman"/>
              </a:rPr>
              <a:t>Widdowson</a:t>
            </a:r>
            <a:r>
              <a:rPr lang="en-US" sz="2400" dirty="0">
                <a:latin typeface="Times New Roman"/>
                <a:cs typeface="Times New Roman"/>
              </a:rPr>
              <a:t>, Peter. </a:t>
            </a:r>
            <a:r>
              <a:rPr lang="en-US" sz="2400" i="1" dirty="0">
                <a:latin typeface="Times New Roman"/>
                <a:cs typeface="Times New Roman"/>
              </a:rPr>
              <a:t>A Reader’s Guide to Contemporary Literary Theory</a:t>
            </a:r>
            <a:r>
              <a:rPr lang="en-US" sz="2400" dirty="0">
                <a:latin typeface="Times New Roman"/>
                <a:cs typeface="Times New Roman"/>
              </a:rPr>
              <a:t>. 3</a:t>
            </a:r>
            <a:r>
              <a:rPr lang="en-US" sz="2400" baseline="30000" dirty="0">
                <a:latin typeface="Times New Roman"/>
                <a:cs typeface="Times New Roman"/>
              </a:rPr>
              <a:t>rd</a:t>
            </a:r>
            <a:r>
              <a:rPr lang="en-US" sz="2400" dirty="0">
                <a:latin typeface="Times New Roman"/>
                <a:cs typeface="Times New Roman"/>
              </a:rPr>
              <a:t> ed. 1993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  <a:r>
              <a:rPr lang="en-US" sz="2400" dirty="0">
                <a:latin typeface="Times New Roman"/>
                <a:cs typeface="Times New Roman"/>
              </a:rPr>
              <a:t> 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Payne</a:t>
            </a:r>
            <a:r>
              <a:rPr lang="en-US" sz="2400" dirty="0">
                <a:latin typeface="Times New Roman"/>
                <a:cs typeface="Times New Roman"/>
              </a:rPr>
              <a:t>, Michael, ed. </a:t>
            </a:r>
            <a:r>
              <a:rPr lang="en-US" sz="2400" i="1" dirty="0">
                <a:latin typeface="Times New Roman"/>
                <a:cs typeface="Times New Roman"/>
              </a:rPr>
              <a:t>A Dictionary of Cultural and Critical Theory</a:t>
            </a:r>
            <a:r>
              <a:rPr lang="en-US" sz="2400" dirty="0">
                <a:latin typeface="Times New Roman"/>
                <a:cs typeface="Times New Roman"/>
              </a:rPr>
              <a:t>. 1996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dirty="0" err="1">
                <a:latin typeface="Times New Roman"/>
                <a:cs typeface="Times New Roman"/>
              </a:rPr>
              <a:t>Bertens</a:t>
            </a:r>
            <a:r>
              <a:rPr lang="en-US" sz="2400" dirty="0">
                <a:latin typeface="Times New Roman"/>
                <a:cs typeface="Times New Roman"/>
              </a:rPr>
              <a:t>, Han. </a:t>
            </a:r>
            <a:r>
              <a:rPr lang="en-US" sz="2400" i="1" dirty="0">
                <a:latin typeface="Times New Roman"/>
                <a:cs typeface="Times New Roman"/>
              </a:rPr>
              <a:t>Literary Theory</a:t>
            </a:r>
            <a:r>
              <a:rPr lang="en-US" sz="2400" dirty="0">
                <a:latin typeface="Times New Roman"/>
                <a:cs typeface="Times New Roman"/>
              </a:rPr>
              <a:t>: Basics. 2001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pPr marL="285750" indent="-285750"/>
            <a:r>
              <a:rPr lang="en-US"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You can study from the </a:t>
            </a:r>
            <a:r>
              <a:rPr lang="en-US" sz="24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lectures; the </a:t>
            </a:r>
            <a:r>
              <a:rPr lang="en-US"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book </a:t>
            </a:r>
            <a:r>
              <a:rPr lang="en-US" sz="24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are only for further reading.</a:t>
            </a:r>
            <a:endParaRPr lang="en-US" sz="2400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001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/>
                <a:cs typeface="Times New Roman"/>
              </a:rPr>
              <a:t>Weekly Lectures:</a:t>
            </a:r>
          </a:p>
          <a:p>
            <a:endParaRPr lang="en-US" sz="2200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r>
              <a:rPr lang="en-US" sz="2200" dirty="0">
                <a:latin typeface="Times New Roman"/>
                <a:cs typeface="Times New Roman"/>
              </a:rPr>
              <a:t>Week </a:t>
            </a:r>
            <a:r>
              <a:rPr lang="en-US" sz="2200" dirty="0" smtClean="0">
                <a:latin typeface="Times New Roman"/>
                <a:cs typeface="Times New Roman"/>
              </a:rPr>
              <a:t>1: The </a:t>
            </a:r>
            <a:r>
              <a:rPr lang="en-US" sz="2200" dirty="0">
                <a:latin typeface="Times New Roman"/>
                <a:cs typeface="Times New Roman"/>
              </a:rPr>
              <a:t>Story behind the </a:t>
            </a:r>
            <a:r>
              <a:rPr lang="en-US" sz="2200" dirty="0" smtClean="0">
                <a:latin typeface="Times New Roman"/>
                <a:cs typeface="Times New Roman"/>
              </a:rPr>
              <a:t>Stories – Rome and Greece</a:t>
            </a:r>
            <a:endParaRPr lang="en-US" sz="2200" dirty="0">
              <a:latin typeface="Times New Roman"/>
              <a:cs typeface="Times New Roman"/>
            </a:endParaRPr>
          </a:p>
          <a:p>
            <a:endParaRPr lang="en-US" sz="2200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2: </a:t>
            </a:r>
            <a:r>
              <a:rPr lang="en-US" sz="2200" dirty="0">
                <a:latin typeface="Times New Roman"/>
                <a:cs typeface="Times New Roman"/>
              </a:rPr>
              <a:t>The Story behind the Stories – </a:t>
            </a:r>
            <a:r>
              <a:rPr lang="en-US" sz="2200" dirty="0" smtClean="0">
                <a:latin typeface="Times New Roman"/>
                <a:cs typeface="Times New Roman"/>
              </a:rPr>
              <a:t>Europe and the Classics</a:t>
            </a:r>
          </a:p>
          <a:p>
            <a:endParaRPr lang="en-US" sz="2200" dirty="0" smtClean="0"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3: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smtClean="0">
                <a:latin typeface="Times New Roman"/>
                <a:cs typeface="Times New Roman"/>
              </a:rPr>
              <a:t>Criticism in Greece - Plato </a:t>
            </a:r>
            <a:r>
              <a:rPr lang="en-US" sz="2200" dirty="0">
                <a:latin typeface="Times New Roman"/>
                <a:cs typeface="Times New Roman"/>
              </a:rPr>
              <a:t>on Poetry (</a:t>
            </a:r>
            <a:r>
              <a:rPr lang="en-US" sz="2200" i="1" dirty="0" smtClean="0">
                <a:latin typeface="Times New Roman"/>
                <a:cs typeface="Times New Roman"/>
              </a:rPr>
              <a:t>Republic</a:t>
            </a:r>
            <a:r>
              <a:rPr lang="en-US" sz="2200" dirty="0" smtClean="0">
                <a:latin typeface="Times New Roman"/>
                <a:cs typeface="Times New Roman"/>
              </a:rPr>
              <a:t> III, </a:t>
            </a:r>
            <a:r>
              <a:rPr lang="en-US" sz="2200" dirty="0">
                <a:latin typeface="Times New Roman"/>
                <a:cs typeface="Times New Roman"/>
              </a:rPr>
              <a:t>X</a:t>
            </a:r>
            <a:r>
              <a:rPr lang="en-US" sz="2200" dirty="0" smtClean="0">
                <a:latin typeface="Times New Roman"/>
                <a:cs typeface="Times New Roman"/>
              </a:rPr>
              <a:t>)</a:t>
            </a:r>
          </a:p>
          <a:p>
            <a:endParaRPr lang="en-US" sz="2200" dirty="0"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4: Criticism in Greece - Aristotle </a:t>
            </a:r>
            <a:r>
              <a:rPr lang="en-US" sz="2200" dirty="0">
                <a:latin typeface="Times New Roman"/>
                <a:cs typeface="Times New Roman"/>
              </a:rPr>
              <a:t>on Tragedy (</a:t>
            </a:r>
            <a:r>
              <a:rPr lang="en-US" sz="2200" i="1" dirty="0">
                <a:latin typeface="Times New Roman"/>
                <a:cs typeface="Times New Roman"/>
              </a:rPr>
              <a:t>The Poetics</a:t>
            </a:r>
            <a:r>
              <a:rPr lang="en-US" sz="2200" dirty="0" smtClean="0">
                <a:latin typeface="Times New Roman"/>
                <a:cs typeface="Times New Roman"/>
              </a:rPr>
              <a:t>)</a:t>
            </a:r>
          </a:p>
          <a:p>
            <a:endParaRPr lang="en-US" sz="2200" dirty="0">
              <a:latin typeface="Times New Roman"/>
              <a:cs typeface="Times New Roman"/>
            </a:endParaRPr>
          </a:p>
          <a:p>
            <a:r>
              <a:rPr lang="en-US" sz="2200" dirty="0">
                <a:latin typeface="Times New Roman"/>
                <a:cs typeface="Times New Roman"/>
              </a:rPr>
              <a:t>Week 5</a:t>
            </a:r>
            <a:r>
              <a:rPr lang="en-US" sz="2200" dirty="0" smtClean="0">
                <a:latin typeface="Times New Roman"/>
                <a:cs typeface="Times New Roman"/>
              </a:rPr>
              <a:t>: </a:t>
            </a:r>
            <a:r>
              <a:rPr lang="en-US" sz="2200" dirty="0">
                <a:latin typeface="Times New Roman"/>
                <a:cs typeface="Times New Roman"/>
              </a:rPr>
              <a:t>Latin </a:t>
            </a:r>
            <a:r>
              <a:rPr lang="en-US" sz="2200" dirty="0" smtClean="0">
                <a:latin typeface="Times New Roman"/>
                <a:cs typeface="Times New Roman"/>
              </a:rPr>
              <a:t>Criticism - Horace</a:t>
            </a:r>
            <a:r>
              <a:rPr lang="en-US" sz="2200" dirty="0">
                <a:latin typeface="Times New Roman"/>
                <a:cs typeface="Times New Roman"/>
              </a:rPr>
              <a:t>, Quintilian, </a:t>
            </a:r>
            <a:r>
              <a:rPr lang="en-US" sz="2200" dirty="0" smtClean="0">
                <a:latin typeface="Times New Roman"/>
                <a:cs typeface="Times New Roman"/>
              </a:rPr>
              <a:t>Longinus</a:t>
            </a:r>
          </a:p>
          <a:p>
            <a:endParaRPr lang="en-US" sz="2200" dirty="0"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6: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smtClean="0">
                <a:latin typeface="Times New Roman"/>
                <a:cs typeface="Times New Roman"/>
              </a:rPr>
              <a:t>European Criticism - Humanism </a:t>
            </a:r>
            <a:r>
              <a:rPr lang="en-US" sz="2200" dirty="0">
                <a:latin typeface="Times New Roman"/>
                <a:cs typeface="Times New Roman"/>
              </a:rPr>
              <a:t>and Classicism</a:t>
            </a:r>
          </a:p>
          <a:p>
            <a:endParaRPr lang="en-US" sz="2000" dirty="0"/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77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5755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/>
                <a:cs typeface="Times New Roman"/>
              </a:rPr>
              <a:t>Weekly Lectures:</a:t>
            </a:r>
          </a:p>
          <a:p>
            <a:endParaRPr lang="en-US" sz="2200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r>
              <a:rPr lang="en-US" sz="2200" dirty="0">
                <a:latin typeface="Times New Roman"/>
                <a:cs typeface="Times New Roman"/>
              </a:rPr>
              <a:t>Week 7</a:t>
            </a:r>
            <a:r>
              <a:rPr lang="en-US" sz="2200" dirty="0" smtClean="0">
                <a:latin typeface="Times New Roman"/>
                <a:cs typeface="Times New Roman"/>
              </a:rPr>
              <a:t>: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smtClean="0">
                <a:latin typeface="Times New Roman"/>
                <a:cs typeface="Times New Roman"/>
              </a:rPr>
              <a:t>Russian </a:t>
            </a:r>
            <a:r>
              <a:rPr lang="en-US" sz="2200" dirty="0">
                <a:latin typeface="Times New Roman"/>
                <a:cs typeface="Times New Roman"/>
              </a:rPr>
              <a:t>Formalism</a:t>
            </a:r>
          </a:p>
          <a:p>
            <a:endParaRPr lang="en-US" sz="2200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8: Prague School of Semiotics</a:t>
            </a:r>
          </a:p>
          <a:p>
            <a:endParaRPr lang="en-US" sz="2200" dirty="0" smtClean="0"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9: Structuralism and </a:t>
            </a:r>
            <a:r>
              <a:rPr lang="en-US" sz="2200" dirty="0" err="1" smtClean="0">
                <a:latin typeface="Times New Roman"/>
                <a:cs typeface="Times New Roman"/>
              </a:rPr>
              <a:t>Narratology</a:t>
            </a:r>
            <a:r>
              <a:rPr lang="en-US" sz="2200" dirty="0" smtClean="0">
                <a:latin typeface="Times New Roman"/>
                <a:cs typeface="Times New Roman"/>
              </a:rPr>
              <a:t> – Barthes, </a:t>
            </a:r>
            <a:r>
              <a:rPr lang="en-US" sz="2200" dirty="0" err="1" smtClean="0">
                <a:latin typeface="Times New Roman"/>
                <a:cs typeface="Times New Roman"/>
              </a:rPr>
              <a:t>Gennette</a:t>
            </a:r>
            <a:r>
              <a:rPr lang="en-US" sz="2200" dirty="0" smtClean="0">
                <a:latin typeface="Times New Roman"/>
                <a:cs typeface="Times New Roman"/>
              </a:rPr>
              <a:t>, </a:t>
            </a:r>
            <a:r>
              <a:rPr lang="en-US" sz="2200" dirty="0" err="1" smtClean="0">
                <a:latin typeface="Times New Roman"/>
                <a:cs typeface="Times New Roman"/>
              </a:rPr>
              <a:t>Greimas</a:t>
            </a:r>
            <a:endParaRPr lang="en-US" sz="2200" dirty="0" smtClean="0">
              <a:latin typeface="Times New Roman"/>
              <a:cs typeface="Times New Roman"/>
            </a:endParaRPr>
          </a:p>
          <a:p>
            <a:endParaRPr lang="en-US" sz="2200" dirty="0">
              <a:latin typeface="Times New Roman"/>
              <a:cs typeface="Times New Roman"/>
            </a:endParaRPr>
          </a:p>
          <a:p>
            <a:r>
              <a:rPr lang="en-US" sz="2200" dirty="0">
                <a:latin typeface="Times New Roman"/>
                <a:cs typeface="Times New Roman"/>
              </a:rPr>
              <a:t>Week </a:t>
            </a:r>
            <a:r>
              <a:rPr lang="en-US" sz="2200" dirty="0" smtClean="0">
                <a:latin typeface="Times New Roman"/>
                <a:cs typeface="Times New Roman"/>
              </a:rPr>
              <a:t>10: Post-Structuralism – Michel Foucault</a:t>
            </a:r>
          </a:p>
          <a:p>
            <a:endParaRPr lang="en-US" sz="2200" dirty="0"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11: Post-Structuralism – Jacques Derrida</a:t>
            </a:r>
            <a:endParaRPr lang="en-US" sz="2200" dirty="0">
              <a:latin typeface="Times New Roman"/>
              <a:cs typeface="Times New Roman"/>
            </a:endParaRPr>
          </a:p>
          <a:p>
            <a:endParaRPr lang="en-US" sz="2200" dirty="0">
              <a:latin typeface="Times New Roman"/>
              <a:cs typeface="Times New Roman"/>
            </a:endParaRPr>
          </a:p>
          <a:p>
            <a:r>
              <a:rPr lang="en-US" sz="2200" dirty="0">
                <a:latin typeface="Times New Roman"/>
                <a:cs typeface="Times New Roman"/>
              </a:rPr>
              <a:t>Week 12: Orientalism – Edward Said</a:t>
            </a: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3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556792"/>
            <a:ext cx="813690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/>
                <a:cs typeface="Times New Roman"/>
              </a:rPr>
              <a:t>Weekly Lectures:</a:t>
            </a:r>
          </a:p>
          <a:p>
            <a:endParaRPr lang="en-US" sz="2200" dirty="0"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13: New Historicism – Raymond Williams</a:t>
            </a:r>
            <a:endParaRPr lang="en-US" sz="2200" dirty="0">
              <a:latin typeface="Times New Roman"/>
              <a:cs typeface="Times New Roman"/>
            </a:endParaRPr>
          </a:p>
          <a:p>
            <a:endParaRPr lang="en-US" sz="2200" dirty="0"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Week 14: Revisions.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59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0800000" flipV="1">
            <a:off x="251520" y="1772817"/>
            <a:ext cx="8352928" cy="182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 </a:t>
            </a:r>
            <a:endParaRPr lang="en-US" dirty="0"/>
          </a:p>
          <a:p>
            <a:pPr lvl="0"/>
            <a:endParaRPr lang="en-US" b="1" dirty="0"/>
          </a:p>
          <a:p>
            <a:pPr algn="just">
              <a:lnSpc>
                <a:spcPct val="150000"/>
              </a:lnSpc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11560" y="1700808"/>
            <a:ext cx="784887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467544" y="1628800"/>
            <a:ext cx="8280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atin typeface="Times New Roman"/>
                <a:cs typeface="Times New Roman"/>
              </a:rPr>
              <a:t>Evaluation: </a:t>
            </a:r>
            <a:endParaRPr lang="en-US" sz="2200" b="1" dirty="0" smtClean="0">
              <a:latin typeface="Times New Roman"/>
              <a:cs typeface="Times New Roman"/>
            </a:endParaRPr>
          </a:p>
          <a:p>
            <a:endParaRPr lang="en-US" sz="2200" dirty="0">
              <a:latin typeface="Times New Roman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n-US" sz="2200" b="1" dirty="0" smtClean="0">
                <a:latin typeface="Times New Roman"/>
                <a:cs typeface="Times New Roman"/>
              </a:rPr>
              <a:t>Participation</a:t>
            </a:r>
            <a:r>
              <a:rPr lang="en-US" sz="2200" dirty="0" smtClean="0">
                <a:latin typeface="Times New Roman"/>
                <a:cs typeface="Times New Roman"/>
              </a:rPr>
              <a:t>: 				</a:t>
            </a:r>
            <a:r>
              <a:rPr lang="en-US" sz="2200" b="1" dirty="0" smtClean="0">
                <a:latin typeface="Times New Roman"/>
                <a:cs typeface="Times New Roman"/>
              </a:rPr>
              <a:t>30%</a:t>
            </a:r>
          </a:p>
          <a:p>
            <a:r>
              <a:rPr lang="en-US" sz="2200" dirty="0" smtClean="0">
                <a:latin typeface="Times New Roman"/>
                <a:cs typeface="Times New Roman"/>
              </a:rPr>
              <a:t>	- Attendance </a:t>
            </a:r>
            <a:r>
              <a:rPr lang="en-US" sz="2200" dirty="0">
                <a:latin typeface="Times New Roman"/>
                <a:cs typeface="Times New Roman"/>
              </a:rPr>
              <a:t>		</a:t>
            </a:r>
            <a:r>
              <a:rPr lang="en-US" sz="2200" dirty="0" smtClean="0">
                <a:latin typeface="Times New Roman"/>
                <a:cs typeface="Times New Roman"/>
              </a:rPr>
              <a:t>10</a:t>
            </a:r>
            <a:r>
              <a:rPr lang="en-US" sz="2200" dirty="0">
                <a:latin typeface="Times New Roman"/>
                <a:cs typeface="Times New Roman"/>
              </a:rPr>
              <a:t>%</a:t>
            </a:r>
          </a:p>
          <a:p>
            <a:r>
              <a:rPr lang="en-US" sz="2200" dirty="0">
                <a:latin typeface="Times New Roman"/>
                <a:cs typeface="Times New Roman"/>
              </a:rPr>
              <a:t>	</a:t>
            </a:r>
            <a:r>
              <a:rPr lang="en-US" sz="2200" dirty="0" smtClean="0">
                <a:latin typeface="Times New Roman"/>
                <a:cs typeface="Times New Roman"/>
              </a:rPr>
              <a:t>- Assignments</a:t>
            </a:r>
            <a:r>
              <a:rPr lang="en-US" sz="2200" dirty="0">
                <a:latin typeface="Times New Roman"/>
                <a:cs typeface="Times New Roman"/>
              </a:rPr>
              <a:t>		</a:t>
            </a:r>
            <a:r>
              <a:rPr lang="en-US" sz="2200" dirty="0" smtClean="0">
                <a:latin typeface="Times New Roman"/>
                <a:cs typeface="Times New Roman"/>
              </a:rPr>
              <a:t>10</a:t>
            </a:r>
            <a:r>
              <a:rPr lang="en-US" sz="2200" dirty="0">
                <a:latin typeface="Times New Roman"/>
                <a:cs typeface="Times New Roman"/>
              </a:rPr>
              <a:t>%</a:t>
            </a:r>
          </a:p>
          <a:p>
            <a:r>
              <a:rPr lang="en-US" sz="2200" dirty="0">
                <a:latin typeface="Times New Roman"/>
                <a:cs typeface="Times New Roman"/>
              </a:rPr>
              <a:t>	</a:t>
            </a:r>
            <a:r>
              <a:rPr lang="en-US" sz="2200" dirty="0" smtClean="0">
                <a:latin typeface="Times New Roman"/>
                <a:cs typeface="Times New Roman"/>
              </a:rPr>
              <a:t>- Topics Discussions </a:t>
            </a:r>
            <a:r>
              <a:rPr lang="en-US" sz="2200" dirty="0">
                <a:latin typeface="Times New Roman"/>
                <a:cs typeface="Times New Roman"/>
              </a:rPr>
              <a:t>	</a:t>
            </a:r>
            <a:r>
              <a:rPr lang="en-US" sz="2200" dirty="0" smtClean="0">
                <a:latin typeface="Times New Roman"/>
                <a:cs typeface="Times New Roman"/>
              </a:rPr>
              <a:t>10</a:t>
            </a:r>
            <a:r>
              <a:rPr lang="en-US" sz="2200" dirty="0">
                <a:latin typeface="Times New Roman"/>
                <a:cs typeface="Times New Roman"/>
              </a:rPr>
              <a:t>%</a:t>
            </a:r>
          </a:p>
          <a:p>
            <a:endParaRPr lang="en-US" sz="2200" dirty="0" smtClean="0">
              <a:latin typeface="Times New Roman"/>
              <a:cs typeface="Times New Roman"/>
            </a:endParaRPr>
          </a:p>
          <a:p>
            <a:r>
              <a:rPr lang="en-US" sz="2200" dirty="0" smtClean="0">
                <a:latin typeface="Times New Roman"/>
                <a:cs typeface="Times New Roman"/>
              </a:rPr>
              <a:t>2. </a:t>
            </a:r>
            <a:r>
              <a:rPr lang="en-US" sz="2200" b="1" dirty="0">
                <a:latin typeface="Times New Roman"/>
                <a:cs typeface="Times New Roman"/>
              </a:rPr>
              <a:t>Final exam</a:t>
            </a:r>
            <a:r>
              <a:rPr lang="en-US" sz="2200" dirty="0">
                <a:latin typeface="Times New Roman"/>
                <a:cs typeface="Times New Roman"/>
              </a:rPr>
              <a:t> 				</a:t>
            </a:r>
            <a:r>
              <a:rPr lang="en-US" sz="2200" b="1" dirty="0" smtClean="0">
                <a:latin typeface="Times New Roman"/>
                <a:cs typeface="Times New Roman"/>
              </a:rPr>
              <a:t>70</a:t>
            </a:r>
            <a:r>
              <a:rPr lang="en-US" sz="2200" b="1" dirty="0">
                <a:latin typeface="Times New Roman"/>
                <a:cs typeface="Times New Roman"/>
              </a:rPr>
              <a:t>%</a:t>
            </a:r>
          </a:p>
          <a:p>
            <a:r>
              <a:rPr lang="en-US" sz="2200" dirty="0">
                <a:latin typeface="Times New Roman"/>
                <a:cs typeface="Times New Roman"/>
              </a:rPr>
              <a:t> </a:t>
            </a:r>
            <a:endParaRPr lang="en-US" sz="2200" dirty="0" smtClean="0">
              <a:latin typeface="Times New Roman"/>
              <a:cs typeface="Times New Roman"/>
            </a:endParaRPr>
          </a:p>
          <a:p>
            <a:r>
              <a:rPr lang="en-US" sz="2200" b="1" dirty="0" smtClean="0">
                <a:latin typeface="Times New Roman"/>
                <a:cs typeface="Times New Roman"/>
              </a:rPr>
              <a:t>Total: </a:t>
            </a:r>
            <a:r>
              <a:rPr lang="en-US" sz="2200" dirty="0" smtClean="0">
                <a:latin typeface="Times New Roman"/>
                <a:cs typeface="Times New Roman"/>
              </a:rPr>
              <a:t>					</a:t>
            </a:r>
            <a:r>
              <a:rPr lang="en-US" b="1" dirty="0" smtClean="0"/>
              <a:t>100%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12689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x-none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2064</TotalTime>
  <Words>293</Words>
  <Application>Microsoft Macintosh PowerPoint</Application>
  <PresentationFormat>On-screen Show (4:3)</PresentationFormat>
  <Paragraphs>110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المحاضرة التمهيدية</vt:lpstr>
      <vt:lpstr>PowerPoint Presentation</vt:lpstr>
      <vt:lpstr>  Course Introduction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Fouzi Slisli</cp:lastModifiedBy>
  <cp:revision>212</cp:revision>
  <dcterms:created xsi:type="dcterms:W3CDTF">1601-01-01T00:00:00Z</dcterms:created>
  <dcterms:modified xsi:type="dcterms:W3CDTF">2012-09-17T12:24:29Z</dcterms:modified>
</cp:coreProperties>
</file>