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4"/>
  </p:notesMasterIdLst>
  <p:handoutMasterIdLst>
    <p:handoutMasterId r:id="rId15"/>
  </p:handoutMasterIdLst>
  <p:sldIdLst>
    <p:sldId id="286" r:id="rId5"/>
    <p:sldId id="287" r:id="rId6"/>
    <p:sldId id="289" r:id="rId7"/>
    <p:sldId id="293" r:id="rId8"/>
    <p:sldId id="298" r:id="rId9"/>
    <p:sldId id="299" r:id="rId10"/>
    <p:sldId id="296" r:id="rId11"/>
    <p:sldId id="297" r:id="rId12"/>
    <p:sldId id="288"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5" d="100"/>
          <a:sy n="75" d="100"/>
        </p:scale>
        <p:origin x="-366" y="-6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0063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1882574"/>
            <a:ext cx="9144000" cy="9127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2500" b="1" dirty="0" smtClean="0">
                <a:solidFill>
                  <a:srgbClr val="FF0000"/>
                </a:solidFill>
                <a:latin typeface="AYM Wadiy S_U normal."/>
                <a:cs typeface="Times New Roman" pitchFamily="18" charset="0"/>
              </a:rPr>
              <a:t>Literary Criticism</a:t>
            </a:r>
            <a:r>
              <a:rPr lang="en-US" sz="2500" b="1" dirty="0">
                <a:solidFill>
                  <a:srgbClr val="FF0000"/>
                </a:solidFill>
                <a:latin typeface="AYM Wadiy S_U normal."/>
                <a:cs typeface="Times New Roman" pitchFamily="18" charset="0"/>
              </a:rPr>
              <a:t> </a:t>
            </a:r>
            <a:r>
              <a:rPr lang="en-US" sz="2500" b="1" dirty="0" smtClean="0">
                <a:solidFill>
                  <a:srgbClr val="FF0000"/>
                </a:solidFill>
                <a:latin typeface="AYM Wadiy S_U normal."/>
                <a:cs typeface="Times New Roman" pitchFamily="18" charset="0"/>
              </a:rPr>
              <a:t>and Theory</a:t>
            </a:r>
            <a:endParaRPr lang="en-US" sz="2500" b="1" dirty="0" smtClean="0">
              <a:solidFill>
                <a:srgbClr val="7F7F7F"/>
              </a:solidFill>
              <a:latin typeface="Calibri" pitchFamily="34" charset="0"/>
            </a:endParaRPr>
          </a:p>
          <a:p>
            <a:pPr algn="ctr">
              <a:defRPr/>
            </a:pPr>
            <a:r>
              <a:rPr lang="en-US" sz="2400" b="1" dirty="0" smtClean="0">
                <a:latin typeface="Calibri" pitchFamily="34" charset="0"/>
                <a:cs typeface="Times New Roman" pitchFamily="18" charset="0"/>
              </a:rPr>
              <a:t>Dr. Fouzi Slisli</a:t>
            </a:r>
            <a:endParaRPr lang="en-US" sz="24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spc="-150" dirty="0" smtClean="0">
                <a:solidFill>
                  <a:srgbClr val="FF0000"/>
                </a:solidFill>
                <a:latin typeface="ae_AlMateen" pitchFamily="2" charset="-78"/>
                <a:cs typeface="ae_AlMateen" pitchFamily="2" charset="-78"/>
              </a:rPr>
              <a:t>Lecture </a:t>
            </a:r>
            <a:r>
              <a:rPr lang="en-US" b="1" spc="-150" dirty="0" smtClean="0">
                <a:solidFill>
                  <a:srgbClr val="FF0000"/>
                </a:solidFill>
                <a:latin typeface="ae_AlMateen" pitchFamily="2" charset="-78"/>
                <a:cs typeface="ae_AlMateen" pitchFamily="2" charset="-78"/>
              </a:rPr>
              <a:t>1</a:t>
            </a:r>
            <a:r>
              <a:rPr lang="x-none" b="1" spc="-150" dirty="0" smtClean="0">
                <a:solidFill>
                  <a:srgbClr val="FF0000"/>
                </a:solidFill>
                <a:latin typeface="ae_AlMateen" pitchFamily="2" charset="-78"/>
                <a:cs typeface="ae_AlMateen" pitchFamily="2" charset="-78"/>
              </a:rPr>
              <a:t/>
            </a:r>
            <a:br>
              <a:rPr lang="x-none" b="1" spc="-150" dirty="0" smtClean="0">
                <a:solidFill>
                  <a:srgbClr val="FF0000"/>
                </a:solidFill>
                <a:latin typeface="ae_AlMateen" pitchFamily="2" charset="-78"/>
                <a:cs typeface="ae_AlMateen" pitchFamily="2" charset="-78"/>
              </a:rPr>
            </a:br>
            <a:r>
              <a:rPr lang="en-US" dirty="0" smtClean="0">
                <a:solidFill>
                  <a:schemeClr val="tx1"/>
                </a:solidFill>
                <a:effectLst>
                  <a:outerShdw blurRad="38100" dist="38100" dir="2700000" algn="tl">
                    <a:srgbClr val="000000">
                      <a:alpha val="43137"/>
                    </a:srgbClr>
                  </a:outerShdw>
                </a:effectLst>
              </a:rPr>
              <a:t>The Stories Behind the Stories</a:t>
            </a:r>
            <a:r>
              <a:rPr lang="en-US" b="1" dirty="0" smtClean="0">
                <a:solidFill>
                  <a:schemeClr val="tx1"/>
                </a:solidFill>
              </a:rPr>
              <a:t> 1</a:t>
            </a:r>
            <a:br>
              <a:rPr lang="en-US" b="1" dirty="0" smtClean="0">
                <a:solidFill>
                  <a:schemeClr val="tx1"/>
                </a:solidFill>
              </a:rPr>
            </a:br>
            <a:r>
              <a:rPr lang="en-US" sz="2800" b="1" dirty="0" smtClean="0">
                <a:solidFill>
                  <a:schemeClr val="tx1"/>
                </a:solidFill>
              </a:rPr>
              <a:t>Greece and Rome</a:t>
            </a:r>
            <a:r>
              <a:rPr lang="x-none" dirty="0">
                <a:solidFill>
                  <a:schemeClr val="tx1"/>
                </a:solidFill>
              </a:rPr>
              <a:t/>
            </a:r>
            <a:br>
              <a:rPr lang="x-none" dirty="0">
                <a:solidFill>
                  <a:schemeClr val="tx1"/>
                </a:solidFill>
              </a:rPr>
            </a:br>
            <a:endParaRPr lang="en-US"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rPr>
              <a:t>Literary Criticism and Theory</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5339923"/>
          </a:xfrm>
          <a:prstGeom prst="rect">
            <a:avLst/>
          </a:prstGeom>
          <a:noFill/>
        </p:spPr>
        <p:txBody>
          <a:bodyPr wrap="square" rtlCol="1">
            <a:spAutoFit/>
          </a:bodyPr>
          <a:lstStyle/>
          <a:p>
            <a:pPr marL="285750" indent="-285750" algn="just">
              <a:buFontTx/>
              <a:buChar char="•"/>
            </a:pPr>
            <a:endParaRPr lang="en-US" sz="1900" dirty="0" smtClean="0"/>
          </a:p>
          <a:p>
            <a:pPr marL="285750" indent="-285750" algn="just">
              <a:buFontTx/>
              <a:buChar char="•"/>
            </a:pPr>
            <a:r>
              <a:rPr lang="en-US" sz="1900" dirty="0" smtClean="0"/>
              <a:t>Literature </a:t>
            </a:r>
            <a:r>
              <a:rPr lang="en-US" sz="1900" dirty="0"/>
              <a:t>and literary criticism in </a:t>
            </a:r>
            <a:r>
              <a:rPr lang="en-US" sz="1900" dirty="0" smtClean="0"/>
              <a:t>Western cultures cannot </a:t>
            </a:r>
            <a:r>
              <a:rPr lang="en-US" sz="1900" dirty="0"/>
              <a:t>be understood without understanding its relationship to classical antiquity – Greek and Roman</a:t>
            </a:r>
            <a:r>
              <a:rPr lang="en-US" sz="1900" dirty="0" smtClean="0"/>
              <a:t>. Why?</a:t>
            </a:r>
          </a:p>
          <a:p>
            <a:pPr marL="285750" indent="-285750">
              <a:buFontTx/>
              <a:buChar char="•"/>
            </a:pPr>
            <a:endParaRPr lang="en-US" sz="1900" dirty="0"/>
          </a:p>
          <a:p>
            <a:pPr marL="285750" indent="-285750">
              <a:buFontTx/>
              <a:buChar char="•"/>
            </a:pPr>
            <a:r>
              <a:rPr lang="en-US" sz="1900" dirty="0" smtClean="0"/>
              <a:t>Because </a:t>
            </a:r>
            <a:r>
              <a:rPr lang="en-US" sz="1900" dirty="0"/>
              <a:t>European and Western literature and </a:t>
            </a:r>
            <a:r>
              <a:rPr lang="en-US" sz="1900" dirty="0" smtClean="0"/>
              <a:t>cultures were produced </a:t>
            </a:r>
            <a:r>
              <a:rPr lang="en-US" sz="1900" dirty="0"/>
              <a:t>as a </a:t>
            </a:r>
            <a:r>
              <a:rPr lang="en-US" sz="1900" dirty="0">
                <a:solidFill>
                  <a:srgbClr val="FF6600"/>
                </a:solidFill>
              </a:rPr>
              <a:t>recreation</a:t>
            </a:r>
            <a:r>
              <a:rPr lang="en-US" sz="1900" dirty="0"/>
              <a:t>, a </a:t>
            </a:r>
            <a:r>
              <a:rPr lang="en-US" sz="1900" dirty="0">
                <a:solidFill>
                  <a:srgbClr val="FF6600"/>
                </a:solidFill>
              </a:rPr>
              <a:t>revival</a:t>
            </a:r>
            <a:r>
              <a:rPr lang="en-US" sz="1900" dirty="0"/>
              <a:t> of the classical </a:t>
            </a:r>
            <a:r>
              <a:rPr lang="en-US" sz="1900" dirty="0" smtClean="0"/>
              <a:t>cultures </a:t>
            </a:r>
            <a:r>
              <a:rPr lang="en-US" sz="1900" dirty="0"/>
              <a:t>of Greece and Rome. </a:t>
            </a:r>
            <a:endParaRPr lang="en-US" sz="1900" dirty="0" smtClean="0"/>
          </a:p>
          <a:p>
            <a:pPr marL="285750" indent="-285750">
              <a:buFontTx/>
              <a:buChar char="•"/>
            </a:pPr>
            <a:endParaRPr lang="en-US" sz="1900" dirty="0"/>
          </a:p>
          <a:p>
            <a:pPr marL="285750" indent="-285750">
              <a:buFontTx/>
              <a:buChar char="•"/>
            </a:pPr>
            <a:r>
              <a:rPr lang="en-US" sz="1900" dirty="0" smtClean="0"/>
              <a:t>From </a:t>
            </a:r>
            <a:r>
              <a:rPr lang="en-US" sz="1900" dirty="0"/>
              <a:t>the 16</a:t>
            </a:r>
            <a:r>
              <a:rPr lang="en-US" sz="1900" baseline="30000" dirty="0"/>
              <a:t>th</a:t>
            </a:r>
            <a:r>
              <a:rPr lang="en-US" sz="1900" dirty="0"/>
              <a:t> </a:t>
            </a:r>
            <a:r>
              <a:rPr lang="en-US" sz="1900" dirty="0" smtClean="0"/>
              <a:t>to </a:t>
            </a:r>
            <a:r>
              <a:rPr lang="en-US" sz="1900" dirty="0"/>
              <a:t>the </a:t>
            </a:r>
            <a:r>
              <a:rPr lang="en-US" sz="1900" dirty="0" smtClean="0"/>
              <a:t>20</a:t>
            </a:r>
            <a:r>
              <a:rPr lang="en-US" sz="1900" baseline="30000" dirty="0" smtClean="0"/>
              <a:t>th</a:t>
            </a:r>
            <a:r>
              <a:rPr lang="en-US" sz="1900" dirty="0" smtClean="0"/>
              <a:t> centuries, Western cultures considered Greece </a:t>
            </a:r>
            <a:r>
              <a:rPr lang="en-US" sz="1900" dirty="0"/>
              <a:t>and Rome </a:t>
            </a:r>
            <a:r>
              <a:rPr lang="en-US" sz="1900" dirty="0" smtClean="0"/>
              <a:t>the most </a:t>
            </a:r>
            <a:r>
              <a:rPr lang="en-US" sz="1900" dirty="0"/>
              <a:t>perfect </a:t>
            </a:r>
            <a:r>
              <a:rPr lang="en-US" sz="1900" dirty="0" smtClean="0"/>
              <a:t>civilizations, and Western drama</a:t>
            </a:r>
            <a:r>
              <a:rPr lang="en-US" sz="1900" dirty="0"/>
              <a:t>, poetry, literary criticism, art, education, politics, fashion, architecture, painting, </a:t>
            </a:r>
            <a:r>
              <a:rPr lang="en-US" sz="1900" dirty="0" smtClean="0"/>
              <a:t>sculpture were ALL produced </a:t>
            </a:r>
            <a:r>
              <a:rPr lang="en-US" sz="1900" dirty="0"/>
              <a:t>in imitation of classical </a:t>
            </a:r>
            <a:r>
              <a:rPr lang="en-US" sz="1900" dirty="0" smtClean="0"/>
              <a:t>antiquity (Greece and Rome).</a:t>
            </a:r>
          </a:p>
          <a:p>
            <a:pPr marL="285750" indent="-285750">
              <a:buFontTx/>
              <a:buChar char="•"/>
            </a:pPr>
            <a:endParaRPr lang="en-US" sz="1900" dirty="0"/>
          </a:p>
          <a:p>
            <a:pPr marL="285750" indent="-285750">
              <a:buFontTx/>
              <a:buChar char="•"/>
            </a:pPr>
            <a:r>
              <a:rPr lang="en-US" sz="1900" dirty="0" smtClean="0"/>
              <a:t>But the West’s relationship with antiquity is not simple. It is full of contradictions and ambivalence. </a:t>
            </a:r>
            <a:endParaRPr lang="en-US" sz="1900" dirty="0"/>
          </a:p>
          <a:p>
            <a:pPr marL="285750" indent="-285750" algn="just">
              <a:buFontTx/>
              <a:buChar char="•"/>
            </a:pPr>
            <a:endParaRPr lang="en-US" sz="1900" dirty="0"/>
          </a:p>
          <a:p>
            <a:pPr algn="just"/>
            <a:endParaRPr lang="en-US" b="1" dirty="0" smtClean="0">
              <a:solidFill>
                <a:srgbClr val="990033"/>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4"/>
            <a:ext cx="8496944" cy="4824535"/>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Rectangle 2"/>
          <p:cNvSpPr/>
          <p:nvPr/>
        </p:nvSpPr>
        <p:spPr>
          <a:xfrm>
            <a:off x="395536" y="2235934"/>
            <a:ext cx="7920880" cy="1841137"/>
          </a:xfrm>
          <a:prstGeom prst="rect">
            <a:avLst/>
          </a:prstGeom>
        </p:spPr>
        <p:txBody>
          <a:bodyPr wrap="square">
            <a:spAutoFit/>
          </a:bodyPr>
          <a:lstStyle/>
          <a:p>
            <a:r>
              <a:rPr lang="en-US" sz="1900" dirty="0"/>
              <a:t>Two aspects to this relationship need to be illustrated.</a:t>
            </a:r>
          </a:p>
          <a:p>
            <a:endParaRPr lang="en-US" sz="1900" dirty="0"/>
          </a:p>
          <a:p>
            <a:r>
              <a:rPr lang="en-US" sz="1900" dirty="0" smtClean="0"/>
              <a:t>1. Rome’s </a:t>
            </a:r>
            <a:r>
              <a:rPr lang="en-US" sz="1900" dirty="0"/>
              <a:t>ambivalent relationship </a:t>
            </a:r>
            <a:r>
              <a:rPr lang="en-US" sz="1900" dirty="0" smtClean="0"/>
              <a:t>to Greece (Lecture 1)</a:t>
            </a:r>
          </a:p>
          <a:p>
            <a:pPr lvl="0"/>
            <a:endParaRPr lang="en-US" sz="1900" dirty="0"/>
          </a:p>
          <a:p>
            <a:pPr lvl="0"/>
            <a:r>
              <a:rPr lang="en-US" sz="1900" dirty="0" smtClean="0"/>
              <a:t>2. The West’s ambivalent </a:t>
            </a:r>
            <a:r>
              <a:rPr lang="en-US" sz="1900" dirty="0"/>
              <a:t>relationship </a:t>
            </a:r>
            <a:r>
              <a:rPr lang="en-US" sz="1900" dirty="0" smtClean="0"/>
              <a:t>to </a:t>
            </a:r>
            <a:r>
              <a:rPr lang="en-US" sz="1900" dirty="0"/>
              <a:t>classical </a:t>
            </a:r>
            <a:r>
              <a:rPr lang="en-US" sz="1900" dirty="0" smtClean="0"/>
              <a:t>antiquity (Lecture 2) </a:t>
            </a:r>
            <a:endParaRPr lang="en-US" sz="1900" dirty="0"/>
          </a:p>
          <a:p>
            <a:r>
              <a:rPr lang="en-US"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5" name="مربع نص 4"/>
          <p:cNvSpPr txBox="1"/>
          <p:nvPr/>
        </p:nvSpPr>
        <p:spPr>
          <a:xfrm>
            <a:off x="683568" y="1772816"/>
            <a:ext cx="7560840" cy="4247317"/>
          </a:xfrm>
          <a:prstGeom prst="rect">
            <a:avLst/>
          </a:prstGeom>
          <a:noFill/>
        </p:spPr>
        <p:txBody>
          <a:bodyPr wrap="square" rtlCol="1">
            <a:spAutoFit/>
          </a:bodyPr>
          <a:lstStyle/>
          <a:p>
            <a:r>
              <a:rPr lang="en-US" dirty="0" smtClean="0"/>
              <a:t>Roman poet Horace writes:</a:t>
            </a:r>
          </a:p>
          <a:p>
            <a:endParaRPr lang="en-US" dirty="0"/>
          </a:p>
          <a:p>
            <a:r>
              <a:rPr lang="en-US" dirty="0" smtClean="0"/>
              <a:t>“</a:t>
            </a:r>
            <a:r>
              <a:rPr lang="en-US" dirty="0"/>
              <a:t>Captive Greece took its wild conqueror captive</a:t>
            </a:r>
            <a:r>
              <a:rPr lang="en-US" dirty="0" smtClean="0"/>
              <a:t>”</a:t>
            </a:r>
          </a:p>
          <a:p>
            <a:r>
              <a:rPr lang="en-US" dirty="0" smtClean="0"/>
              <a:t> </a:t>
            </a:r>
            <a:endParaRPr lang="en-US" dirty="0"/>
          </a:p>
          <a:p>
            <a:r>
              <a:rPr lang="en-GB" dirty="0"/>
              <a:t>Source: Horace, “A Letter to Augustus,” in </a:t>
            </a:r>
            <a:r>
              <a:rPr lang="en-GB" i="1" dirty="0"/>
              <a:t>Classical Literary Criticism</a:t>
            </a:r>
            <a:r>
              <a:rPr lang="en-GB" dirty="0"/>
              <a:t>, p. 94</a:t>
            </a:r>
            <a:r>
              <a:rPr lang="en-GB" dirty="0" smtClean="0"/>
              <a:t>.</a:t>
            </a:r>
          </a:p>
          <a:p>
            <a:endParaRPr lang="en-GB" dirty="0"/>
          </a:p>
          <a:p>
            <a:r>
              <a:rPr lang="en-GB" dirty="0" smtClean="0"/>
              <a:t>Horace expresses a sense of inferiority and ambivalence because Rome conquered Greece politically and militarily but Rome could never produce a refined culture (poetry, philosophy, rhetoric, </a:t>
            </a:r>
            <a:r>
              <a:rPr lang="en-GB" dirty="0" err="1" smtClean="0"/>
              <a:t>etc</a:t>
            </a:r>
            <a:r>
              <a:rPr lang="en-GB" dirty="0" smtClean="0"/>
              <a:t>) like Greece.</a:t>
            </a:r>
          </a:p>
          <a:p>
            <a:endParaRPr lang="en-GB" dirty="0"/>
          </a:p>
          <a:p>
            <a:r>
              <a:rPr lang="en-US" dirty="0"/>
              <a:t>W</a:t>
            </a:r>
            <a:r>
              <a:rPr lang="en-GB" dirty="0" smtClean="0"/>
              <a:t>e </a:t>
            </a:r>
            <a:r>
              <a:rPr lang="en-GB" dirty="0"/>
              <a:t>find </a:t>
            </a:r>
            <a:r>
              <a:rPr lang="en-GB" dirty="0" smtClean="0"/>
              <a:t>this sense of ambivalence and inferiority everywhere </a:t>
            </a:r>
            <a:r>
              <a:rPr lang="en-GB" dirty="0"/>
              <a:t>in Roman (Latin) </a:t>
            </a:r>
            <a:r>
              <a:rPr lang="en-GB" dirty="0" smtClean="0"/>
              <a:t>literature: in Horace, Quintilian, Seneca, etc.</a:t>
            </a:r>
            <a:endParaRPr lang="en-US" dirty="0"/>
          </a:p>
          <a:p>
            <a:r>
              <a:rPr lang="en-US" dirty="0"/>
              <a:t> </a:t>
            </a:r>
          </a:p>
          <a:p>
            <a:endParaRPr lang="en-US" b="1" dirty="0" smtClean="0"/>
          </a:p>
        </p:txBody>
      </p:sp>
    </p:spTree>
    <p:extLst>
      <p:ext uri="{BB962C8B-B14F-4D97-AF65-F5344CB8AC3E}">
        <p14:creationId xmlns:p14="http://schemas.microsoft.com/office/powerpoint/2010/main" val="195357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556792"/>
            <a:ext cx="8136904" cy="4462761"/>
          </a:xfrm>
          <a:prstGeom prst="rect">
            <a:avLst/>
          </a:prstGeom>
        </p:spPr>
        <p:txBody>
          <a:bodyPr wrap="square">
            <a:spAutoFit/>
          </a:bodyPr>
          <a:lstStyle/>
          <a:p>
            <a:r>
              <a:rPr lang="en-US" dirty="0"/>
              <a:t>T</a:t>
            </a:r>
            <a:r>
              <a:rPr lang="en-US" dirty="0" smtClean="0"/>
              <a:t>he </a:t>
            </a:r>
            <a:r>
              <a:rPr lang="en-US" dirty="0"/>
              <a:t>Romans conquered Greece militarily, but they always felt that the culture of Greece remained infinitely more sophisticated and </a:t>
            </a:r>
            <a:r>
              <a:rPr lang="en-US" dirty="0" smtClean="0"/>
              <a:t>refined in </a:t>
            </a:r>
            <a:r>
              <a:rPr lang="en-US" dirty="0"/>
              <a:t>poetry, in philosophy, in rhetoric, in medicine, in architecture, in painting, in manners and in refinement. </a:t>
            </a:r>
            <a:r>
              <a:rPr lang="en-US" dirty="0" smtClean="0"/>
              <a:t>Hence the sense of inferiority.</a:t>
            </a:r>
          </a:p>
          <a:p>
            <a:endParaRPr lang="en-US" dirty="0"/>
          </a:p>
          <a:p>
            <a:r>
              <a:rPr lang="en-US" dirty="0"/>
              <a:t>Seneca, for example, writes</a:t>
            </a:r>
            <a:r>
              <a:rPr lang="en-US" dirty="0" smtClean="0"/>
              <a:t>:</a:t>
            </a:r>
          </a:p>
          <a:p>
            <a:r>
              <a:rPr lang="en-US" dirty="0"/>
              <a:t> </a:t>
            </a:r>
          </a:p>
          <a:p>
            <a:r>
              <a:rPr lang="en-US" dirty="0"/>
              <a:t>“No past life has been lived to lend us glory, and that which has existed before us is not ours.”</a:t>
            </a:r>
          </a:p>
          <a:p>
            <a:r>
              <a:rPr lang="en-US" dirty="0"/>
              <a:t> </a:t>
            </a:r>
          </a:p>
          <a:p>
            <a:r>
              <a:rPr lang="en-US" dirty="0"/>
              <a:t>“[A] man who follows another not only finds nothing; he is not even looking.” </a:t>
            </a:r>
          </a:p>
          <a:p>
            <a:r>
              <a:rPr lang="es-MX" dirty="0"/>
              <a:t>Seneca, </a:t>
            </a:r>
            <a:r>
              <a:rPr lang="es-MX" i="1" dirty="0"/>
              <a:t>Epistulae Morales </a:t>
            </a:r>
            <a:r>
              <a:rPr lang="es-MX" dirty="0"/>
              <a:t>(44).</a:t>
            </a:r>
            <a:r>
              <a:rPr lang="en-GB" dirty="0"/>
              <a:t> </a:t>
            </a:r>
            <a:endParaRPr lang="en-GB" dirty="0" smtClean="0"/>
          </a:p>
          <a:p>
            <a:endParaRPr lang="en-GB" dirty="0" smtClean="0"/>
          </a:p>
          <a:p>
            <a:r>
              <a:rPr lang="en-GB" sz="1600" dirty="0" smtClean="0"/>
              <a:t>Source </a:t>
            </a:r>
            <a:r>
              <a:rPr lang="en-GB" sz="1600" i="1" dirty="0" smtClean="0"/>
              <a:t>Seneca</a:t>
            </a:r>
            <a:r>
              <a:rPr lang="en-GB" sz="1600" i="1" dirty="0"/>
              <a:t>: </a:t>
            </a:r>
            <a:r>
              <a:rPr lang="en-GB" sz="1600" i="1" dirty="0" err="1"/>
              <a:t>Epistulae</a:t>
            </a:r>
            <a:r>
              <a:rPr lang="en-GB" sz="1600" i="1" dirty="0"/>
              <a:t> Morales</a:t>
            </a:r>
            <a:r>
              <a:rPr lang="en-GB" sz="1600" dirty="0"/>
              <a:t>, trans. Richard </a:t>
            </a:r>
            <a:r>
              <a:rPr lang="en-GB" sz="1600" dirty="0" err="1"/>
              <a:t>Gummere</a:t>
            </a:r>
            <a:r>
              <a:rPr lang="en-GB" sz="1600" dirty="0"/>
              <a:t> (Cambridge, MA and London: Heinemann and Harvard University Press), </a:t>
            </a:r>
            <a:r>
              <a:rPr lang="en-GB" sz="1600" dirty="0" smtClean="0"/>
              <a:t>1920</a:t>
            </a:r>
            <a:r>
              <a:rPr lang="es-MX" sz="1600" dirty="0" smtClean="0"/>
              <a:t>.</a:t>
            </a:r>
            <a:endParaRPr lang="en-US" sz="1600" dirty="0"/>
          </a:p>
          <a:p>
            <a:endParaRPr lang="en-US" dirty="0"/>
          </a:p>
        </p:txBody>
      </p:sp>
    </p:spTree>
    <p:extLst>
      <p:ext uri="{BB962C8B-B14F-4D97-AF65-F5344CB8AC3E}">
        <p14:creationId xmlns:p14="http://schemas.microsoft.com/office/powerpoint/2010/main" val="41940014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0800000" flipV="1">
            <a:off x="251520" y="1772817"/>
            <a:ext cx="8352928" cy="1828170"/>
          </a:xfrm>
          <a:prstGeom prst="rect">
            <a:avLst/>
          </a:prstGeom>
        </p:spPr>
        <p:txBody>
          <a:bodyPr wrap="square">
            <a:spAutoFit/>
          </a:bodyPr>
          <a:lstStyle/>
          <a:p>
            <a:pPr lvl="0"/>
            <a:r>
              <a:rPr lang="en-US" b="1" dirty="0"/>
              <a:t> </a:t>
            </a:r>
            <a:endParaRPr lang="en-US" dirty="0"/>
          </a:p>
          <a:p>
            <a:pPr lvl="0"/>
            <a:endParaRPr lang="en-US" b="1" dirty="0"/>
          </a:p>
          <a:p>
            <a:pPr algn="just">
              <a:lnSpc>
                <a:spcPct val="150000"/>
              </a:lnSpc>
            </a:pPr>
            <a:endParaRPr lang="en-US" sz="1400" b="1" dirty="0" smtClean="0">
              <a:solidFill>
                <a:srgbClr val="0070C0"/>
              </a:solidFill>
            </a:endParaRPr>
          </a:p>
          <a:p>
            <a:pPr algn="just">
              <a:lnSpc>
                <a:spcPct val="200000"/>
              </a:lnSpc>
            </a:pPr>
            <a:endParaRPr lang="en-US" dirty="0"/>
          </a:p>
          <a:p>
            <a:pPr lvl="0"/>
            <a:endParaRPr lang="en-US" dirty="0"/>
          </a:p>
        </p:txBody>
      </p:sp>
      <p:sp>
        <p:nvSpPr>
          <p:cNvPr id="5" name="Rectangle 4"/>
          <p:cNvSpPr/>
          <p:nvPr/>
        </p:nvSpPr>
        <p:spPr>
          <a:xfrm>
            <a:off x="611560" y="1700808"/>
            <a:ext cx="7848872" cy="5170647"/>
          </a:xfrm>
          <a:prstGeom prst="rect">
            <a:avLst/>
          </a:prstGeom>
        </p:spPr>
        <p:txBody>
          <a:bodyPr wrap="square">
            <a:spAutoFit/>
          </a:bodyPr>
          <a:lstStyle/>
          <a:p>
            <a:r>
              <a:rPr lang="en-US" dirty="0"/>
              <a:t>For centuries, education in Rome consisted simply in IMITATING Greek masterpieces in literature, rhetoric, painting, etc. Horace, for example, advised his readers to simply imitate the Greeks and never try to invent anything themselves because their inventions will be weak and unattractive</a:t>
            </a:r>
            <a:r>
              <a:rPr lang="en-US" dirty="0" smtClean="0"/>
              <a:t>:</a:t>
            </a:r>
          </a:p>
          <a:p>
            <a:endParaRPr lang="en-US" dirty="0" smtClean="0"/>
          </a:p>
          <a:p>
            <a:r>
              <a:rPr lang="en-US" sz="1600" dirty="0"/>
              <a:t>But he that hopes to have new words allowed</a:t>
            </a:r>
          </a:p>
          <a:p>
            <a:r>
              <a:rPr lang="en-US" sz="1600" dirty="0"/>
              <a:t>Must so derive them from the Grecian spring</a:t>
            </a:r>
          </a:p>
          <a:p>
            <a:r>
              <a:rPr lang="en-US" sz="1600" dirty="0"/>
              <a:t>As they may seem to flow without </a:t>
            </a:r>
            <a:r>
              <a:rPr lang="en-US" sz="1600" dirty="0" smtClean="0"/>
              <a:t>constraint….</a:t>
            </a:r>
          </a:p>
          <a:p>
            <a:r>
              <a:rPr lang="en-US" sz="1600" dirty="0"/>
              <a:t>New subjects are not easily explained,</a:t>
            </a:r>
          </a:p>
          <a:p>
            <a:r>
              <a:rPr lang="en-US" sz="1600" dirty="0"/>
              <a:t>And you had better choose a well-known theme</a:t>
            </a:r>
          </a:p>
          <a:p>
            <a:r>
              <a:rPr lang="en-US" sz="1600" dirty="0"/>
              <a:t>Than trust to an invention of your own;</a:t>
            </a:r>
          </a:p>
          <a:p>
            <a:r>
              <a:rPr lang="en-US" sz="1600" dirty="0"/>
              <a:t>For what originally others write</a:t>
            </a:r>
          </a:p>
          <a:p>
            <a:r>
              <a:rPr lang="en-US" sz="1600" dirty="0"/>
              <a:t>May be so well disguised, and so improved,</a:t>
            </a:r>
          </a:p>
          <a:p>
            <a:r>
              <a:rPr lang="en-US" sz="1600" dirty="0"/>
              <a:t>That with some justice it may pass for yours;</a:t>
            </a:r>
          </a:p>
          <a:p>
            <a:r>
              <a:rPr lang="en-US" sz="1600" dirty="0"/>
              <a:t>But then you must not copy trivial things,</a:t>
            </a:r>
          </a:p>
          <a:p>
            <a:r>
              <a:rPr lang="en-US" sz="1600" dirty="0"/>
              <a:t>Nor word for word too faithfully translate.</a:t>
            </a:r>
          </a:p>
          <a:p>
            <a:r>
              <a:rPr lang="en-US" sz="1600" dirty="0"/>
              <a:t>(Source: </a:t>
            </a:r>
            <a:r>
              <a:rPr lang="en-US" sz="1600" i="1" dirty="0"/>
              <a:t>Latin Literature: An Antholog</a:t>
            </a:r>
            <a:r>
              <a:rPr lang="en-US" sz="1600" dirty="0"/>
              <a:t>y, Michael Grant, ed., Penguin, 1979, pp. 214-5.)</a:t>
            </a:r>
          </a:p>
          <a:p>
            <a:endParaRPr lang="en-US" sz="1600" dirty="0"/>
          </a:p>
          <a:p>
            <a:endParaRPr lang="en-US" sz="1600" dirty="0"/>
          </a:p>
        </p:txBody>
      </p:sp>
    </p:spTree>
    <p:extLst>
      <p:ext uri="{BB962C8B-B14F-4D97-AF65-F5344CB8AC3E}">
        <p14:creationId xmlns:p14="http://schemas.microsoft.com/office/powerpoint/2010/main" val="30126897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323528" y="1556792"/>
            <a:ext cx="8496944" cy="3416320"/>
          </a:xfrm>
          <a:prstGeom prst="rect">
            <a:avLst/>
          </a:prstGeom>
        </p:spPr>
        <p:txBody>
          <a:bodyPr wrap="square">
            <a:spAutoFit/>
          </a:bodyPr>
          <a:lstStyle/>
          <a:p>
            <a:r>
              <a:rPr lang="en-US" dirty="0"/>
              <a:t>The </a:t>
            </a:r>
            <a:r>
              <a:rPr lang="en-US" dirty="0" smtClean="0"/>
              <a:t>Romans </a:t>
            </a:r>
            <a:r>
              <a:rPr lang="en-US" dirty="0"/>
              <a:t>so desperately wanted to imitate the Greeks and so constantly failed to match </a:t>
            </a:r>
            <a:r>
              <a:rPr lang="en-US" dirty="0" smtClean="0"/>
              <a:t>them. The </a:t>
            </a:r>
            <a:r>
              <a:rPr lang="en-US" dirty="0"/>
              <a:t>reason </a:t>
            </a:r>
            <a:r>
              <a:rPr lang="en-US" dirty="0" smtClean="0"/>
              <a:t>is simple</a:t>
            </a:r>
            <a:r>
              <a:rPr lang="en-US" dirty="0"/>
              <a:t>. Imitation cannot produce originality. As Seneca puts it with bitterness, “a man who follows another not only finds nothing; he is not even looking.” </a:t>
            </a:r>
            <a:endParaRPr lang="en-US" dirty="0" smtClean="0"/>
          </a:p>
          <a:p>
            <a:endParaRPr lang="en-US" dirty="0"/>
          </a:p>
          <a:p>
            <a:r>
              <a:rPr lang="en-US" dirty="0"/>
              <a:t>The Romans were a simple rural and uncultivated people who became </a:t>
            </a:r>
            <a:r>
              <a:rPr lang="en-US" dirty="0" smtClean="0"/>
              <a:t>successful </a:t>
            </a:r>
            <a:r>
              <a:rPr lang="en-US" dirty="0"/>
              <a:t>warriors, and at the height of their success when they ruled the biggest empire in the world, they still felt that they were inferior culturally to their small province Greece. </a:t>
            </a:r>
            <a:endParaRPr lang="en-US" dirty="0" smtClean="0"/>
          </a:p>
          <a:p>
            <a:endParaRPr lang="en-US" dirty="0"/>
          </a:p>
          <a:p>
            <a:r>
              <a:rPr lang="en-US" dirty="0" smtClean="0"/>
              <a:t>This </a:t>
            </a:r>
            <a:r>
              <a:rPr lang="en-US" dirty="0"/>
              <a:t>situation strongly affected how culture was produced in Rome and will also strongly affect how culture will be produced later in Europe and the West</a:t>
            </a:r>
            <a:r>
              <a:rPr lang="en-US" dirty="0" smtClean="0"/>
              <a:t>.</a:t>
            </a:r>
            <a:endParaRPr lang="en-US" dirty="0"/>
          </a:p>
        </p:txBody>
      </p:sp>
    </p:spTree>
    <p:extLst>
      <p:ext uri="{BB962C8B-B14F-4D97-AF65-F5344CB8AC3E}">
        <p14:creationId xmlns:p14="http://schemas.microsoft.com/office/powerpoint/2010/main" val="3012689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2000</TotalTime>
  <Words>629</Words>
  <Application>Microsoft Office PowerPoint</Application>
  <PresentationFormat>عرض على الشاشة (3:4)‏</PresentationFormat>
  <Paragraphs>82</Paragraphs>
  <Slides>9</Slides>
  <Notes>6</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المحاضرة التمهيدية</vt:lpstr>
      <vt:lpstr>عرض تقديمي في PowerPoint</vt:lpstr>
      <vt:lpstr>Lecture 1 The Stories Behind the Stories 1 Greece and Rome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Fadel Ali Alsabagh</cp:lastModifiedBy>
  <cp:revision>204</cp:revision>
  <dcterms:created xsi:type="dcterms:W3CDTF">1601-01-01T00:00:00Z</dcterms:created>
  <dcterms:modified xsi:type="dcterms:W3CDTF">2012-09-17T12:42:07Z</dcterms:modified>
</cp:coreProperties>
</file>