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1"/>
  </p:notesMasterIdLst>
  <p:handoutMasterIdLst>
    <p:handoutMasterId r:id="rId22"/>
  </p:handoutMasterIdLst>
  <p:sldIdLst>
    <p:sldId id="286" r:id="rId5"/>
    <p:sldId id="287" r:id="rId6"/>
    <p:sldId id="289" r:id="rId7"/>
    <p:sldId id="293" r:id="rId8"/>
    <p:sldId id="298" r:id="rId9"/>
    <p:sldId id="299" r:id="rId10"/>
    <p:sldId id="296" r:id="rId11"/>
    <p:sldId id="301" r:id="rId12"/>
    <p:sldId id="302" r:id="rId13"/>
    <p:sldId id="303" r:id="rId14"/>
    <p:sldId id="304" r:id="rId15"/>
    <p:sldId id="305" r:id="rId16"/>
    <p:sldId id="306" r:id="rId17"/>
    <p:sldId id="307" r:id="rId18"/>
    <p:sldId id="308" r:id="rId19"/>
    <p:sldId id="288"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5" d="100"/>
          <a:sy n="75" d="100"/>
        </p:scale>
        <p:origin x="-1776" y="-2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0063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16</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38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2500" b="1" dirty="0" smtClean="0">
                <a:solidFill>
                  <a:srgbClr val="FF0000"/>
                </a:solidFill>
                <a:latin typeface="AYM Wadiy S_U normal."/>
                <a:cs typeface="Times New Roman" pitchFamily="18" charset="0"/>
              </a:rPr>
              <a:t>Literary Criticism</a:t>
            </a:r>
            <a:r>
              <a:rPr lang="en-US" sz="2500" b="1" dirty="0">
                <a:solidFill>
                  <a:srgbClr val="FF0000"/>
                </a:solidFill>
                <a:latin typeface="AYM Wadiy S_U normal."/>
                <a:cs typeface="Times New Roman" pitchFamily="18" charset="0"/>
              </a:rPr>
              <a:t> </a:t>
            </a:r>
            <a:r>
              <a:rPr lang="en-US" sz="2500" b="1" dirty="0" smtClean="0">
                <a:solidFill>
                  <a:srgbClr val="FF0000"/>
                </a:solidFill>
                <a:latin typeface="AYM Wadiy S_U normal."/>
                <a:cs typeface="Times New Roman" pitchFamily="18" charset="0"/>
              </a:rPr>
              <a:t>and </a:t>
            </a:r>
            <a:r>
              <a:rPr lang="en-US" sz="2500" b="1" dirty="0" smtClean="0">
                <a:solidFill>
                  <a:srgbClr val="FF0000"/>
                </a:solidFill>
                <a:latin typeface="AYM Wadiy S_U normal."/>
                <a:cs typeface="Times New Roman" pitchFamily="18" charset="0"/>
              </a:rPr>
              <a:t>Theory</a:t>
            </a:r>
            <a:endParaRPr lang="en-US" sz="2500" b="1" dirty="0" smtClean="0">
              <a:solidFill>
                <a:srgbClr val="7F7F7F"/>
              </a:solidFill>
              <a:latin typeface="Calibri" pitchFamily="34" charset="0"/>
            </a:endParaRPr>
          </a:p>
          <a:p>
            <a:pPr algn="ctr">
              <a:defRPr/>
            </a:pPr>
            <a:r>
              <a:rPr lang="en-US" sz="2400" b="1" dirty="0" smtClean="0">
                <a:latin typeface="Calibri" pitchFamily="34" charset="0"/>
                <a:cs typeface="Times New Roman" pitchFamily="18" charset="0"/>
              </a:rPr>
              <a:t>Dr. Fouzi Slisli</a:t>
            </a:r>
            <a:endParaRPr lang="en-US" sz="24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b="1" spc="-150" dirty="0" smtClean="0">
                <a:solidFill>
                  <a:srgbClr val="FF0000"/>
                </a:solidFill>
                <a:latin typeface="ae_AlMateen" pitchFamily="2" charset="-78"/>
                <a:cs typeface="ae_AlMateen" pitchFamily="2" charset="-78"/>
              </a:rPr>
              <a:t>Lecture 2</a:t>
            </a:r>
            <a:r>
              <a:rPr lang="x-none" b="1" spc="-150" dirty="0" smtClean="0">
                <a:solidFill>
                  <a:srgbClr val="FF0000"/>
                </a:solidFill>
                <a:latin typeface="ae_AlMateen" pitchFamily="2" charset="-78"/>
                <a:cs typeface="ae_AlMateen" pitchFamily="2" charset="-78"/>
              </a:rPr>
              <a:t/>
            </a:r>
            <a:br>
              <a:rPr lang="x-none" b="1" spc="-150" dirty="0" smtClean="0">
                <a:solidFill>
                  <a:srgbClr val="FF0000"/>
                </a:solidFill>
                <a:latin typeface="ae_AlMateen" pitchFamily="2" charset="-78"/>
                <a:cs typeface="ae_AlMateen" pitchFamily="2" charset="-78"/>
              </a:rPr>
            </a:br>
            <a:r>
              <a:rPr lang="en-US" dirty="0" smtClean="0">
                <a:solidFill>
                  <a:schemeClr val="tx1"/>
                </a:solidFill>
                <a:effectLst>
                  <a:outerShdw blurRad="38100" dist="38100" dir="2700000" algn="tl">
                    <a:srgbClr val="000000">
                      <a:alpha val="43137"/>
                    </a:srgbClr>
                  </a:outerShdw>
                </a:effectLst>
              </a:rPr>
              <a:t>The Stories Behind the Stories</a:t>
            </a:r>
            <a:r>
              <a:rPr lang="en-US" b="1" dirty="0" smtClean="0">
                <a:solidFill>
                  <a:schemeClr val="tx1"/>
                </a:solidFill>
              </a:rPr>
              <a:t> 2</a:t>
            </a:r>
            <a:br>
              <a:rPr lang="en-US" b="1" dirty="0" smtClean="0">
                <a:solidFill>
                  <a:schemeClr val="tx1"/>
                </a:solidFill>
              </a:rPr>
            </a:br>
            <a:r>
              <a:rPr lang="en-US" sz="2800" b="1" dirty="0" smtClean="0">
                <a:solidFill>
                  <a:schemeClr val="tx1"/>
                </a:solidFill>
              </a:rPr>
              <a:t>Rome and Europe</a:t>
            </a:r>
            <a:r>
              <a:rPr lang="x-none" dirty="0">
                <a:solidFill>
                  <a:schemeClr val="tx1"/>
                </a:solidFill>
              </a:rPr>
              <a:t/>
            </a:r>
            <a:br>
              <a:rPr lang="x-none" dirty="0">
                <a:solidFill>
                  <a:schemeClr val="tx1"/>
                </a:solidFill>
              </a:rPr>
            </a:br>
            <a:endParaRPr lang="en-US"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x-none" b="1" dirty="0" smtClean="0"/>
              <a:t> </a:t>
            </a:r>
            <a:r>
              <a:rPr lang="en-US" b="1" dirty="0" smtClean="0">
                <a:solidFill>
                  <a:schemeClr val="tx1"/>
                </a:solidFill>
              </a:rPr>
              <a:t>Literary Criticism and Theory</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3970318"/>
          </a:xfrm>
          <a:prstGeom prst="rect">
            <a:avLst/>
          </a:prstGeom>
        </p:spPr>
        <p:txBody>
          <a:bodyPr wrap="square">
            <a:spAutoFit/>
          </a:bodyPr>
          <a:lstStyle/>
          <a:p>
            <a:r>
              <a:rPr lang="en-US" dirty="0" smtClean="0"/>
              <a:t>In the Renaissance, Europeans rediscovered the books of the Greeks and Romans and that </a:t>
            </a:r>
            <a:r>
              <a:rPr lang="en-US" dirty="0"/>
              <a:t>allowed </a:t>
            </a:r>
            <a:r>
              <a:rPr lang="en-US" dirty="0" smtClean="0"/>
              <a:t>them </a:t>
            </a:r>
            <a:r>
              <a:rPr lang="en-US" dirty="0"/>
              <a:t>to develop a literature and a culture. The period is called the Renaissance because across Europe people wanted to </a:t>
            </a:r>
            <a:r>
              <a:rPr lang="en-US" b="1" dirty="0"/>
              <a:t>“revive”</a:t>
            </a:r>
            <a:r>
              <a:rPr lang="en-US" dirty="0"/>
              <a:t> the ancient learning of Rome and Greece. </a:t>
            </a:r>
            <a:endParaRPr lang="en-US" dirty="0" smtClean="0"/>
          </a:p>
          <a:p>
            <a:endParaRPr lang="en-US" dirty="0" smtClean="0"/>
          </a:p>
          <a:p>
            <a:r>
              <a:rPr lang="en-US" dirty="0" smtClean="0"/>
              <a:t>During </a:t>
            </a:r>
            <a:r>
              <a:rPr lang="en-US" dirty="0"/>
              <a:t>the Renaissance, Europe was far less sophisticated than Rome and Greece were. There were no written languages in Europe. The only written language was Latin and people who could read Greek, like Erasmus, were very rare. So we have </a:t>
            </a:r>
            <a:r>
              <a:rPr lang="en-US" dirty="0" smtClean="0"/>
              <a:t>an </a:t>
            </a:r>
            <a:r>
              <a:rPr lang="en-US" dirty="0"/>
              <a:t>under-developed continent, largely illiterate that </a:t>
            </a:r>
            <a:r>
              <a:rPr lang="en-US" dirty="0" smtClean="0"/>
              <a:t>all of a sudden discovers </a:t>
            </a:r>
            <a:r>
              <a:rPr lang="en-US" dirty="0"/>
              <a:t>a vast legacy from the ancient world – hundreds and hundreds of texts and books that no one had seen for hundreds of years. This material will transform the mind of Europe, and lead to the Renaissance, the Reformation, the Scientific Revolution, the Enlightenment and the modern technological world in which we live today</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4"/>
            <a:ext cx="8496944" cy="4824535"/>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2" name="Rectangle 1"/>
          <p:cNvSpPr/>
          <p:nvPr/>
        </p:nvSpPr>
        <p:spPr>
          <a:xfrm>
            <a:off x="467544" y="1628800"/>
            <a:ext cx="8352928" cy="2862323"/>
          </a:xfrm>
          <a:prstGeom prst="rect">
            <a:avLst/>
          </a:prstGeom>
        </p:spPr>
        <p:txBody>
          <a:bodyPr wrap="square">
            <a:spAutoFit/>
          </a:bodyPr>
          <a:lstStyle/>
          <a:p>
            <a:pPr marL="285750" indent="-285750">
              <a:buFontTx/>
              <a:buChar char="•"/>
            </a:pPr>
            <a:r>
              <a:rPr lang="en-US" b="1" dirty="0" smtClean="0"/>
              <a:t>Contradictions </a:t>
            </a:r>
            <a:r>
              <a:rPr lang="en-US" b="1" dirty="0"/>
              <a:t>and </a:t>
            </a:r>
            <a:r>
              <a:rPr lang="en-US" b="1" dirty="0" smtClean="0"/>
              <a:t>Confusions </a:t>
            </a:r>
          </a:p>
          <a:p>
            <a:pPr marL="285750" indent="-285750">
              <a:buFontTx/>
              <a:buChar char="•"/>
            </a:pPr>
            <a:endParaRPr lang="en-US" b="1" dirty="0"/>
          </a:p>
          <a:p>
            <a:pPr marL="285750" indent="-285750">
              <a:buFontTx/>
              <a:buChar char="•"/>
            </a:pPr>
            <a:endParaRPr lang="en-US" b="1" dirty="0" smtClean="0"/>
          </a:p>
          <a:p>
            <a:r>
              <a:rPr lang="en-US" dirty="0" smtClean="0"/>
              <a:t>Like </a:t>
            </a:r>
            <a:r>
              <a:rPr lang="en-US" dirty="0"/>
              <a:t>the Romans, Europeans </a:t>
            </a:r>
            <a:r>
              <a:rPr lang="en-US" dirty="0" smtClean="0"/>
              <a:t>wanted </a:t>
            </a:r>
            <a:r>
              <a:rPr lang="en-US" dirty="0"/>
              <a:t>to produce poems, books and sophisticated culture </a:t>
            </a:r>
            <a:r>
              <a:rPr lang="en-US" dirty="0" smtClean="0"/>
              <a:t>because they thought, like the Romans did, that </a:t>
            </a:r>
            <a:r>
              <a:rPr lang="en-US" dirty="0"/>
              <a:t>high culture, great books and poems were what great and mighty nations have. </a:t>
            </a:r>
            <a:endParaRPr lang="en-US" dirty="0" smtClean="0"/>
          </a:p>
          <a:p>
            <a:endParaRPr lang="en-US" dirty="0"/>
          </a:p>
          <a:p>
            <a:r>
              <a:rPr lang="en-US" dirty="0" smtClean="0"/>
              <a:t>Great </a:t>
            </a:r>
            <a:r>
              <a:rPr lang="en-US" dirty="0"/>
              <a:t>nations do great deeds </a:t>
            </a:r>
            <a:r>
              <a:rPr lang="en-US" dirty="0" smtClean="0"/>
              <a:t>(like conquering </a:t>
            </a:r>
            <a:r>
              <a:rPr lang="en-US" dirty="0"/>
              <a:t>lands and </a:t>
            </a:r>
            <a:r>
              <a:rPr lang="en-US" dirty="0" smtClean="0"/>
              <a:t>people) </a:t>
            </a:r>
            <a:r>
              <a:rPr lang="en-US" dirty="0"/>
              <a:t>and record those great deeds and conquests in great books and poems. </a:t>
            </a:r>
          </a:p>
          <a:p>
            <a:pPr marL="285750" indent="-285750">
              <a:buFontTx/>
              <a:buChar char="•"/>
            </a:pP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2" name="Rectangle 1"/>
          <p:cNvSpPr/>
          <p:nvPr/>
        </p:nvSpPr>
        <p:spPr>
          <a:xfrm>
            <a:off x="323528" y="1700808"/>
            <a:ext cx="8352928" cy="2862323"/>
          </a:xfrm>
          <a:prstGeom prst="rect">
            <a:avLst/>
          </a:prstGeom>
        </p:spPr>
        <p:txBody>
          <a:bodyPr wrap="square">
            <a:spAutoFit/>
          </a:bodyPr>
          <a:lstStyle/>
          <a:p>
            <a:r>
              <a:rPr lang="en-US" dirty="0"/>
              <a:t>The reason why </a:t>
            </a:r>
            <a:r>
              <a:rPr lang="en-US" dirty="0" smtClean="0"/>
              <a:t>“</a:t>
            </a:r>
            <a:r>
              <a:rPr lang="en-US" i="1" dirty="0" smtClean="0"/>
              <a:t>les </a:t>
            </a:r>
            <a:r>
              <a:rPr lang="en-US" i="1" dirty="0" err="1"/>
              <a:t>gestes</a:t>
            </a:r>
            <a:r>
              <a:rPr lang="en-US" dirty="0"/>
              <a:t> [the glorious deeds] of the </a:t>
            </a:r>
            <a:r>
              <a:rPr lang="en-US" dirty="0" smtClean="0"/>
              <a:t>Roman </a:t>
            </a:r>
            <a:r>
              <a:rPr lang="en-US" dirty="0"/>
              <a:t>people” were </a:t>
            </a:r>
            <a:r>
              <a:rPr lang="en-US" dirty="0" smtClean="0"/>
              <a:t>unanimously </a:t>
            </a:r>
            <a:r>
              <a:rPr lang="en-US" dirty="0"/>
              <a:t>celebrated and preferred to the deeds of the rest of humanity, Joachim du Bellay explains in the 1520s, was because they had “a multitude of writers.” That is the reason, he says, why “in spite of the passage of time, the fierceness of battle, the vastness of Italy, and foreign incursions, the majority of their deeds (</a:t>
            </a:r>
            <a:r>
              <a:rPr lang="en-US" i="1" dirty="0" err="1"/>
              <a:t>gestes</a:t>
            </a:r>
            <a:r>
              <a:rPr lang="en-US" dirty="0"/>
              <a:t>) have been in their entirety preserved until our time.</a:t>
            </a:r>
            <a:r>
              <a:rPr lang="en-US" dirty="0" smtClean="0"/>
              <a:t>” Joachim du Bellay</a:t>
            </a:r>
            <a:endParaRPr lang="en-US" dirty="0"/>
          </a:p>
          <a:p>
            <a:r>
              <a:rPr lang="en-US" dirty="0"/>
              <a:t> </a:t>
            </a:r>
          </a:p>
          <a:p>
            <a:r>
              <a:rPr lang="en-US" dirty="0"/>
              <a:t>So the emergence of what we call today “literature” in Renaissance Europe had a strong political motivation and purpose. </a:t>
            </a:r>
          </a:p>
        </p:txBody>
      </p:sp>
    </p:spTree>
    <p:extLst>
      <p:ext uri="{BB962C8B-B14F-4D97-AF65-F5344CB8AC3E}">
        <p14:creationId xmlns:p14="http://schemas.microsoft.com/office/powerpoint/2010/main" val="19535764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556792"/>
            <a:ext cx="8424936" cy="3139321"/>
          </a:xfrm>
          <a:prstGeom prst="rect">
            <a:avLst/>
          </a:prstGeom>
        </p:spPr>
        <p:txBody>
          <a:bodyPr wrap="square">
            <a:spAutoFit/>
          </a:bodyPr>
          <a:lstStyle/>
          <a:p>
            <a:r>
              <a:rPr lang="en-US" dirty="0"/>
              <a:t>What we call today literature emerged because Europeans were becoming politically and militarily powerful. They were conquering lands and taking over trade routes, and as the passage of du Bellay cited indicates, poetry and literature were necessary accessories of political power. </a:t>
            </a:r>
            <a:endParaRPr lang="en-US" dirty="0" smtClean="0"/>
          </a:p>
          <a:p>
            <a:endParaRPr lang="en-US" dirty="0"/>
          </a:p>
          <a:p>
            <a:r>
              <a:rPr lang="en-US" dirty="0" smtClean="0"/>
              <a:t>The </a:t>
            </a:r>
            <a:r>
              <a:rPr lang="en-US" dirty="0"/>
              <a:t>logic was this: </a:t>
            </a:r>
          </a:p>
          <a:p>
            <a:r>
              <a:rPr lang="en-US" dirty="0" smtClean="0"/>
              <a:t>Great </a:t>
            </a:r>
            <a:r>
              <a:rPr lang="en-US" dirty="0"/>
              <a:t>empires needed great literature, just like the Romans and the </a:t>
            </a:r>
            <a:r>
              <a:rPr lang="en-US" dirty="0" smtClean="0"/>
              <a:t>Greeks had. </a:t>
            </a:r>
          </a:p>
          <a:p>
            <a:endParaRPr lang="en-US" dirty="0"/>
          </a:p>
          <a:p>
            <a:r>
              <a:rPr lang="en-US" dirty="0" smtClean="0"/>
              <a:t>In </a:t>
            </a:r>
            <a:r>
              <a:rPr lang="en-US" dirty="0"/>
              <a:t>that sense, the study of classical learning, literature and criticism all emerged with the purpose of giving the emerging European states written and “civilized” languages comparable to those of Rome and Greece. </a:t>
            </a:r>
          </a:p>
        </p:txBody>
      </p:sp>
    </p:spTree>
    <p:extLst>
      <p:ext uri="{BB962C8B-B14F-4D97-AF65-F5344CB8AC3E}">
        <p14:creationId xmlns:p14="http://schemas.microsoft.com/office/powerpoint/2010/main" val="419400149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0800000" flipV="1">
            <a:off x="251520" y="1772817"/>
            <a:ext cx="8352928" cy="1828170"/>
          </a:xfrm>
          <a:prstGeom prst="rect">
            <a:avLst/>
          </a:prstGeom>
        </p:spPr>
        <p:txBody>
          <a:bodyPr wrap="square">
            <a:spAutoFit/>
          </a:bodyPr>
          <a:lstStyle/>
          <a:p>
            <a:pPr lvl="0"/>
            <a:r>
              <a:rPr lang="en-US" b="1" dirty="0"/>
              <a:t> </a:t>
            </a:r>
            <a:endParaRPr lang="en-US" dirty="0"/>
          </a:p>
          <a:p>
            <a:pPr lvl="0"/>
            <a:endParaRPr lang="en-US" b="1" dirty="0"/>
          </a:p>
          <a:p>
            <a:pPr algn="just">
              <a:lnSpc>
                <a:spcPct val="150000"/>
              </a:lnSpc>
            </a:pPr>
            <a:endParaRPr lang="en-US" sz="1400" b="1" dirty="0" smtClean="0">
              <a:solidFill>
                <a:srgbClr val="0070C0"/>
              </a:solidFill>
            </a:endParaRPr>
          </a:p>
          <a:p>
            <a:pPr algn="just">
              <a:lnSpc>
                <a:spcPct val="200000"/>
              </a:lnSpc>
            </a:pPr>
            <a:endParaRPr lang="en-US" dirty="0"/>
          </a:p>
          <a:p>
            <a:pPr lvl="0"/>
            <a:endParaRPr lang="en-US" dirty="0"/>
          </a:p>
        </p:txBody>
      </p:sp>
      <p:sp>
        <p:nvSpPr>
          <p:cNvPr id="5" name="Rectangle 4"/>
          <p:cNvSpPr/>
          <p:nvPr/>
        </p:nvSpPr>
        <p:spPr>
          <a:xfrm>
            <a:off x="611560" y="1700808"/>
            <a:ext cx="7848872" cy="584776"/>
          </a:xfrm>
          <a:prstGeom prst="rect">
            <a:avLst/>
          </a:prstGeom>
        </p:spPr>
        <p:txBody>
          <a:bodyPr wrap="square">
            <a:spAutoFit/>
          </a:bodyPr>
          <a:lstStyle/>
          <a:p>
            <a:endParaRPr lang="en-US" sz="1600" dirty="0"/>
          </a:p>
          <a:p>
            <a:endParaRPr lang="en-US" sz="1600" dirty="0"/>
          </a:p>
        </p:txBody>
      </p:sp>
      <p:sp>
        <p:nvSpPr>
          <p:cNvPr id="2" name="Rectangle 1"/>
          <p:cNvSpPr/>
          <p:nvPr/>
        </p:nvSpPr>
        <p:spPr>
          <a:xfrm>
            <a:off x="179512" y="1556792"/>
            <a:ext cx="8622704" cy="4524316"/>
          </a:xfrm>
          <a:prstGeom prst="rect">
            <a:avLst/>
          </a:prstGeom>
        </p:spPr>
        <p:txBody>
          <a:bodyPr wrap="square">
            <a:spAutoFit/>
          </a:bodyPr>
          <a:lstStyle/>
          <a:p>
            <a:r>
              <a:rPr lang="en-US" dirty="0" smtClean="0"/>
              <a:t>Europeans </a:t>
            </a:r>
            <a:r>
              <a:rPr lang="en-US" dirty="0"/>
              <a:t>saw poems and plays and </a:t>
            </a:r>
            <a:r>
              <a:rPr lang="en-US" dirty="0" smtClean="0"/>
              <a:t>books and stories </a:t>
            </a:r>
            <a:r>
              <a:rPr lang="en-US" dirty="0"/>
              <a:t>like </a:t>
            </a:r>
            <a:r>
              <a:rPr lang="en-US" dirty="0" smtClean="0"/>
              <a:t>they were national </a:t>
            </a:r>
            <a:r>
              <a:rPr lang="en-US" dirty="0"/>
              <a:t>monuments. They judged the greatness of a nation by the monuments it builds, (the Coliseum in </a:t>
            </a:r>
            <a:r>
              <a:rPr lang="en-US" dirty="0" smtClean="0"/>
              <a:t>Rome) </a:t>
            </a:r>
            <a:r>
              <a:rPr lang="en-US" dirty="0"/>
              <a:t>and saw </a:t>
            </a:r>
            <a:r>
              <a:rPr lang="en-US" dirty="0" smtClean="0"/>
              <a:t>books, poems</a:t>
            </a:r>
            <a:r>
              <a:rPr lang="en-US" dirty="0"/>
              <a:t>, plays and literature </a:t>
            </a:r>
            <a:r>
              <a:rPr lang="en-US" dirty="0" smtClean="0"/>
              <a:t>as </a:t>
            </a:r>
            <a:r>
              <a:rPr lang="en-US" dirty="0"/>
              <a:t>monuments of the greatness of nations. </a:t>
            </a:r>
            <a:endParaRPr lang="en-US" dirty="0" smtClean="0"/>
          </a:p>
          <a:p>
            <a:endParaRPr lang="en-US" dirty="0"/>
          </a:p>
          <a:p>
            <a:r>
              <a:rPr lang="en-US" dirty="0" smtClean="0"/>
              <a:t>“It </a:t>
            </a:r>
            <a:r>
              <a:rPr lang="en-US" dirty="0"/>
              <a:t>was, above all, Rome which provided the ideologues of the colonial systems of Spain, Britain and France with the language and political models they required, for the </a:t>
            </a:r>
            <a:r>
              <a:rPr lang="en-US" i="1" dirty="0"/>
              <a:t>Imperium </a:t>
            </a:r>
            <a:r>
              <a:rPr lang="en-US" i="1" dirty="0" err="1"/>
              <a:t>romanum</a:t>
            </a:r>
            <a:r>
              <a:rPr lang="en-US" dirty="0"/>
              <a:t> has always had a unique place in the political imagination of western Europe. Not only was it believed to have been the largest and most powerful political community on earth, it has also been endowed by a succession of writers with a distinct, sometimes divinely inspired purpose</a:t>
            </a:r>
            <a:r>
              <a:rPr lang="en-US" dirty="0" smtClean="0"/>
              <a:t>.”</a:t>
            </a:r>
          </a:p>
          <a:p>
            <a:endParaRPr lang="en-US" dirty="0"/>
          </a:p>
          <a:p>
            <a:r>
              <a:rPr lang="en-US" dirty="0"/>
              <a:t>(Source: Anthony </a:t>
            </a:r>
            <a:r>
              <a:rPr lang="en-US" dirty="0" err="1"/>
              <a:t>Pagden</a:t>
            </a:r>
            <a:r>
              <a:rPr lang="en-US" dirty="0"/>
              <a:t>, </a:t>
            </a:r>
            <a:r>
              <a:rPr lang="en-US" i="1" dirty="0"/>
              <a:t>Lords of all the World: Ideologies of Empire in Spain, Britain and France 1500-1800</a:t>
            </a:r>
            <a:r>
              <a:rPr lang="en-US" dirty="0"/>
              <a:t>, Yale University Press, 1995, pp. 11-2.</a:t>
            </a:r>
          </a:p>
          <a:p>
            <a:endParaRPr lang="en-US" dirty="0" smtClean="0"/>
          </a:p>
          <a:p>
            <a:endParaRPr lang="en-US" dirty="0"/>
          </a:p>
        </p:txBody>
      </p:sp>
    </p:spTree>
    <p:extLst>
      <p:ext uri="{BB962C8B-B14F-4D97-AF65-F5344CB8AC3E}">
        <p14:creationId xmlns:p14="http://schemas.microsoft.com/office/powerpoint/2010/main" val="301268971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3970318"/>
          </a:xfrm>
          <a:prstGeom prst="rect">
            <a:avLst/>
          </a:prstGeom>
        </p:spPr>
        <p:txBody>
          <a:bodyPr wrap="square">
            <a:spAutoFit/>
          </a:bodyPr>
          <a:lstStyle/>
          <a:p>
            <a:r>
              <a:rPr lang="en-US" b="1" dirty="0" smtClean="0"/>
              <a:t>“Imitation of the Classics”</a:t>
            </a:r>
          </a:p>
          <a:p>
            <a:endParaRPr lang="en-US" dirty="0"/>
          </a:p>
          <a:p>
            <a:r>
              <a:rPr lang="en-US" dirty="0" smtClean="0"/>
              <a:t>So to </a:t>
            </a:r>
            <a:r>
              <a:rPr lang="en-US" dirty="0"/>
              <a:t>imitate </a:t>
            </a:r>
            <a:r>
              <a:rPr lang="en-US" dirty="0" smtClean="0"/>
              <a:t>Rome </a:t>
            </a:r>
            <a:r>
              <a:rPr lang="en-US" dirty="0"/>
              <a:t>and Greece and develop “civilized” languages and cultures </a:t>
            </a:r>
            <a:r>
              <a:rPr lang="en-US" dirty="0" smtClean="0"/>
              <a:t>to </a:t>
            </a:r>
            <a:r>
              <a:rPr lang="en-US" dirty="0"/>
              <a:t>go with their newly acquired military and political </a:t>
            </a:r>
            <a:r>
              <a:rPr lang="en-US" dirty="0" smtClean="0"/>
              <a:t>power, </a:t>
            </a:r>
            <a:r>
              <a:rPr lang="en-US" dirty="0"/>
              <a:t>Europeans found a ready-made model to follow: the Romans. </a:t>
            </a:r>
            <a:endParaRPr lang="en-US" dirty="0" smtClean="0"/>
          </a:p>
          <a:p>
            <a:endParaRPr lang="en-US" dirty="0"/>
          </a:p>
          <a:p>
            <a:r>
              <a:rPr lang="en-US" dirty="0" smtClean="0"/>
              <a:t>From </a:t>
            </a:r>
            <a:r>
              <a:rPr lang="en-US" dirty="0"/>
              <a:t>the Renaissance all the way to the 20</a:t>
            </a:r>
            <a:r>
              <a:rPr lang="en-US" baseline="30000" dirty="0"/>
              <a:t>th</a:t>
            </a:r>
            <a:r>
              <a:rPr lang="en-US" dirty="0"/>
              <a:t> century, European writers </a:t>
            </a:r>
            <a:r>
              <a:rPr lang="en-US" dirty="0" smtClean="0"/>
              <a:t>called </a:t>
            </a:r>
            <a:r>
              <a:rPr lang="en-US" dirty="0"/>
              <a:t>for the “imitation of the classics.” This is how the </a:t>
            </a:r>
            <a:r>
              <a:rPr lang="en-US" dirty="0" smtClean="0"/>
              <a:t>concepts: “imitation </a:t>
            </a:r>
            <a:r>
              <a:rPr lang="en-US" dirty="0"/>
              <a:t>of the classics</a:t>
            </a:r>
            <a:r>
              <a:rPr lang="en-US" dirty="0" smtClean="0"/>
              <a:t>,” “imitation </a:t>
            </a:r>
            <a:r>
              <a:rPr lang="en-US" dirty="0"/>
              <a:t>of the ancients</a:t>
            </a:r>
            <a:r>
              <a:rPr lang="en-US" dirty="0" smtClean="0"/>
              <a:t>,” “</a:t>
            </a:r>
            <a:r>
              <a:rPr lang="en-US" i="1" dirty="0" err="1" smtClean="0"/>
              <a:t>imitatio</a:t>
            </a:r>
            <a:r>
              <a:rPr lang="en-US" i="1" dirty="0" smtClean="0"/>
              <a:t>”</a:t>
            </a:r>
            <a:r>
              <a:rPr lang="en-US" dirty="0" smtClean="0"/>
              <a:t> </a:t>
            </a:r>
            <a:r>
              <a:rPr lang="en-US" dirty="0"/>
              <a:t>(Latin), </a:t>
            </a:r>
            <a:r>
              <a:rPr lang="en-US" dirty="0" smtClean="0"/>
              <a:t>“mimesis” </a:t>
            </a:r>
            <a:r>
              <a:rPr lang="en-US" dirty="0"/>
              <a:t>(Greek) or simply </a:t>
            </a:r>
            <a:r>
              <a:rPr lang="en-US" dirty="0" smtClean="0"/>
              <a:t>“imitation” became, from </a:t>
            </a:r>
            <a:r>
              <a:rPr lang="en-US" dirty="0"/>
              <a:t>the Renaissance to the 20</a:t>
            </a:r>
            <a:r>
              <a:rPr lang="en-US" baseline="30000" dirty="0"/>
              <a:t>th</a:t>
            </a:r>
            <a:r>
              <a:rPr lang="en-US" dirty="0"/>
              <a:t> </a:t>
            </a:r>
            <a:r>
              <a:rPr lang="en-US" dirty="0" smtClean="0"/>
              <a:t>centuries, </a:t>
            </a:r>
            <a:r>
              <a:rPr lang="en-US" dirty="0"/>
              <a:t>the </a:t>
            </a:r>
            <a:r>
              <a:rPr lang="en-US" dirty="0" smtClean="0"/>
              <a:t>most prestigious and classical concepts </a:t>
            </a:r>
            <a:r>
              <a:rPr lang="en-US" dirty="0"/>
              <a:t>in European </a:t>
            </a:r>
            <a:r>
              <a:rPr lang="en-US" dirty="0" smtClean="0"/>
              <a:t>cultures. </a:t>
            </a:r>
            <a:r>
              <a:rPr lang="en-US" dirty="0"/>
              <a:t>No other concept has had a strong formative and foundational influence in modern European cultures like </a:t>
            </a:r>
            <a:r>
              <a:rPr lang="en-US" dirty="0" smtClean="0"/>
              <a:t>these concepts </a:t>
            </a:r>
            <a:r>
              <a:rPr lang="en-US" dirty="0"/>
              <a:t>of imitation.  </a:t>
            </a:r>
          </a:p>
          <a:p>
            <a:endParaRPr lang="en-US" dirty="0"/>
          </a:p>
        </p:txBody>
      </p:sp>
    </p:spTree>
    <p:extLst>
      <p:ext uri="{BB962C8B-B14F-4D97-AF65-F5344CB8AC3E}">
        <p14:creationId xmlns:p14="http://schemas.microsoft.com/office/powerpoint/2010/main" val="119417722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2585323"/>
          </a:xfrm>
          <a:prstGeom prst="rect">
            <a:avLst/>
          </a:prstGeom>
        </p:spPr>
        <p:txBody>
          <a:bodyPr wrap="square">
            <a:spAutoFit/>
          </a:bodyPr>
          <a:lstStyle/>
          <a:p>
            <a:r>
              <a:rPr lang="en-US" b="1" dirty="0" smtClean="0"/>
              <a:t>Imitation doesn’t lead to Originality</a:t>
            </a:r>
          </a:p>
          <a:p>
            <a:endParaRPr lang="en-US" dirty="0" smtClean="0"/>
          </a:p>
          <a:p>
            <a:r>
              <a:rPr lang="en-US" dirty="0" smtClean="0"/>
              <a:t>In Rome, imitation </a:t>
            </a:r>
            <a:r>
              <a:rPr lang="en-US" dirty="0"/>
              <a:t>led to </a:t>
            </a:r>
            <a:r>
              <a:rPr lang="en-US" dirty="0" smtClean="0"/>
              <a:t>frustration and produced a plagiaristic culture. Europeans simply </a:t>
            </a:r>
            <a:r>
              <a:rPr lang="en-US" dirty="0"/>
              <a:t>ignored these complications. The desire to produce poetic monuments to go with their political and military power was more </a:t>
            </a:r>
            <a:r>
              <a:rPr lang="en-US" dirty="0" smtClean="0"/>
              <a:t>important. </a:t>
            </a:r>
          </a:p>
          <a:p>
            <a:endParaRPr lang="en-US" dirty="0" smtClean="0"/>
          </a:p>
          <a:p>
            <a:r>
              <a:rPr lang="en-US" dirty="0" smtClean="0"/>
              <a:t>As </a:t>
            </a:r>
            <a:r>
              <a:rPr lang="en-US" dirty="0"/>
              <a:t>long as imitation produced “textual monuments” in the form of </a:t>
            </a:r>
            <a:r>
              <a:rPr lang="en-US" dirty="0" smtClean="0"/>
              <a:t>books, poems </a:t>
            </a:r>
            <a:r>
              <a:rPr lang="en-US" dirty="0"/>
              <a:t>and plays, European writers were happy with it. </a:t>
            </a:r>
          </a:p>
          <a:p>
            <a:r>
              <a:rPr lang="en-US" dirty="0"/>
              <a:t> </a:t>
            </a:r>
          </a:p>
        </p:txBody>
      </p:sp>
    </p:spTree>
    <p:extLst>
      <p:ext uri="{BB962C8B-B14F-4D97-AF65-F5344CB8AC3E}">
        <p14:creationId xmlns:p14="http://schemas.microsoft.com/office/powerpoint/2010/main" val="331568731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3139321"/>
          </a:xfrm>
          <a:prstGeom prst="rect">
            <a:avLst/>
          </a:prstGeom>
        </p:spPr>
        <p:txBody>
          <a:bodyPr wrap="square">
            <a:spAutoFit/>
          </a:bodyPr>
          <a:lstStyle/>
          <a:p>
            <a:r>
              <a:rPr lang="en-US" b="1" dirty="0" smtClean="0"/>
              <a:t>Imitation doesn’t lead to Originality</a:t>
            </a:r>
          </a:p>
          <a:p>
            <a:endParaRPr lang="en-US" b="1" dirty="0" smtClean="0"/>
          </a:p>
          <a:p>
            <a:r>
              <a:rPr lang="en-US" dirty="0" smtClean="0"/>
              <a:t>“it </a:t>
            </a:r>
            <a:r>
              <a:rPr lang="en-US" dirty="0"/>
              <a:t>is a sign of greater elegance and skill for us,” says du Bellay, “in imitation of the bees, to produce in our own words thoughts borrowed from others.” Du Bellay advised his contemporaries </a:t>
            </a:r>
            <a:r>
              <a:rPr lang="en-US" b="1" dirty="0"/>
              <a:t>not to be “ashamed</a:t>
            </a:r>
            <a:r>
              <a:rPr lang="en-US" dirty="0"/>
              <a:t>” to write in their native language in imitation of the ancients. </a:t>
            </a:r>
            <a:endParaRPr lang="en-US" dirty="0" smtClean="0"/>
          </a:p>
          <a:p>
            <a:endParaRPr lang="en-US" dirty="0"/>
          </a:p>
          <a:p>
            <a:r>
              <a:rPr lang="en-US" dirty="0" smtClean="0"/>
              <a:t>It </a:t>
            </a:r>
            <a:r>
              <a:rPr lang="en-US" dirty="0"/>
              <a:t>is “no vicious thing, but praiseworthy,” he says, “to borrow from a foreign tongue sentences and words to appropriate them to our own.” Du Bellay wished that his own language “were so rich in domestic models that it were not necessary to have recourse to foreign ones,” but that was not the case. </a:t>
            </a:r>
          </a:p>
        </p:txBody>
      </p:sp>
    </p:spTree>
    <p:extLst>
      <p:ext uri="{BB962C8B-B14F-4D97-AF65-F5344CB8AC3E}">
        <p14:creationId xmlns:p14="http://schemas.microsoft.com/office/powerpoint/2010/main" val="153532226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3693319"/>
          </a:xfrm>
          <a:prstGeom prst="rect">
            <a:avLst/>
          </a:prstGeom>
        </p:spPr>
        <p:txBody>
          <a:bodyPr wrap="square">
            <a:spAutoFit/>
          </a:bodyPr>
          <a:lstStyle/>
          <a:p>
            <a:r>
              <a:rPr lang="en-US" dirty="0" smtClean="0"/>
              <a:t>Europeans </a:t>
            </a:r>
            <a:r>
              <a:rPr lang="en-US" dirty="0"/>
              <a:t>adopted the Roman desire to produce a literary culture in imitation of the Greeks without realizing that this imitation method had failed in Rome and that </a:t>
            </a:r>
            <a:r>
              <a:rPr lang="en-US" dirty="0" smtClean="0"/>
              <a:t>it </a:t>
            </a:r>
            <a:r>
              <a:rPr lang="en-US" dirty="0"/>
              <a:t>produced </a:t>
            </a:r>
            <a:r>
              <a:rPr lang="en-US" dirty="0" smtClean="0"/>
              <a:t>mainly an </a:t>
            </a:r>
            <a:r>
              <a:rPr lang="en-US" dirty="0"/>
              <a:t>imitative and plagiaristic culture that remained inferior to the original Greek culture it tried to mimic and duplicate.</a:t>
            </a:r>
          </a:p>
          <a:p>
            <a:r>
              <a:rPr lang="en-US" dirty="0"/>
              <a:t> </a:t>
            </a:r>
          </a:p>
          <a:p>
            <a:r>
              <a:rPr lang="en-US" dirty="0"/>
              <a:t>In addition, Europeans </a:t>
            </a:r>
            <a:r>
              <a:rPr lang="en-US" dirty="0" smtClean="0"/>
              <a:t>thought </a:t>
            </a:r>
            <a:r>
              <a:rPr lang="en-US" dirty="0"/>
              <a:t>that they were imitating the classical cultures of Greece ad Rome. In reality they imitated mostly the Romans. Very few Greek texts were available in Europe before the 19</a:t>
            </a:r>
            <a:r>
              <a:rPr lang="en-US" baseline="30000" dirty="0"/>
              <a:t>th</a:t>
            </a:r>
            <a:r>
              <a:rPr lang="en-US" dirty="0"/>
              <a:t> century, and even those were read, studied and imitated through Roman perspectives. </a:t>
            </a:r>
            <a:r>
              <a:rPr lang="en-US" dirty="0" smtClean="0"/>
              <a:t>European </a:t>
            </a:r>
            <a:r>
              <a:rPr lang="en-US" dirty="0"/>
              <a:t>classicism, for example, </a:t>
            </a:r>
            <a:r>
              <a:rPr lang="en-US" dirty="0" smtClean="0"/>
              <a:t>always claimed to be based on the ideas of Aristotle, but research shows that they knew </a:t>
            </a:r>
            <a:r>
              <a:rPr lang="en-US" dirty="0"/>
              <a:t>very little of Aristotle’s work. </a:t>
            </a:r>
            <a:r>
              <a:rPr lang="en-US" dirty="0" smtClean="0"/>
              <a:t>In </a:t>
            </a:r>
            <a:r>
              <a:rPr lang="en-US" dirty="0"/>
              <a:t>eighteenth-century England, for </a:t>
            </a:r>
            <a:r>
              <a:rPr lang="en-US" dirty="0" smtClean="0"/>
              <a:t>example: </a:t>
            </a:r>
            <a:endParaRPr lang="en-US" dirty="0"/>
          </a:p>
          <a:p>
            <a:endParaRPr lang="en-US" b="1" dirty="0" smtClean="0"/>
          </a:p>
        </p:txBody>
      </p:sp>
    </p:spTree>
    <p:extLst>
      <p:ext uri="{BB962C8B-B14F-4D97-AF65-F5344CB8AC3E}">
        <p14:creationId xmlns:p14="http://schemas.microsoft.com/office/powerpoint/2010/main" val="264078775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2862323"/>
          </a:xfrm>
          <a:prstGeom prst="rect">
            <a:avLst/>
          </a:prstGeom>
        </p:spPr>
        <p:txBody>
          <a:bodyPr wrap="square">
            <a:spAutoFit/>
          </a:bodyPr>
          <a:lstStyle/>
          <a:p>
            <a:r>
              <a:rPr lang="en-US" b="1" dirty="0" err="1" smtClean="0"/>
              <a:t>Aristotelism</a:t>
            </a:r>
            <a:r>
              <a:rPr lang="en-US" b="1" dirty="0" smtClean="0"/>
              <a:t> Without Aristotle</a:t>
            </a:r>
          </a:p>
          <a:p>
            <a:endParaRPr lang="en-US" dirty="0"/>
          </a:p>
          <a:p>
            <a:r>
              <a:rPr lang="en-US" dirty="0" smtClean="0"/>
              <a:t>“A </a:t>
            </a:r>
            <a:r>
              <a:rPr lang="en-US" dirty="0"/>
              <a:t>first hand knowledge of Aristotle, even in translation, seem to have been exceptional: Walpole mentions him five times in his letters – usually coupled with </a:t>
            </a:r>
            <a:r>
              <a:rPr lang="en-US" dirty="0" err="1"/>
              <a:t>Bossu</a:t>
            </a:r>
            <a:r>
              <a:rPr lang="en-US" dirty="0"/>
              <a:t> and the ‘Rules’; and Cowper, at the age of fifty-three, had ‘never in his life perused a page of Aristotle.’ The </a:t>
            </a:r>
            <a:r>
              <a:rPr lang="en-US" i="1" dirty="0"/>
              <a:t>Poetics</a:t>
            </a:r>
            <a:r>
              <a:rPr lang="en-US" dirty="0"/>
              <a:t> were mush reverenced, but little read</a:t>
            </a:r>
            <a:r>
              <a:rPr lang="en-US" dirty="0" smtClean="0"/>
              <a:t>.”</a:t>
            </a:r>
          </a:p>
          <a:p>
            <a:endParaRPr lang="en-US" dirty="0"/>
          </a:p>
          <a:p>
            <a:r>
              <a:rPr lang="en-GB" dirty="0"/>
              <a:t>John W. Draper, “Aristotelian ‘Mimesis’ in Eighteenth Century England,” </a:t>
            </a:r>
            <a:r>
              <a:rPr lang="en-GB" i="1" dirty="0"/>
              <a:t>PMLA,</a:t>
            </a:r>
            <a:r>
              <a:rPr lang="en-GB" dirty="0"/>
              <a:t> 36 (1921), pp. 373-4.</a:t>
            </a:r>
            <a:endParaRPr lang="en-US" dirty="0"/>
          </a:p>
          <a:p>
            <a:endParaRPr lang="en-US" b="1" dirty="0" smtClean="0"/>
          </a:p>
        </p:txBody>
      </p:sp>
    </p:spTree>
    <p:extLst>
      <p:ext uri="{BB962C8B-B14F-4D97-AF65-F5344CB8AC3E}">
        <p14:creationId xmlns:p14="http://schemas.microsoft.com/office/powerpoint/2010/main" val="386251838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4247317"/>
          </a:xfrm>
          <a:prstGeom prst="rect">
            <a:avLst/>
          </a:prstGeom>
        </p:spPr>
        <p:txBody>
          <a:bodyPr wrap="square">
            <a:spAutoFit/>
          </a:bodyPr>
          <a:lstStyle/>
          <a:p>
            <a:r>
              <a:rPr lang="en-US" b="1" dirty="0" err="1" smtClean="0"/>
              <a:t>Aristotelism</a:t>
            </a:r>
            <a:r>
              <a:rPr lang="en-US" b="1" dirty="0" smtClean="0"/>
              <a:t> Without Aristotle</a:t>
            </a:r>
          </a:p>
          <a:p>
            <a:endParaRPr lang="en-US" dirty="0"/>
          </a:p>
          <a:p>
            <a:r>
              <a:rPr lang="en-US" dirty="0" smtClean="0"/>
              <a:t>European writers knew Greek works  “only… through </a:t>
            </a:r>
            <a:r>
              <a:rPr lang="en-US" dirty="0"/>
              <a:t>the praise of </a:t>
            </a:r>
            <a:r>
              <a:rPr lang="en-US" dirty="0" smtClean="0"/>
              <a:t>(Roman) Latin </a:t>
            </a:r>
            <a:r>
              <a:rPr lang="en-US" dirty="0"/>
              <a:t>authors.” </a:t>
            </a:r>
            <a:endParaRPr lang="en-US" dirty="0" smtClean="0"/>
          </a:p>
          <a:p>
            <a:r>
              <a:rPr lang="en-GB" dirty="0"/>
              <a:t>Richard </a:t>
            </a:r>
            <a:r>
              <a:rPr lang="en-GB" dirty="0" err="1"/>
              <a:t>Marback</a:t>
            </a:r>
            <a:r>
              <a:rPr lang="en-GB" dirty="0"/>
              <a:t>, </a:t>
            </a:r>
            <a:r>
              <a:rPr lang="en-GB" i="1" dirty="0"/>
              <a:t>Plato’s Dream of Sophistry</a:t>
            </a:r>
            <a:r>
              <a:rPr lang="en-GB" dirty="0"/>
              <a:t> (University of South Carolina, 1999), p. 46.</a:t>
            </a:r>
            <a:endParaRPr lang="en-US" dirty="0"/>
          </a:p>
          <a:p>
            <a:endParaRPr lang="en-US" dirty="0"/>
          </a:p>
          <a:p>
            <a:r>
              <a:rPr lang="en-US" dirty="0" smtClean="0"/>
              <a:t>Renaissance </a:t>
            </a:r>
            <a:r>
              <a:rPr lang="en-US" dirty="0"/>
              <a:t>scholars recognized that Roman art and literature were derived from the Greeks, but they could not discern, as </a:t>
            </a:r>
            <a:r>
              <a:rPr lang="en-US" dirty="0" err="1"/>
              <a:t>Glynne</a:t>
            </a:r>
            <a:r>
              <a:rPr lang="en-US" dirty="0"/>
              <a:t> Wickham notes, how plagiaristic the Romans were. Hence, the grotesque European rankings of Horace as a higher dramatic theorist than Aristotle, and of Seneca as a more accomplished dramatist than Sophocles and Euripides</a:t>
            </a:r>
            <a:r>
              <a:rPr lang="en-US" dirty="0" smtClean="0"/>
              <a:t>.</a:t>
            </a:r>
            <a:endParaRPr lang="en-GB" dirty="0" smtClean="0"/>
          </a:p>
          <a:p>
            <a:r>
              <a:rPr lang="en-GB" dirty="0" err="1" smtClean="0"/>
              <a:t>Glynne</a:t>
            </a:r>
            <a:r>
              <a:rPr lang="en-GB" dirty="0" smtClean="0"/>
              <a:t> </a:t>
            </a:r>
            <a:r>
              <a:rPr lang="en-GB" dirty="0"/>
              <a:t>Wickham, “Neo-Classical Drama and The Reformation in England,” in </a:t>
            </a:r>
            <a:r>
              <a:rPr lang="en-GB" i="1" dirty="0"/>
              <a:t>Classical Drama and Its Influence</a:t>
            </a:r>
            <a:r>
              <a:rPr lang="en-GB" dirty="0"/>
              <a:t>, ed. M. J. Anderson (Methuen, 1965), p.158.</a:t>
            </a:r>
            <a:endParaRPr lang="en-US" dirty="0"/>
          </a:p>
          <a:p>
            <a:endParaRPr lang="en-US" b="1" dirty="0" smtClean="0"/>
          </a:p>
        </p:txBody>
      </p:sp>
    </p:spTree>
    <p:extLst>
      <p:ext uri="{BB962C8B-B14F-4D97-AF65-F5344CB8AC3E}">
        <p14:creationId xmlns:p14="http://schemas.microsoft.com/office/powerpoint/2010/main" val="101679521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2585323"/>
          </a:xfrm>
          <a:prstGeom prst="rect">
            <a:avLst/>
          </a:prstGeom>
        </p:spPr>
        <p:txBody>
          <a:bodyPr wrap="square">
            <a:spAutoFit/>
          </a:bodyPr>
          <a:lstStyle/>
          <a:p>
            <a:r>
              <a:rPr lang="en-US" b="1" dirty="0"/>
              <a:t>Important to note</a:t>
            </a:r>
            <a:r>
              <a:rPr lang="en-US" dirty="0"/>
              <a:t>:</a:t>
            </a:r>
          </a:p>
          <a:p>
            <a:endParaRPr lang="en-US" dirty="0"/>
          </a:p>
          <a:p>
            <a:r>
              <a:rPr lang="en-US" dirty="0"/>
              <a:t>Literature is not simply stories or beautiful words, and literary criticism is not simply a discussion of the content or style of those stories or beautiful words. </a:t>
            </a:r>
          </a:p>
          <a:p>
            <a:endParaRPr lang="en-US" dirty="0"/>
          </a:p>
          <a:p>
            <a:r>
              <a:rPr lang="en-US" dirty="0"/>
              <a:t>There are more important, fascinating and REAL stories behind the fictitious stories and the beautiful words of literature. </a:t>
            </a:r>
          </a:p>
          <a:p>
            <a:endParaRPr lang="en-US" dirty="0"/>
          </a:p>
          <a:p>
            <a:endParaRPr lang="en-US" b="1" dirty="0" smtClean="0"/>
          </a:p>
        </p:txBody>
      </p:sp>
    </p:spTree>
    <p:extLst>
      <p:ext uri="{BB962C8B-B14F-4D97-AF65-F5344CB8AC3E}">
        <p14:creationId xmlns:p14="http://schemas.microsoft.com/office/powerpoint/2010/main" val="79338348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4524316"/>
          </a:xfrm>
          <a:prstGeom prst="rect">
            <a:avLst/>
          </a:prstGeom>
        </p:spPr>
        <p:txBody>
          <a:bodyPr wrap="square">
            <a:spAutoFit/>
          </a:bodyPr>
          <a:lstStyle/>
          <a:p>
            <a:r>
              <a:rPr lang="en-US" b="1" dirty="0"/>
              <a:t>Important to note (continued)</a:t>
            </a:r>
            <a:r>
              <a:rPr lang="en-US" dirty="0"/>
              <a:t>:</a:t>
            </a:r>
          </a:p>
          <a:p>
            <a:r>
              <a:rPr lang="en-US" dirty="0"/>
              <a:t>Studying literature involves:</a:t>
            </a:r>
          </a:p>
          <a:p>
            <a:pPr lvl="0"/>
            <a:endParaRPr lang="en-US" dirty="0"/>
          </a:p>
          <a:p>
            <a:pPr lvl="0"/>
            <a:r>
              <a:rPr lang="en-US" dirty="0"/>
              <a:t>1. understanding the historical forces – political, economic, cultural, military – that made literature as an institution, as a tradition and as a discourse possible and</a:t>
            </a:r>
          </a:p>
          <a:p>
            <a:pPr lvl="0"/>
            <a:endParaRPr lang="en-US" dirty="0"/>
          </a:p>
          <a:p>
            <a:pPr lvl="0"/>
            <a:r>
              <a:rPr lang="en-US" dirty="0"/>
              <a:t>2. understanding the new historical realities – political, economic, cultural, military – that literature as an institution helps shape and create.</a:t>
            </a:r>
          </a:p>
          <a:p>
            <a:endParaRPr lang="en-US" dirty="0"/>
          </a:p>
          <a:p>
            <a:r>
              <a:rPr lang="en-US" dirty="0"/>
              <a:t>We have to understand the historical forces that produce literature and the historical forces and transformations that literature then goes to produce. This is how we can study literature from a critical, analytical and scientific perspective. Do NOT just consume uncritically the stories and the dramas that you read or watch. You are critics, analysts and experts and you should adopt critical and analytical perspectives to this material.</a:t>
            </a:r>
          </a:p>
          <a:p>
            <a:endParaRPr lang="en-US" b="1" dirty="0" smtClean="0"/>
          </a:p>
        </p:txBody>
      </p:sp>
    </p:spTree>
    <p:extLst>
      <p:ext uri="{BB962C8B-B14F-4D97-AF65-F5344CB8AC3E}">
        <p14:creationId xmlns:p14="http://schemas.microsoft.com/office/powerpoint/2010/main" val="33914456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2082</TotalTime>
  <Words>1485</Words>
  <Application>Microsoft Macintosh PowerPoint</Application>
  <PresentationFormat>On-screen Show (4:3)</PresentationFormat>
  <Paragraphs>117</Paragraphs>
  <Slides>16</Slides>
  <Notes>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المحاضرة التمهيدية</vt:lpstr>
      <vt:lpstr>PowerPoint Presentation</vt:lpstr>
      <vt:lpstr>Lecture 2 The Stories Behind the Stories 2 Rome and Europe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Fouzi Slisli</cp:lastModifiedBy>
  <cp:revision>209</cp:revision>
  <dcterms:created xsi:type="dcterms:W3CDTF">1601-01-01T00:00:00Z</dcterms:created>
  <dcterms:modified xsi:type="dcterms:W3CDTF">2012-09-06T10:18:23Z</dcterms:modified>
</cp:coreProperties>
</file>