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2"/>
  </p:notesMasterIdLst>
  <p:handoutMasterIdLst>
    <p:handoutMasterId r:id="rId23"/>
  </p:handoutMasterIdLst>
  <p:sldIdLst>
    <p:sldId id="286" r:id="rId5"/>
    <p:sldId id="287" r:id="rId6"/>
    <p:sldId id="289" r:id="rId7"/>
    <p:sldId id="293" r:id="rId8"/>
    <p:sldId id="298" r:id="rId9"/>
    <p:sldId id="299" r:id="rId10"/>
    <p:sldId id="296" r:id="rId11"/>
    <p:sldId id="301" r:id="rId12"/>
    <p:sldId id="302" r:id="rId13"/>
    <p:sldId id="303" r:id="rId14"/>
    <p:sldId id="304" r:id="rId15"/>
    <p:sldId id="305" r:id="rId16"/>
    <p:sldId id="306" r:id="rId17"/>
    <p:sldId id="307" r:id="rId18"/>
    <p:sldId id="308" r:id="rId19"/>
    <p:sldId id="309" r:id="rId20"/>
    <p:sldId id="28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5" d="100"/>
          <a:sy n="75" d="100"/>
        </p:scale>
        <p:origin x="-1968" y="-7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17</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38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Literary Criticism</a:t>
            </a:r>
            <a:r>
              <a:rPr lang="en-US" sz="2500" b="1" dirty="0">
                <a:solidFill>
                  <a:srgbClr val="FF0000"/>
                </a:solidFill>
                <a:latin typeface="AYM Wadiy S_U normal."/>
                <a:cs typeface="Times New Roman" pitchFamily="18" charset="0"/>
              </a:rPr>
              <a:t> </a:t>
            </a:r>
            <a:r>
              <a:rPr lang="en-US" sz="2500" b="1" dirty="0" smtClean="0">
                <a:solidFill>
                  <a:srgbClr val="FF0000"/>
                </a:solidFill>
                <a:latin typeface="AYM Wadiy S_U normal."/>
                <a:cs typeface="Times New Roman" pitchFamily="18" charset="0"/>
              </a:rPr>
              <a:t>and Theory</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ae_AlMateen" pitchFamily="2" charset="-78"/>
                <a:cs typeface="ae_AlMateen" pitchFamily="2" charset="-78"/>
              </a:rPr>
              <a:t>Lecture 4</a:t>
            </a: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dirty="0" smtClean="0">
                <a:solidFill>
                  <a:schemeClr val="tx1"/>
                </a:solidFill>
                <a:effectLst>
                  <a:outerShdw blurRad="38100" dist="38100" dir="2700000" algn="tl">
                    <a:srgbClr val="000000">
                      <a:alpha val="43137"/>
                    </a:srgbClr>
                  </a:outerShdw>
                </a:effectLst>
              </a:rPr>
              <a:t>Criticism in Ancient Greece</a:t>
            </a:r>
            <a:br>
              <a:rPr lang="en-US" dirty="0" smtClean="0">
                <a:solidFill>
                  <a:schemeClr val="tx1"/>
                </a:solidFill>
                <a:effectLst>
                  <a:outerShdw blurRad="38100" dist="38100" dir="2700000" algn="tl">
                    <a:srgbClr val="000000">
                      <a:alpha val="43137"/>
                    </a:srgbClr>
                  </a:outerShdw>
                </a:effectLst>
              </a:rPr>
            </a:br>
            <a:r>
              <a:rPr lang="en-US" sz="2800" b="1" dirty="0" smtClean="0">
                <a:solidFill>
                  <a:schemeClr val="tx1"/>
                </a:solidFill>
              </a:rPr>
              <a:t>Aristotle on Tragedy</a:t>
            </a:r>
            <a:r>
              <a:rPr lang="x-none" dirty="0">
                <a:solidFill>
                  <a:schemeClr val="tx1"/>
                </a:solidFill>
              </a:rPr>
              <a:t/>
            </a:r>
            <a:br>
              <a:rPr lang="x-none" dirty="0">
                <a:solidFill>
                  <a:schemeClr val="tx1"/>
                </a:solidFill>
              </a:rPr>
            </a:b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Literary Criticism and Theory</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2215991"/>
          </a:xfrm>
          <a:prstGeom prst="rect">
            <a:avLst/>
          </a:prstGeom>
        </p:spPr>
        <p:txBody>
          <a:bodyPr wrap="square">
            <a:spAutoFit/>
          </a:bodyPr>
          <a:lstStyle/>
          <a:p>
            <a:r>
              <a:rPr lang="en-US" sz="2000" dirty="0">
                <a:latin typeface="Times New Roman"/>
                <a:cs typeface="Times New Roman"/>
              </a:rPr>
              <a:t>Unlike Plato, Aristotle has always </a:t>
            </a:r>
            <a:r>
              <a:rPr lang="en-US" sz="2000" dirty="0" smtClean="0">
                <a:latin typeface="Times New Roman"/>
                <a:cs typeface="Times New Roman"/>
              </a:rPr>
              <a:t>proved easier </a:t>
            </a:r>
            <a:r>
              <a:rPr lang="en-US" sz="2000" dirty="0">
                <a:latin typeface="Times New Roman"/>
                <a:cs typeface="Times New Roman"/>
              </a:rPr>
              <a:t>to </a:t>
            </a:r>
            <a:r>
              <a:rPr lang="en-US" sz="2000" dirty="0" smtClean="0">
                <a:latin typeface="Times New Roman"/>
                <a:cs typeface="Times New Roman"/>
              </a:rPr>
              <a:t>incorporate in </a:t>
            </a:r>
            <a:r>
              <a:rPr lang="en-US" sz="2000" dirty="0">
                <a:latin typeface="Times New Roman"/>
                <a:cs typeface="Times New Roman"/>
              </a:rPr>
              <a:t>Western literary and philosophical systems. His </a:t>
            </a:r>
            <a:r>
              <a:rPr lang="en-US" sz="2000" dirty="0" smtClean="0">
                <a:latin typeface="Times New Roman"/>
                <a:cs typeface="Times New Roman"/>
              </a:rPr>
              <a:t>analysis of Tragedy in the Poetics are still today the foundation of artistic, dramatic and literary practice. </a:t>
            </a:r>
          </a:p>
          <a:p>
            <a:endParaRPr lang="en-US" sz="2000" dirty="0">
              <a:latin typeface="Times New Roman"/>
              <a:cs typeface="Times New Roman"/>
            </a:endParaRPr>
          </a:p>
          <a:p>
            <a:r>
              <a:rPr lang="en-US" sz="2000" dirty="0" smtClean="0">
                <a:latin typeface="Times New Roman"/>
                <a:cs typeface="Times New Roman"/>
              </a:rPr>
              <a:t>Western </a:t>
            </a:r>
            <a:r>
              <a:rPr lang="en-US" sz="2000" dirty="0">
                <a:latin typeface="Times New Roman"/>
                <a:cs typeface="Times New Roman"/>
              </a:rPr>
              <a:t>scholars who dislike Plato’s discussion of poetry or disagree with it are usually full of praise for Aristotle. </a:t>
            </a:r>
            <a:endParaRPr lang="en-US" dirty="0"/>
          </a:p>
          <a:p>
            <a:endParaRPr lang="en-US" dirty="0"/>
          </a:p>
        </p:txBody>
      </p:sp>
      <p:sp>
        <p:nvSpPr>
          <p:cNvPr id="2" name="TextBox 1"/>
          <p:cNvSpPr txBox="1"/>
          <p:nvPr/>
        </p:nvSpPr>
        <p:spPr>
          <a:xfrm>
            <a:off x="395536" y="795867"/>
            <a:ext cx="8280919" cy="461665"/>
          </a:xfrm>
          <a:prstGeom prst="rect">
            <a:avLst/>
          </a:prstGeom>
          <a:noFill/>
        </p:spPr>
        <p:txBody>
          <a:bodyPr wrap="square" rtlCol="0">
            <a:spAutoFit/>
          </a:bodyPr>
          <a:lstStyle/>
          <a:p>
            <a:pPr algn="ctr"/>
            <a:r>
              <a:rPr lang="en-US" sz="2400" b="1" dirty="0" smtClean="0">
                <a:latin typeface="Times New Roman"/>
                <a:cs typeface="Times New Roman"/>
              </a:rPr>
              <a:t>Plato Vs. Aristotle</a:t>
            </a:r>
            <a:endParaRPr lang="en-US" sz="2400" b="1" dirty="0">
              <a:latin typeface="Times New Roman"/>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4"/>
            <a:ext cx="849694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2" name="Rectangle 1"/>
          <p:cNvSpPr/>
          <p:nvPr/>
        </p:nvSpPr>
        <p:spPr>
          <a:xfrm>
            <a:off x="467544" y="1628800"/>
            <a:ext cx="8352928" cy="4031873"/>
          </a:xfrm>
          <a:prstGeom prst="rect">
            <a:avLst/>
          </a:prstGeom>
        </p:spPr>
        <p:txBody>
          <a:bodyPr wrap="square">
            <a:spAutoFit/>
          </a:bodyPr>
          <a:lstStyle/>
          <a:p>
            <a:endParaRPr lang="en-US" i="1" dirty="0"/>
          </a:p>
          <a:p>
            <a:r>
              <a:rPr lang="en-US" sz="2000" dirty="0">
                <a:latin typeface="Times New Roman"/>
                <a:cs typeface="Times New Roman"/>
              </a:rPr>
              <a:t>“When Aristotle comes to challenge his great master and speaks up for art, his attitude to the work of imitation is altogether more respectful.” </a:t>
            </a:r>
            <a:r>
              <a:rPr lang="en-US" sz="2000" dirty="0" smtClean="0">
                <a:latin typeface="Times New Roman"/>
                <a:cs typeface="Times New Roman"/>
              </a:rPr>
              <a:t> John Jones (1962</a:t>
            </a:r>
            <a:r>
              <a:rPr lang="en-US" sz="2000" dirty="0">
                <a:latin typeface="Times New Roman"/>
                <a:cs typeface="Times New Roman"/>
              </a:rPr>
              <a:t>), pp. 23-4.</a:t>
            </a:r>
          </a:p>
          <a:p>
            <a:endParaRPr lang="en-US" sz="2000" dirty="0">
              <a:latin typeface="Times New Roman"/>
              <a:cs typeface="Times New Roman"/>
            </a:endParaRPr>
          </a:p>
          <a:p>
            <a:r>
              <a:rPr lang="en-US" sz="2000" dirty="0" smtClean="0">
                <a:latin typeface="Times New Roman"/>
                <a:cs typeface="Times New Roman"/>
              </a:rPr>
              <a:t>“One </a:t>
            </a:r>
            <a:r>
              <a:rPr lang="en-US" sz="2000" dirty="0">
                <a:latin typeface="Times New Roman"/>
                <a:cs typeface="Times New Roman"/>
              </a:rPr>
              <a:t>must keep in mind Plato’s devaluation of mimesis in order to appreciate the impact of the repairs Aristotle undertook</a:t>
            </a:r>
            <a:r>
              <a:rPr lang="en-US" sz="2000" dirty="0" smtClean="0">
                <a:latin typeface="Times New Roman"/>
                <a:cs typeface="Times New Roman"/>
              </a:rPr>
              <a:t>.” Wolfgang </a:t>
            </a:r>
            <a:r>
              <a:rPr lang="en-US" sz="2000" dirty="0" err="1" smtClean="0">
                <a:latin typeface="Times New Roman"/>
                <a:cs typeface="Times New Roman"/>
              </a:rPr>
              <a:t>Iser</a:t>
            </a:r>
            <a:r>
              <a:rPr lang="en-US" sz="2000" dirty="0">
                <a:latin typeface="Times New Roman"/>
                <a:cs typeface="Times New Roman"/>
              </a:rPr>
              <a:t> </a:t>
            </a:r>
            <a:r>
              <a:rPr lang="en-US" sz="2000" dirty="0" smtClean="0">
                <a:latin typeface="Times New Roman"/>
                <a:cs typeface="Times New Roman"/>
              </a:rPr>
              <a:t>(1991</a:t>
            </a:r>
            <a:r>
              <a:rPr lang="en-US" sz="2000" dirty="0">
                <a:latin typeface="Times New Roman"/>
                <a:cs typeface="Times New Roman"/>
              </a:rPr>
              <a:t>), p. 281.</a:t>
            </a:r>
          </a:p>
          <a:p>
            <a:endParaRPr lang="en-US" sz="2000" dirty="0">
              <a:latin typeface="Times New Roman"/>
              <a:cs typeface="Times New Roman"/>
            </a:endParaRPr>
          </a:p>
          <a:p>
            <a:r>
              <a:rPr lang="en-US" sz="2000" dirty="0" smtClean="0">
                <a:latin typeface="Times New Roman"/>
                <a:cs typeface="Times New Roman"/>
              </a:rPr>
              <a:t>“Plato </a:t>
            </a:r>
            <a:r>
              <a:rPr lang="en-US" sz="2000" dirty="0">
                <a:latin typeface="Times New Roman"/>
                <a:cs typeface="Times New Roman"/>
              </a:rPr>
              <a:t>is known to have had shifting opinions on art depending on whether he thought art was useful for or detrimental to his ideal state. Aristotle’s was also an aesthetics of effect, but a more enlightened and </a:t>
            </a:r>
            <a:r>
              <a:rPr lang="en-US" sz="2000" dirty="0" err="1">
                <a:latin typeface="Times New Roman"/>
                <a:cs typeface="Times New Roman"/>
              </a:rPr>
              <a:t>dehumanised</a:t>
            </a:r>
            <a:r>
              <a:rPr lang="en-US" sz="2000" dirty="0">
                <a:latin typeface="Times New Roman"/>
                <a:cs typeface="Times New Roman"/>
              </a:rPr>
              <a:t> one</a:t>
            </a:r>
            <a:r>
              <a:rPr lang="en-US" sz="2000" dirty="0" smtClean="0">
                <a:latin typeface="Times New Roman"/>
                <a:cs typeface="Times New Roman"/>
              </a:rPr>
              <a:t>.”</a:t>
            </a:r>
            <a:r>
              <a:rPr lang="en-US" sz="2000" dirty="0">
                <a:latin typeface="Times New Roman"/>
                <a:cs typeface="Times New Roman"/>
              </a:rPr>
              <a:t> </a:t>
            </a:r>
            <a:r>
              <a:rPr lang="en-US" sz="2000" dirty="0" smtClean="0">
                <a:latin typeface="Times New Roman"/>
                <a:cs typeface="Times New Roman"/>
              </a:rPr>
              <a:t>Theodor </a:t>
            </a:r>
            <a:r>
              <a:rPr lang="en-US" sz="2000" dirty="0" err="1" smtClean="0">
                <a:latin typeface="Times New Roman"/>
                <a:cs typeface="Times New Roman"/>
              </a:rPr>
              <a:t>Adorno</a:t>
            </a:r>
            <a:r>
              <a:rPr lang="en-US" sz="2000" dirty="0" smtClean="0">
                <a:latin typeface="Times New Roman"/>
                <a:cs typeface="Times New Roman"/>
              </a:rPr>
              <a:t> (1986</a:t>
            </a:r>
            <a:r>
              <a:rPr lang="en-US" sz="2000" dirty="0">
                <a:latin typeface="Times New Roman"/>
                <a:cs typeface="Times New Roman"/>
              </a:rPr>
              <a:t>), p. 289. </a:t>
            </a:r>
          </a:p>
          <a:p>
            <a:endParaRPr lang="en-US" b="1" dirty="0"/>
          </a:p>
        </p:txBody>
      </p:sp>
      <p:sp>
        <p:nvSpPr>
          <p:cNvPr id="3" name="TextBox 2"/>
          <p:cNvSpPr txBox="1"/>
          <p:nvPr/>
        </p:nvSpPr>
        <p:spPr>
          <a:xfrm>
            <a:off x="323529" y="694267"/>
            <a:ext cx="8352928" cy="738664"/>
          </a:xfrm>
          <a:prstGeom prst="rect">
            <a:avLst/>
          </a:prstGeom>
          <a:noFill/>
        </p:spPr>
        <p:txBody>
          <a:bodyPr wrap="square" rtlCol="0">
            <a:spAutoFit/>
          </a:bodyPr>
          <a:lstStyle/>
          <a:p>
            <a:pPr algn="ctr"/>
            <a:r>
              <a:rPr lang="en-US" sz="2400" b="1" dirty="0">
                <a:latin typeface="Times New Roman"/>
                <a:cs typeface="Times New Roman"/>
              </a:rPr>
              <a:t>Western scholars prefer Plato to </a:t>
            </a:r>
            <a:r>
              <a:rPr lang="en-US" sz="2400" b="1" dirty="0" smtClean="0">
                <a:latin typeface="Times New Roman"/>
                <a:cs typeface="Times New Roman"/>
              </a:rPr>
              <a:t>Aristotle</a:t>
            </a:r>
            <a:endParaRPr lang="en-US" sz="2400" b="1" dirty="0">
              <a:latin typeface="Times New Roman"/>
              <a:cs typeface="Times New Roman"/>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2" name="Rectangle 1"/>
          <p:cNvSpPr/>
          <p:nvPr/>
        </p:nvSpPr>
        <p:spPr>
          <a:xfrm>
            <a:off x="323528" y="1700808"/>
            <a:ext cx="8352928" cy="2554545"/>
          </a:xfrm>
          <a:prstGeom prst="rect">
            <a:avLst/>
          </a:prstGeom>
        </p:spPr>
        <p:txBody>
          <a:bodyPr wrap="square">
            <a:spAutoFit/>
          </a:bodyPr>
          <a:lstStyle/>
          <a:p>
            <a:r>
              <a:rPr lang="en-US" sz="2000" dirty="0" smtClean="0">
                <a:latin typeface="Times New Roman"/>
                <a:cs typeface="Times New Roman"/>
              </a:rPr>
              <a:t>Aristotle </a:t>
            </a:r>
            <a:r>
              <a:rPr lang="en-US" sz="2000" dirty="0">
                <a:latin typeface="Times New Roman"/>
                <a:cs typeface="Times New Roman"/>
              </a:rPr>
              <a:t>has, for centuries, been considered in Western cultures as the unchallenged authority on poetry and literature; the ‘czar of literary criticism,’ to borrow the expression of Gerald Else. </a:t>
            </a:r>
            <a:endParaRPr lang="en-US" sz="2000" dirty="0" smtClean="0">
              <a:latin typeface="Times New Roman"/>
              <a:cs typeface="Times New Roman"/>
            </a:endParaRPr>
          </a:p>
          <a:p>
            <a:endParaRPr lang="en-US" sz="2000" dirty="0">
              <a:latin typeface="Times New Roman"/>
              <a:cs typeface="Times New Roman"/>
            </a:endParaRPr>
          </a:p>
          <a:p>
            <a:r>
              <a:rPr lang="en-US" sz="2000" dirty="0" smtClean="0">
                <a:latin typeface="Times New Roman"/>
                <a:cs typeface="Times New Roman"/>
              </a:rPr>
              <a:t>The </a:t>
            </a:r>
            <a:r>
              <a:rPr lang="en-US" sz="2000" i="1" dirty="0">
                <a:latin typeface="Times New Roman"/>
                <a:cs typeface="Times New Roman"/>
              </a:rPr>
              <a:t>Poetics</a:t>
            </a:r>
            <a:r>
              <a:rPr lang="en-US" sz="2000" dirty="0">
                <a:latin typeface="Times New Roman"/>
                <a:cs typeface="Times New Roman"/>
              </a:rPr>
              <a:t> has for centuries functioned as the most authoritative book of literary </a:t>
            </a:r>
            <a:r>
              <a:rPr lang="en-US" sz="2000" dirty="0" smtClean="0">
                <a:latin typeface="Times New Roman"/>
                <a:cs typeface="Times New Roman"/>
              </a:rPr>
              <a:t>criticism – the Bible of </a:t>
            </a:r>
            <a:r>
              <a:rPr lang="en-US" sz="2000" dirty="0">
                <a:latin typeface="Times New Roman"/>
                <a:cs typeface="Times New Roman"/>
              </a:rPr>
              <a:t>l</a:t>
            </a:r>
            <a:r>
              <a:rPr lang="en-US" sz="2000" dirty="0" smtClean="0">
                <a:latin typeface="Times New Roman"/>
                <a:cs typeface="Times New Roman"/>
              </a:rPr>
              <a:t>iterary criticism </a:t>
            </a:r>
            <a:endParaRPr lang="en-US" sz="2000" dirty="0">
              <a:latin typeface="Times New Roman"/>
              <a:cs typeface="Times New Roman"/>
            </a:endParaRPr>
          </a:p>
          <a:p>
            <a:r>
              <a:rPr lang="en-US" sz="2000" dirty="0">
                <a:latin typeface="Times New Roman"/>
                <a:cs typeface="Times New Roman"/>
              </a:rPr>
              <a:t> </a:t>
            </a:r>
            <a:endParaRPr lang="en-US" sz="2000" dirty="0" smtClean="0">
              <a:latin typeface="Times New Roman"/>
              <a:cs typeface="Times New Roman"/>
            </a:endParaRPr>
          </a:p>
          <a:p>
            <a:r>
              <a:rPr lang="en-US" sz="2000" dirty="0" smtClean="0">
                <a:latin typeface="Times New Roman"/>
                <a:cs typeface="Times New Roman"/>
              </a:rPr>
              <a:t>The following is an illustration of the main concepts of the </a:t>
            </a:r>
            <a:r>
              <a:rPr lang="en-US" sz="2000" i="1" dirty="0" smtClean="0">
                <a:latin typeface="Times New Roman"/>
                <a:cs typeface="Times New Roman"/>
              </a:rPr>
              <a:t>Poetics</a:t>
            </a:r>
            <a:r>
              <a:rPr lang="en-US" sz="2000" dirty="0" smtClean="0">
                <a:latin typeface="Times New Roman"/>
                <a:cs typeface="Times New Roman"/>
              </a:rPr>
              <a:t>.</a:t>
            </a:r>
            <a:endParaRPr lang="en-US" sz="2000" dirty="0">
              <a:latin typeface="Times New Roman"/>
              <a:cs typeface="Times New Roman"/>
            </a:endParaRPr>
          </a:p>
        </p:txBody>
      </p:sp>
      <p:sp>
        <p:nvSpPr>
          <p:cNvPr id="3" name="TextBox 2"/>
          <p:cNvSpPr txBox="1"/>
          <p:nvPr/>
        </p:nvSpPr>
        <p:spPr>
          <a:xfrm>
            <a:off x="251520" y="764704"/>
            <a:ext cx="8401333" cy="461665"/>
          </a:xfrm>
          <a:prstGeom prst="rect">
            <a:avLst/>
          </a:prstGeom>
          <a:noFill/>
        </p:spPr>
        <p:txBody>
          <a:bodyPr wrap="square" rtlCol="0">
            <a:spAutoFit/>
          </a:bodyPr>
          <a:lstStyle/>
          <a:p>
            <a:pPr algn="ctr"/>
            <a:r>
              <a:rPr lang="en-US" sz="2400" b="1" dirty="0" smtClean="0">
                <a:latin typeface="Times New Roman"/>
                <a:cs typeface="Times New Roman"/>
              </a:rPr>
              <a:t>The Czar and the Bible of Literary Criticism</a:t>
            </a:r>
            <a:endParaRPr lang="en-US" sz="2400" b="1" dirty="0">
              <a:latin typeface="Times New Roman"/>
              <a:cs typeface="Times New Roman"/>
            </a:endParaRPr>
          </a:p>
        </p:txBody>
      </p:sp>
    </p:spTree>
    <p:extLst>
      <p:ext uri="{BB962C8B-B14F-4D97-AF65-F5344CB8AC3E}">
        <p14:creationId xmlns:p14="http://schemas.microsoft.com/office/powerpoint/2010/main" val="1953576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556792"/>
            <a:ext cx="8424936" cy="2862322"/>
          </a:xfrm>
          <a:prstGeom prst="rect">
            <a:avLst/>
          </a:prstGeom>
        </p:spPr>
        <p:txBody>
          <a:bodyPr wrap="square">
            <a:spAutoFit/>
          </a:bodyPr>
          <a:lstStyle/>
          <a:p>
            <a:r>
              <a:rPr lang="en-US" sz="2000" dirty="0">
                <a:latin typeface="Times New Roman"/>
                <a:cs typeface="Times New Roman"/>
              </a:rPr>
              <a:t>“Tragedy, then, is </a:t>
            </a:r>
            <a:r>
              <a:rPr lang="en-US" sz="2000" b="1" dirty="0">
                <a:latin typeface="Times New Roman"/>
                <a:cs typeface="Times New Roman"/>
              </a:rPr>
              <a:t>an imitation of an action </a:t>
            </a:r>
            <a:r>
              <a:rPr lang="en-US" sz="2000" dirty="0">
                <a:latin typeface="Times New Roman"/>
                <a:cs typeface="Times New Roman"/>
              </a:rPr>
              <a:t>that is serious, complete, and of a certain magnitude; in language embellished with each kind of artistic ornament, the several kinds being found in separate parts of the play; in the form of </a:t>
            </a:r>
            <a:r>
              <a:rPr lang="en-US" sz="2000" b="1" dirty="0">
                <a:latin typeface="Times New Roman"/>
                <a:cs typeface="Times New Roman"/>
              </a:rPr>
              <a:t>action, not of narrative</a:t>
            </a:r>
            <a:r>
              <a:rPr lang="en-US" sz="2000" dirty="0">
                <a:latin typeface="Times New Roman"/>
                <a:cs typeface="Times New Roman"/>
              </a:rPr>
              <a:t>; with incidents </a:t>
            </a:r>
            <a:r>
              <a:rPr lang="en-US" sz="2000" b="1" dirty="0">
                <a:latin typeface="Times New Roman"/>
                <a:cs typeface="Times New Roman"/>
              </a:rPr>
              <a:t>arousing pity and fear</a:t>
            </a:r>
            <a:r>
              <a:rPr lang="en-US" sz="2000" dirty="0">
                <a:latin typeface="Times New Roman"/>
                <a:cs typeface="Times New Roman"/>
              </a:rPr>
              <a:t>, wherewith to accomplish its </a:t>
            </a:r>
            <a:r>
              <a:rPr lang="en-US" sz="2000" b="1" i="1" dirty="0" err="1">
                <a:latin typeface="Times New Roman"/>
                <a:cs typeface="Times New Roman"/>
              </a:rPr>
              <a:t>katharsis</a:t>
            </a:r>
            <a:r>
              <a:rPr lang="en-US" sz="2000" b="1" dirty="0">
                <a:latin typeface="Times New Roman"/>
                <a:cs typeface="Times New Roman"/>
              </a:rPr>
              <a:t> </a:t>
            </a:r>
            <a:r>
              <a:rPr lang="en-US" sz="2000" dirty="0">
                <a:latin typeface="Times New Roman"/>
                <a:cs typeface="Times New Roman"/>
              </a:rPr>
              <a:t>of such emotions. . . . Every Tragedy, therefore, must have </a:t>
            </a:r>
            <a:r>
              <a:rPr lang="en-US" sz="2000" b="1" dirty="0">
                <a:latin typeface="Times New Roman"/>
                <a:cs typeface="Times New Roman"/>
              </a:rPr>
              <a:t>six parts</a:t>
            </a:r>
            <a:r>
              <a:rPr lang="en-US" sz="2000" dirty="0">
                <a:latin typeface="Times New Roman"/>
                <a:cs typeface="Times New Roman"/>
              </a:rPr>
              <a:t>, which parts determine its quality—namely</a:t>
            </a:r>
            <a:r>
              <a:rPr lang="en-US" sz="2000" b="1" dirty="0">
                <a:latin typeface="Times New Roman"/>
                <a:cs typeface="Times New Roman"/>
              </a:rPr>
              <a:t>, Plot, Characters, Diction, Thought, Spectacle, Melody</a:t>
            </a:r>
            <a:r>
              <a:rPr lang="en-US" sz="2000" dirty="0">
                <a:latin typeface="Times New Roman"/>
                <a:cs typeface="Times New Roman"/>
              </a:rPr>
              <a:t>.” </a:t>
            </a:r>
            <a:endParaRPr lang="en-US" sz="2000" dirty="0" smtClean="0">
              <a:latin typeface="Times New Roman"/>
              <a:cs typeface="Times New Roman"/>
            </a:endParaRPr>
          </a:p>
          <a:p>
            <a:endParaRPr lang="en-US" sz="2000" dirty="0">
              <a:latin typeface="Times New Roman"/>
              <a:cs typeface="Times New Roman"/>
            </a:endParaRPr>
          </a:p>
          <a:p>
            <a:r>
              <a:rPr lang="en-US" sz="2000" dirty="0" smtClean="0">
                <a:latin typeface="Times New Roman"/>
                <a:cs typeface="Times New Roman"/>
              </a:rPr>
              <a:t>Aristotle</a:t>
            </a:r>
            <a:r>
              <a:rPr lang="en-US" sz="2000" dirty="0">
                <a:latin typeface="Times New Roman"/>
                <a:cs typeface="Times New Roman"/>
              </a:rPr>
              <a:t>, </a:t>
            </a:r>
            <a:r>
              <a:rPr lang="en-US" sz="2000" i="1" dirty="0">
                <a:latin typeface="Times New Roman"/>
                <a:cs typeface="Times New Roman"/>
              </a:rPr>
              <a:t>Poetics</a:t>
            </a:r>
            <a:r>
              <a:rPr lang="en-US" sz="2000" dirty="0">
                <a:latin typeface="Times New Roman"/>
                <a:cs typeface="Times New Roman"/>
              </a:rPr>
              <a:t>, </a:t>
            </a:r>
            <a:r>
              <a:rPr lang="en-US" sz="2000" dirty="0" smtClean="0">
                <a:latin typeface="Times New Roman"/>
                <a:cs typeface="Times New Roman"/>
              </a:rPr>
              <a:t>trans. S.H</a:t>
            </a:r>
            <a:r>
              <a:rPr lang="en-US" sz="2000" dirty="0">
                <a:latin typeface="Times New Roman"/>
                <a:cs typeface="Times New Roman"/>
              </a:rPr>
              <a:t>. Butcher</a:t>
            </a:r>
            <a:r>
              <a:rPr lang="en-US" sz="2000" dirty="0" smtClean="0">
                <a:latin typeface="Times New Roman"/>
                <a:cs typeface="Times New Roman"/>
              </a:rPr>
              <a:t>.</a:t>
            </a:r>
            <a:endParaRPr lang="en-US" sz="2000" dirty="0">
              <a:latin typeface="Times New Roman"/>
              <a:cs typeface="Times New Roman"/>
            </a:endParaRPr>
          </a:p>
        </p:txBody>
      </p:sp>
      <p:sp>
        <p:nvSpPr>
          <p:cNvPr id="3" name="TextBox 2"/>
          <p:cNvSpPr txBox="1"/>
          <p:nvPr/>
        </p:nvSpPr>
        <p:spPr>
          <a:xfrm>
            <a:off x="251520" y="660400"/>
            <a:ext cx="8496944" cy="461665"/>
          </a:xfrm>
          <a:prstGeom prst="rect">
            <a:avLst/>
          </a:prstGeom>
          <a:noFill/>
        </p:spPr>
        <p:txBody>
          <a:bodyPr wrap="square" rtlCol="0">
            <a:spAutoFit/>
          </a:bodyPr>
          <a:lstStyle/>
          <a:p>
            <a:pPr algn="ctr"/>
            <a:r>
              <a:rPr lang="en-US" sz="2400" b="1" dirty="0" smtClean="0">
                <a:latin typeface="Times New Roman"/>
                <a:cs typeface="Times New Roman"/>
              </a:rPr>
              <a:t>Definition of Tragedy</a:t>
            </a:r>
            <a:endParaRPr lang="en-US" sz="2400" b="1" dirty="0">
              <a:latin typeface="Times New Roman"/>
              <a:cs typeface="Times New Roman"/>
            </a:endParaRPr>
          </a:p>
        </p:txBody>
      </p:sp>
    </p:spTree>
    <p:extLst>
      <p:ext uri="{BB962C8B-B14F-4D97-AF65-F5344CB8AC3E}">
        <p14:creationId xmlns:p14="http://schemas.microsoft.com/office/powerpoint/2010/main" val="41940014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0800000" flipV="1">
            <a:off x="251520" y="1772817"/>
            <a:ext cx="8352928" cy="1828170"/>
          </a:xfrm>
          <a:prstGeom prst="rect">
            <a:avLst/>
          </a:prstGeom>
        </p:spPr>
        <p:txBody>
          <a:bodyPr wrap="square">
            <a:spAutoFit/>
          </a:bodyPr>
          <a:lstStyle/>
          <a:p>
            <a:pPr lvl="0"/>
            <a:r>
              <a:rPr lang="en-US" b="1" dirty="0"/>
              <a:t> </a:t>
            </a:r>
            <a:endParaRPr lang="en-US" dirty="0"/>
          </a:p>
          <a:p>
            <a:pPr lvl="0"/>
            <a:endParaRPr lang="en-US" b="1" dirty="0"/>
          </a:p>
          <a:p>
            <a:pPr algn="just">
              <a:lnSpc>
                <a:spcPct val="150000"/>
              </a:lnSpc>
            </a:pPr>
            <a:endParaRPr lang="en-US" sz="1400" b="1" dirty="0" smtClean="0">
              <a:solidFill>
                <a:srgbClr val="0070C0"/>
              </a:solidFill>
            </a:endParaRPr>
          </a:p>
          <a:p>
            <a:pPr algn="just">
              <a:lnSpc>
                <a:spcPct val="200000"/>
              </a:lnSpc>
            </a:pPr>
            <a:endParaRPr lang="en-US" dirty="0"/>
          </a:p>
          <a:p>
            <a:pPr lvl="0"/>
            <a:endParaRPr lang="en-US" dirty="0"/>
          </a:p>
        </p:txBody>
      </p:sp>
      <p:sp>
        <p:nvSpPr>
          <p:cNvPr id="5" name="Rectangle 4"/>
          <p:cNvSpPr/>
          <p:nvPr/>
        </p:nvSpPr>
        <p:spPr>
          <a:xfrm>
            <a:off x="611560" y="1700808"/>
            <a:ext cx="7848872" cy="584776"/>
          </a:xfrm>
          <a:prstGeom prst="rect">
            <a:avLst/>
          </a:prstGeom>
        </p:spPr>
        <p:txBody>
          <a:bodyPr wrap="square">
            <a:spAutoFit/>
          </a:bodyPr>
          <a:lstStyle/>
          <a:p>
            <a:endParaRPr lang="en-US" sz="1600" dirty="0"/>
          </a:p>
          <a:p>
            <a:endParaRPr lang="en-US" sz="1600" dirty="0"/>
          </a:p>
        </p:txBody>
      </p:sp>
      <p:sp>
        <p:nvSpPr>
          <p:cNvPr id="2" name="Rectangle 1"/>
          <p:cNvSpPr/>
          <p:nvPr/>
        </p:nvSpPr>
        <p:spPr>
          <a:xfrm>
            <a:off x="179512" y="1556792"/>
            <a:ext cx="8622704" cy="3754874"/>
          </a:xfrm>
          <a:prstGeom prst="rect">
            <a:avLst/>
          </a:prstGeom>
        </p:spPr>
        <p:txBody>
          <a:bodyPr wrap="square">
            <a:spAutoFit/>
          </a:bodyPr>
          <a:lstStyle/>
          <a:p>
            <a:endParaRPr lang="en-US" sz="2000" b="1" dirty="0" smtClean="0">
              <a:latin typeface="Times New Roman"/>
              <a:cs typeface="Times New Roman"/>
            </a:endParaRPr>
          </a:p>
          <a:p>
            <a:r>
              <a:rPr lang="en-US" sz="2000" dirty="0" smtClean="0">
                <a:latin typeface="Times New Roman"/>
                <a:cs typeface="Times New Roman"/>
              </a:rPr>
              <a:t>Tragedy </a:t>
            </a:r>
            <a:r>
              <a:rPr lang="en-US" sz="2000" dirty="0">
                <a:latin typeface="Times New Roman"/>
                <a:cs typeface="Times New Roman"/>
              </a:rPr>
              <a:t>is the “imitation of an </a:t>
            </a:r>
            <a:r>
              <a:rPr lang="en-US" sz="2000" dirty="0" smtClean="0">
                <a:latin typeface="Times New Roman"/>
                <a:cs typeface="Times New Roman"/>
              </a:rPr>
              <a:t>action </a:t>
            </a:r>
            <a:r>
              <a:rPr lang="en-US" sz="2000" dirty="0">
                <a:latin typeface="Times New Roman"/>
                <a:cs typeface="Times New Roman"/>
              </a:rPr>
              <a:t>(</a:t>
            </a:r>
            <a:r>
              <a:rPr lang="en-US" sz="2000" i="1" dirty="0">
                <a:latin typeface="Times New Roman"/>
                <a:cs typeface="Times New Roman"/>
              </a:rPr>
              <a:t>mimesis</a:t>
            </a:r>
            <a:r>
              <a:rPr lang="en-US" sz="2000" dirty="0">
                <a:latin typeface="Times New Roman"/>
                <a:cs typeface="Times New Roman"/>
              </a:rPr>
              <a:t>) according to </a:t>
            </a:r>
            <a:r>
              <a:rPr lang="en-US" sz="2000" dirty="0" smtClean="0">
                <a:latin typeface="Times New Roman"/>
                <a:cs typeface="Times New Roman"/>
              </a:rPr>
              <a:t>the </a:t>
            </a:r>
            <a:r>
              <a:rPr lang="en-US" sz="2000" dirty="0">
                <a:latin typeface="Times New Roman"/>
                <a:cs typeface="Times New Roman"/>
              </a:rPr>
              <a:t>law of probability or necessity.” </a:t>
            </a:r>
            <a:endParaRPr lang="en-US" sz="2000" dirty="0" smtClean="0">
              <a:latin typeface="Times New Roman"/>
              <a:cs typeface="Times New Roman"/>
            </a:endParaRPr>
          </a:p>
          <a:p>
            <a:endParaRPr lang="en-US" sz="2000" dirty="0">
              <a:latin typeface="Times New Roman"/>
              <a:cs typeface="Times New Roman"/>
            </a:endParaRPr>
          </a:p>
          <a:p>
            <a:r>
              <a:rPr lang="en-US" sz="2000" dirty="0">
                <a:latin typeface="Times New Roman"/>
                <a:cs typeface="Times New Roman"/>
              </a:rPr>
              <a:t>Aristotle says that tragedy is an imitation of action, not a narration. Tragedy </a:t>
            </a:r>
            <a:r>
              <a:rPr lang="en-US" sz="2000" b="1" dirty="0">
                <a:latin typeface="Times New Roman"/>
                <a:cs typeface="Times New Roman"/>
              </a:rPr>
              <a:t>“shows” </a:t>
            </a:r>
            <a:r>
              <a:rPr lang="en-US" sz="2000" dirty="0" smtClean="0">
                <a:latin typeface="Times New Roman"/>
                <a:cs typeface="Times New Roman"/>
              </a:rPr>
              <a:t>you an </a:t>
            </a:r>
            <a:r>
              <a:rPr lang="en-US" sz="2000" dirty="0">
                <a:latin typeface="Times New Roman"/>
                <a:cs typeface="Times New Roman"/>
              </a:rPr>
              <a:t>action rather than </a:t>
            </a:r>
            <a:r>
              <a:rPr lang="en-US" sz="2000" b="1" dirty="0">
                <a:latin typeface="Times New Roman"/>
                <a:cs typeface="Times New Roman"/>
              </a:rPr>
              <a:t>“tells” </a:t>
            </a:r>
            <a:r>
              <a:rPr lang="en-US" sz="2000" dirty="0">
                <a:latin typeface="Times New Roman"/>
                <a:cs typeface="Times New Roman"/>
              </a:rPr>
              <a:t>you about it. </a:t>
            </a:r>
          </a:p>
          <a:p>
            <a:endParaRPr lang="en-US" sz="2000" dirty="0" smtClean="0">
              <a:latin typeface="Times New Roman"/>
              <a:cs typeface="Times New Roman"/>
            </a:endParaRPr>
          </a:p>
          <a:p>
            <a:r>
              <a:rPr lang="en-US" sz="2000" dirty="0" smtClean="0">
                <a:latin typeface="Times New Roman"/>
                <a:cs typeface="Times New Roman"/>
              </a:rPr>
              <a:t>Tragedy </a:t>
            </a:r>
            <a:r>
              <a:rPr lang="en-US" sz="2000" dirty="0">
                <a:latin typeface="Times New Roman"/>
                <a:cs typeface="Times New Roman"/>
              </a:rPr>
              <a:t>arouses </a:t>
            </a:r>
            <a:r>
              <a:rPr lang="en-US" sz="2000" b="1" dirty="0">
                <a:latin typeface="Times New Roman"/>
                <a:cs typeface="Times New Roman"/>
              </a:rPr>
              <a:t>pity and fear</a:t>
            </a:r>
            <a:r>
              <a:rPr lang="en-US" sz="2000" dirty="0">
                <a:latin typeface="Times New Roman"/>
                <a:cs typeface="Times New Roman"/>
              </a:rPr>
              <a:t>, because the audience can envision themselves within </a:t>
            </a:r>
            <a:r>
              <a:rPr lang="en-US" sz="2000" dirty="0" smtClean="0">
                <a:latin typeface="Times New Roman"/>
                <a:cs typeface="Times New Roman"/>
              </a:rPr>
              <a:t>the </a:t>
            </a:r>
            <a:r>
              <a:rPr lang="en-US" sz="2000" dirty="0">
                <a:latin typeface="Times New Roman"/>
                <a:cs typeface="Times New Roman"/>
              </a:rPr>
              <a:t>cause-and-effect chain of the action. </a:t>
            </a:r>
            <a:r>
              <a:rPr lang="en-US" sz="2000" b="1" dirty="0">
                <a:latin typeface="Times New Roman"/>
                <a:cs typeface="Times New Roman"/>
              </a:rPr>
              <a:t>The audience identifies with the characters, feels their pain and their grief and rejoices at their happiness. </a:t>
            </a:r>
          </a:p>
          <a:p>
            <a:endParaRPr lang="en-US" sz="2000" b="1" dirty="0" smtClean="0">
              <a:latin typeface="Times New Roman"/>
              <a:cs typeface="Times New Roman"/>
            </a:endParaRPr>
          </a:p>
          <a:p>
            <a:endParaRPr lang="en-US" dirty="0"/>
          </a:p>
        </p:txBody>
      </p:sp>
    </p:spTree>
    <p:extLst>
      <p:ext uri="{BB962C8B-B14F-4D97-AF65-F5344CB8AC3E}">
        <p14:creationId xmlns:p14="http://schemas.microsoft.com/office/powerpoint/2010/main" val="30126897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3754874"/>
          </a:xfrm>
          <a:prstGeom prst="rect">
            <a:avLst/>
          </a:prstGeom>
        </p:spPr>
        <p:txBody>
          <a:bodyPr wrap="square">
            <a:spAutoFit/>
          </a:bodyPr>
          <a:lstStyle/>
          <a:p>
            <a:endParaRPr lang="en-US" dirty="0"/>
          </a:p>
          <a:p>
            <a:r>
              <a:rPr lang="en-US" sz="2000" dirty="0">
                <a:latin typeface="Times New Roman"/>
                <a:cs typeface="Times New Roman"/>
              </a:rPr>
              <a:t>Aristotle defines plot as </a:t>
            </a:r>
            <a:r>
              <a:rPr lang="en-US" sz="2000" b="1" dirty="0">
                <a:latin typeface="Times New Roman"/>
                <a:cs typeface="Times New Roman"/>
              </a:rPr>
              <a:t>“the arrangement of the incidents.” </a:t>
            </a:r>
            <a:r>
              <a:rPr lang="en-US" sz="2000" dirty="0">
                <a:latin typeface="Times New Roman"/>
                <a:cs typeface="Times New Roman"/>
              </a:rPr>
              <a:t>He is not talking about the story itself but </a:t>
            </a:r>
            <a:r>
              <a:rPr lang="en-US" sz="2000" b="1" dirty="0">
                <a:latin typeface="Times New Roman"/>
                <a:cs typeface="Times New Roman"/>
              </a:rPr>
              <a:t>the way the incidents are presented to the audience</a:t>
            </a:r>
            <a:r>
              <a:rPr lang="en-US" sz="2000" dirty="0">
                <a:latin typeface="Times New Roman"/>
                <a:cs typeface="Times New Roman"/>
              </a:rPr>
              <a:t>, the </a:t>
            </a:r>
            <a:r>
              <a:rPr lang="en-US" sz="2000" b="1" dirty="0">
                <a:latin typeface="Times New Roman"/>
                <a:cs typeface="Times New Roman"/>
              </a:rPr>
              <a:t>structure </a:t>
            </a:r>
            <a:r>
              <a:rPr lang="en-US" sz="2000" dirty="0">
                <a:latin typeface="Times New Roman"/>
                <a:cs typeface="Times New Roman"/>
              </a:rPr>
              <a:t>of the play</a:t>
            </a:r>
            <a:r>
              <a:rPr lang="en-US" sz="2000" dirty="0" smtClean="0">
                <a:latin typeface="Times New Roman"/>
                <a:cs typeface="Times New Roman"/>
              </a:rPr>
              <a:t>.</a:t>
            </a:r>
          </a:p>
          <a:p>
            <a:endParaRPr lang="en-US" sz="2000" dirty="0">
              <a:latin typeface="Times New Roman"/>
              <a:cs typeface="Times New Roman"/>
            </a:endParaRPr>
          </a:p>
          <a:p>
            <a:r>
              <a:rPr lang="en-US" sz="2000" dirty="0" smtClean="0">
                <a:latin typeface="Times New Roman"/>
                <a:cs typeface="Times New Roman"/>
              </a:rPr>
              <a:t>Plot </a:t>
            </a:r>
            <a:r>
              <a:rPr lang="en-US" sz="2000" dirty="0">
                <a:latin typeface="Times New Roman"/>
                <a:cs typeface="Times New Roman"/>
              </a:rPr>
              <a:t>is the order and the arrangement of these </a:t>
            </a:r>
            <a:r>
              <a:rPr lang="en-US" sz="2000" dirty="0" smtClean="0">
                <a:latin typeface="Times New Roman"/>
                <a:cs typeface="Times New Roman"/>
              </a:rPr>
              <a:t>incidents in a cause-effect sequence of events.</a:t>
            </a:r>
            <a:endParaRPr lang="en-US" sz="2000" dirty="0">
              <a:latin typeface="Times New Roman"/>
              <a:cs typeface="Times New Roman"/>
            </a:endParaRPr>
          </a:p>
          <a:p>
            <a:endParaRPr lang="en-US" sz="2000" dirty="0" smtClean="0">
              <a:latin typeface="Times New Roman"/>
              <a:cs typeface="Times New Roman"/>
            </a:endParaRPr>
          </a:p>
          <a:p>
            <a:r>
              <a:rPr lang="en-US" sz="2000" dirty="0" smtClean="0">
                <a:latin typeface="Times New Roman"/>
                <a:cs typeface="Times New Roman"/>
              </a:rPr>
              <a:t>According </a:t>
            </a:r>
            <a:r>
              <a:rPr lang="en-US" sz="2000" dirty="0">
                <a:latin typeface="Times New Roman"/>
                <a:cs typeface="Times New Roman"/>
              </a:rPr>
              <a:t>to Aristotle, tragedies where the outcome depends on a tightly constructed cause-and-effect chain of actions are superior to those that depend primarily on the character and personality of the hero/</a:t>
            </a:r>
            <a:r>
              <a:rPr lang="en-US" sz="2000" dirty="0" smtClean="0">
                <a:latin typeface="Times New Roman"/>
                <a:cs typeface="Times New Roman"/>
              </a:rPr>
              <a:t>protagonist.</a:t>
            </a:r>
            <a:r>
              <a:rPr lang="en-US" sz="2000" dirty="0">
                <a:latin typeface="Times New Roman"/>
                <a:cs typeface="Times New Roman"/>
              </a:rPr>
              <a:t> </a:t>
            </a:r>
          </a:p>
          <a:p>
            <a:endParaRPr lang="en-US" sz="2000" dirty="0">
              <a:latin typeface="Times New Roman"/>
              <a:cs typeface="Times New Roman"/>
            </a:endParaRPr>
          </a:p>
        </p:txBody>
      </p:sp>
      <p:sp>
        <p:nvSpPr>
          <p:cNvPr id="3" name="TextBox 2"/>
          <p:cNvSpPr txBox="1"/>
          <p:nvPr/>
        </p:nvSpPr>
        <p:spPr>
          <a:xfrm>
            <a:off x="395536" y="620688"/>
            <a:ext cx="8280920" cy="461665"/>
          </a:xfrm>
          <a:prstGeom prst="rect">
            <a:avLst/>
          </a:prstGeom>
          <a:noFill/>
        </p:spPr>
        <p:txBody>
          <a:bodyPr wrap="square" rtlCol="0">
            <a:spAutoFit/>
          </a:bodyPr>
          <a:lstStyle/>
          <a:p>
            <a:pPr algn="ctr"/>
            <a:r>
              <a:rPr lang="en-US" sz="2400" b="1" dirty="0" smtClean="0">
                <a:latin typeface="Times New Roman"/>
                <a:cs typeface="Times New Roman"/>
              </a:rPr>
              <a:t>Plot: The First Principle</a:t>
            </a:r>
            <a:endParaRPr lang="en-US" sz="2400" b="1" dirty="0">
              <a:latin typeface="Times New Roman"/>
              <a:cs typeface="Times New Roman"/>
            </a:endParaRPr>
          </a:p>
        </p:txBody>
      </p:sp>
    </p:spTree>
    <p:extLst>
      <p:ext uri="{BB962C8B-B14F-4D97-AF65-F5344CB8AC3E}">
        <p14:creationId xmlns:p14="http://schemas.microsoft.com/office/powerpoint/2010/main" val="11941772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2862322"/>
          </a:xfrm>
          <a:prstGeom prst="rect">
            <a:avLst/>
          </a:prstGeom>
        </p:spPr>
        <p:txBody>
          <a:bodyPr wrap="square">
            <a:spAutoFit/>
          </a:bodyPr>
          <a:lstStyle/>
          <a:p>
            <a:pPr lvl="0"/>
            <a:endParaRPr lang="en-US" sz="2000" dirty="0">
              <a:latin typeface="Times New Roman"/>
              <a:cs typeface="Times New Roman"/>
            </a:endParaRPr>
          </a:p>
          <a:p>
            <a:pPr lvl="0"/>
            <a:r>
              <a:rPr lang="en-US" sz="2000" dirty="0" smtClean="0">
                <a:latin typeface="Times New Roman"/>
                <a:cs typeface="Times New Roman"/>
              </a:rPr>
              <a:t>The </a:t>
            </a:r>
            <a:r>
              <a:rPr lang="en-US" sz="2000" dirty="0">
                <a:latin typeface="Times New Roman"/>
                <a:cs typeface="Times New Roman"/>
              </a:rPr>
              <a:t>plot must be </a:t>
            </a:r>
            <a:r>
              <a:rPr lang="en-US" sz="2000" b="1" dirty="0">
                <a:latin typeface="Times New Roman"/>
                <a:cs typeface="Times New Roman"/>
              </a:rPr>
              <a:t>“a whole,” </a:t>
            </a:r>
            <a:r>
              <a:rPr lang="en-US" sz="2000" dirty="0">
                <a:latin typeface="Times New Roman"/>
                <a:cs typeface="Times New Roman"/>
              </a:rPr>
              <a:t>with a </a:t>
            </a:r>
            <a:r>
              <a:rPr lang="en-US" sz="2000" b="1" dirty="0">
                <a:latin typeface="Times New Roman"/>
                <a:cs typeface="Times New Roman"/>
              </a:rPr>
              <a:t>beginning, middle, and end</a:t>
            </a:r>
            <a:r>
              <a:rPr lang="en-US" sz="2000" dirty="0">
                <a:latin typeface="Times New Roman"/>
                <a:cs typeface="Times New Roman"/>
              </a:rPr>
              <a:t>. </a:t>
            </a:r>
          </a:p>
          <a:p>
            <a:pPr lvl="0"/>
            <a:endParaRPr lang="en-US" sz="2000" dirty="0">
              <a:latin typeface="Times New Roman"/>
              <a:cs typeface="Times New Roman"/>
            </a:endParaRPr>
          </a:p>
          <a:p>
            <a:pPr marL="285750" lvl="0" indent="-285750">
              <a:buFontTx/>
              <a:buChar char="•"/>
            </a:pPr>
            <a:r>
              <a:rPr lang="en-US" sz="2000" dirty="0" smtClean="0">
                <a:latin typeface="Times New Roman"/>
                <a:cs typeface="Times New Roman"/>
              </a:rPr>
              <a:t>The </a:t>
            </a:r>
            <a:r>
              <a:rPr lang="en-US" sz="2000" dirty="0">
                <a:latin typeface="Times New Roman"/>
                <a:cs typeface="Times New Roman"/>
              </a:rPr>
              <a:t>beginning, called by modern critics the </a:t>
            </a:r>
            <a:r>
              <a:rPr lang="en-US" sz="2000" b="1" dirty="0">
                <a:latin typeface="Times New Roman"/>
                <a:cs typeface="Times New Roman"/>
              </a:rPr>
              <a:t>incentive moment</a:t>
            </a:r>
            <a:r>
              <a:rPr lang="en-US" sz="2000" dirty="0">
                <a:latin typeface="Times New Roman"/>
                <a:cs typeface="Times New Roman"/>
              </a:rPr>
              <a:t>, must start the cause-and-effect chain</a:t>
            </a:r>
            <a:r>
              <a:rPr lang="en-US" sz="2000" dirty="0" smtClean="0">
                <a:latin typeface="Times New Roman"/>
                <a:cs typeface="Times New Roman"/>
              </a:rPr>
              <a:t>.</a:t>
            </a:r>
          </a:p>
          <a:p>
            <a:pPr lvl="0"/>
            <a:r>
              <a:rPr lang="en-US" sz="2000" dirty="0" smtClean="0">
                <a:latin typeface="Times New Roman"/>
                <a:cs typeface="Times New Roman"/>
              </a:rPr>
              <a:t> </a:t>
            </a:r>
          </a:p>
          <a:p>
            <a:pPr marL="285750" lvl="0" indent="-285750">
              <a:buFontTx/>
              <a:buChar char="•"/>
            </a:pPr>
            <a:r>
              <a:rPr lang="en-US" sz="2000" dirty="0" smtClean="0">
                <a:latin typeface="Times New Roman"/>
                <a:cs typeface="Times New Roman"/>
              </a:rPr>
              <a:t>The </a:t>
            </a:r>
            <a:r>
              <a:rPr lang="en-US" sz="2000" dirty="0">
                <a:latin typeface="Times New Roman"/>
                <a:cs typeface="Times New Roman"/>
              </a:rPr>
              <a:t>middle, or </a:t>
            </a:r>
            <a:r>
              <a:rPr lang="en-US" sz="2000" b="1" dirty="0">
                <a:latin typeface="Times New Roman"/>
                <a:cs typeface="Times New Roman"/>
              </a:rPr>
              <a:t>climax</a:t>
            </a:r>
            <a:r>
              <a:rPr lang="en-US" sz="2000" dirty="0">
                <a:latin typeface="Times New Roman"/>
                <a:cs typeface="Times New Roman"/>
              </a:rPr>
              <a:t>, must be caused by earlier incidents and itself causes the incidents that follow it. </a:t>
            </a:r>
            <a:endParaRPr lang="en-US" sz="2000" dirty="0" smtClean="0">
              <a:latin typeface="Times New Roman"/>
              <a:cs typeface="Times New Roman"/>
            </a:endParaRPr>
          </a:p>
          <a:p>
            <a:pPr lvl="0"/>
            <a:endParaRPr lang="en-US" sz="2000" dirty="0">
              <a:latin typeface="Times New Roman"/>
              <a:cs typeface="Times New Roman"/>
            </a:endParaRPr>
          </a:p>
        </p:txBody>
      </p:sp>
      <p:sp>
        <p:nvSpPr>
          <p:cNvPr id="3" name="TextBox 2"/>
          <p:cNvSpPr txBox="1"/>
          <p:nvPr/>
        </p:nvSpPr>
        <p:spPr>
          <a:xfrm>
            <a:off x="323528" y="643467"/>
            <a:ext cx="8424936" cy="738664"/>
          </a:xfrm>
          <a:prstGeom prst="rect">
            <a:avLst/>
          </a:prstGeom>
          <a:noFill/>
        </p:spPr>
        <p:txBody>
          <a:bodyPr wrap="square" rtlCol="0">
            <a:spAutoFit/>
          </a:bodyPr>
          <a:lstStyle/>
          <a:p>
            <a:pPr algn="ctr"/>
            <a:r>
              <a:rPr lang="en-US" sz="2400" b="1" dirty="0" smtClean="0">
                <a:latin typeface="Times New Roman"/>
                <a:cs typeface="Times New Roman"/>
              </a:rPr>
              <a:t>Qualities of Good plots</a:t>
            </a:r>
            <a:r>
              <a:rPr lang="en-US" b="1" dirty="0" smtClean="0"/>
              <a:t>:</a:t>
            </a:r>
            <a:endParaRPr lang="en-US" b="1" dirty="0"/>
          </a:p>
          <a:p>
            <a:endParaRPr lang="en-US" dirty="0"/>
          </a:p>
        </p:txBody>
      </p:sp>
    </p:spTree>
    <p:extLst>
      <p:ext uri="{BB962C8B-B14F-4D97-AF65-F5344CB8AC3E}">
        <p14:creationId xmlns:p14="http://schemas.microsoft.com/office/powerpoint/2010/main" val="33156873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4093428"/>
          </a:xfrm>
          <a:prstGeom prst="rect">
            <a:avLst/>
          </a:prstGeom>
        </p:spPr>
        <p:txBody>
          <a:bodyPr wrap="square">
            <a:spAutoFit/>
          </a:bodyPr>
          <a:lstStyle/>
          <a:p>
            <a:endParaRPr lang="en-US" sz="2000" b="1" dirty="0" smtClean="0">
              <a:latin typeface="Times New Roman"/>
              <a:cs typeface="Times New Roman"/>
            </a:endParaRPr>
          </a:p>
          <a:p>
            <a:pPr marL="285750" lvl="0" indent="-285750">
              <a:buFontTx/>
              <a:buChar char="•"/>
            </a:pPr>
            <a:r>
              <a:rPr lang="en-US" sz="2000" dirty="0" smtClean="0">
                <a:latin typeface="Times New Roman"/>
                <a:cs typeface="Times New Roman"/>
              </a:rPr>
              <a:t>The </a:t>
            </a:r>
            <a:r>
              <a:rPr lang="en-US" sz="2000" dirty="0">
                <a:latin typeface="Times New Roman"/>
                <a:cs typeface="Times New Roman"/>
              </a:rPr>
              <a:t>end, or </a:t>
            </a:r>
            <a:r>
              <a:rPr lang="en-US" sz="2000" b="1" dirty="0">
                <a:latin typeface="Times New Roman"/>
                <a:cs typeface="Times New Roman"/>
              </a:rPr>
              <a:t>resolution</a:t>
            </a:r>
            <a:r>
              <a:rPr lang="en-US" sz="2000" dirty="0">
                <a:latin typeface="Times New Roman"/>
                <a:cs typeface="Times New Roman"/>
              </a:rPr>
              <a:t>, must be caused by the preceding events but not lead to other incidents. </a:t>
            </a:r>
            <a:r>
              <a:rPr lang="en-US" sz="2000" b="1" dirty="0">
                <a:latin typeface="Times New Roman"/>
                <a:cs typeface="Times New Roman"/>
              </a:rPr>
              <a:t>The end should therefore solve or resolve the problem created during the incentive moment.</a:t>
            </a:r>
            <a:r>
              <a:rPr lang="en-US" sz="2000" dirty="0">
                <a:latin typeface="Times New Roman"/>
                <a:cs typeface="Times New Roman"/>
              </a:rPr>
              <a:t> </a:t>
            </a:r>
          </a:p>
          <a:p>
            <a:pPr marL="285750" lvl="0" indent="-285750">
              <a:buFontTx/>
              <a:buChar char="•"/>
            </a:pPr>
            <a:endParaRPr lang="en-US" sz="2000" dirty="0" smtClean="0">
              <a:latin typeface="Times New Roman"/>
              <a:cs typeface="Times New Roman"/>
            </a:endParaRPr>
          </a:p>
          <a:p>
            <a:pPr marL="285750" lvl="0" indent="-285750">
              <a:buFontTx/>
              <a:buChar char="•"/>
            </a:pPr>
            <a:r>
              <a:rPr lang="en-US" sz="2000" dirty="0" smtClean="0">
                <a:latin typeface="Times New Roman"/>
                <a:cs typeface="Times New Roman"/>
              </a:rPr>
              <a:t>Aristotle </a:t>
            </a:r>
            <a:r>
              <a:rPr lang="en-US" sz="2000" dirty="0">
                <a:latin typeface="Times New Roman"/>
                <a:cs typeface="Times New Roman"/>
              </a:rPr>
              <a:t>calls the cause-and-effect chain leading from the incentive moment to the climax </a:t>
            </a:r>
            <a:r>
              <a:rPr lang="en-US" sz="2000" b="1" dirty="0">
                <a:latin typeface="Times New Roman"/>
                <a:cs typeface="Times New Roman"/>
              </a:rPr>
              <a:t>the “tying up”</a:t>
            </a:r>
            <a:r>
              <a:rPr lang="en-US" sz="2000" dirty="0">
                <a:latin typeface="Times New Roman"/>
                <a:cs typeface="Times New Roman"/>
              </a:rPr>
              <a:t> (</a:t>
            </a:r>
            <a:r>
              <a:rPr lang="en-US" sz="2000" i="1" dirty="0" err="1">
                <a:latin typeface="Times New Roman"/>
                <a:cs typeface="Times New Roman"/>
              </a:rPr>
              <a:t>desis</a:t>
            </a:r>
            <a:r>
              <a:rPr lang="en-US" sz="2000" dirty="0" smtClean="0">
                <a:latin typeface="Times New Roman"/>
                <a:cs typeface="Times New Roman"/>
              </a:rPr>
              <a:t>). In </a:t>
            </a:r>
            <a:r>
              <a:rPr lang="en-US" sz="2000" dirty="0">
                <a:latin typeface="Times New Roman"/>
                <a:cs typeface="Times New Roman"/>
              </a:rPr>
              <a:t>modern </a:t>
            </a:r>
            <a:r>
              <a:rPr lang="en-US" sz="2000" dirty="0" smtClean="0">
                <a:latin typeface="Times New Roman"/>
                <a:cs typeface="Times New Roman"/>
              </a:rPr>
              <a:t>terminology, it’s called  </a:t>
            </a:r>
            <a:r>
              <a:rPr lang="en-US" sz="2000" dirty="0">
                <a:latin typeface="Times New Roman"/>
                <a:cs typeface="Times New Roman"/>
              </a:rPr>
              <a:t>the </a:t>
            </a:r>
            <a:r>
              <a:rPr lang="en-US" sz="2000" b="1" dirty="0">
                <a:latin typeface="Times New Roman"/>
                <a:cs typeface="Times New Roman"/>
              </a:rPr>
              <a:t>complication</a:t>
            </a:r>
            <a:r>
              <a:rPr lang="en-US" sz="2000" dirty="0">
                <a:latin typeface="Times New Roman"/>
                <a:cs typeface="Times New Roman"/>
              </a:rPr>
              <a:t>. </a:t>
            </a:r>
            <a:endParaRPr lang="en-US" sz="2000" dirty="0" smtClean="0">
              <a:latin typeface="Times New Roman"/>
              <a:cs typeface="Times New Roman"/>
            </a:endParaRPr>
          </a:p>
          <a:p>
            <a:pPr marL="285750" lvl="0" indent="-285750">
              <a:buFontTx/>
              <a:buChar char="•"/>
            </a:pPr>
            <a:endParaRPr lang="en-US" sz="2000" dirty="0">
              <a:latin typeface="Times New Roman"/>
              <a:cs typeface="Times New Roman"/>
            </a:endParaRPr>
          </a:p>
          <a:p>
            <a:pPr marL="285750" lvl="0" indent="-285750">
              <a:buFontTx/>
              <a:buChar char="•"/>
            </a:pPr>
            <a:r>
              <a:rPr lang="en-US" sz="2000" dirty="0" smtClean="0">
                <a:latin typeface="Times New Roman"/>
                <a:cs typeface="Times New Roman"/>
              </a:rPr>
              <a:t>He </a:t>
            </a:r>
            <a:r>
              <a:rPr lang="en-US" sz="2000" dirty="0">
                <a:latin typeface="Times New Roman"/>
                <a:cs typeface="Times New Roman"/>
              </a:rPr>
              <a:t>calls </a:t>
            </a:r>
            <a:r>
              <a:rPr lang="en-US" sz="2000" dirty="0" smtClean="0">
                <a:latin typeface="Times New Roman"/>
                <a:cs typeface="Times New Roman"/>
              </a:rPr>
              <a:t>the </a:t>
            </a:r>
            <a:r>
              <a:rPr lang="en-US" sz="2000" dirty="0">
                <a:latin typeface="Times New Roman"/>
                <a:cs typeface="Times New Roman"/>
              </a:rPr>
              <a:t>cause-and-effect chain from the climax to the resolution the </a:t>
            </a:r>
            <a:r>
              <a:rPr lang="en-US" sz="2000" b="1" dirty="0">
                <a:latin typeface="Times New Roman"/>
                <a:cs typeface="Times New Roman"/>
              </a:rPr>
              <a:t>“</a:t>
            </a:r>
            <a:r>
              <a:rPr lang="en-US" sz="2000" b="1" dirty="0" err="1">
                <a:latin typeface="Times New Roman"/>
                <a:cs typeface="Times New Roman"/>
              </a:rPr>
              <a:t>unravelling</a:t>
            </a:r>
            <a:r>
              <a:rPr lang="en-US" sz="2000" b="1" dirty="0">
                <a:latin typeface="Times New Roman"/>
                <a:cs typeface="Times New Roman"/>
              </a:rPr>
              <a:t>” </a:t>
            </a:r>
            <a:r>
              <a:rPr lang="en-US" sz="2000" dirty="0">
                <a:latin typeface="Times New Roman"/>
                <a:cs typeface="Times New Roman"/>
              </a:rPr>
              <a:t>(</a:t>
            </a:r>
            <a:r>
              <a:rPr lang="en-US" sz="2000" i="1" dirty="0" err="1">
                <a:latin typeface="Times New Roman"/>
                <a:cs typeface="Times New Roman"/>
              </a:rPr>
              <a:t>lusis</a:t>
            </a:r>
            <a:r>
              <a:rPr lang="en-US" sz="2000" dirty="0" smtClean="0">
                <a:latin typeface="Times New Roman"/>
                <a:cs typeface="Times New Roman"/>
              </a:rPr>
              <a:t>). In </a:t>
            </a:r>
            <a:r>
              <a:rPr lang="en-US" sz="2000" dirty="0">
                <a:latin typeface="Times New Roman"/>
                <a:cs typeface="Times New Roman"/>
              </a:rPr>
              <a:t>modern </a:t>
            </a:r>
            <a:r>
              <a:rPr lang="en-US" sz="2000" dirty="0" smtClean="0">
                <a:latin typeface="Times New Roman"/>
                <a:cs typeface="Times New Roman"/>
              </a:rPr>
              <a:t>terminology, it’s called </a:t>
            </a:r>
            <a:r>
              <a:rPr lang="en-US" sz="2000" dirty="0">
                <a:latin typeface="Times New Roman"/>
                <a:cs typeface="Times New Roman"/>
              </a:rPr>
              <a:t>the </a:t>
            </a:r>
            <a:r>
              <a:rPr lang="en-US" sz="2000" b="1" dirty="0">
                <a:latin typeface="Times New Roman"/>
                <a:cs typeface="Times New Roman"/>
              </a:rPr>
              <a:t>dénouement. </a:t>
            </a:r>
            <a:endParaRPr lang="en-US" sz="2000" dirty="0">
              <a:latin typeface="Times New Roman"/>
              <a:cs typeface="Times New Roman"/>
            </a:endParaRPr>
          </a:p>
          <a:p>
            <a:r>
              <a:rPr lang="en-US" sz="2000" dirty="0">
                <a:latin typeface="Times New Roman"/>
                <a:cs typeface="Times New Roman"/>
              </a:rPr>
              <a:t> </a:t>
            </a:r>
          </a:p>
          <a:p>
            <a:endParaRPr lang="en-US" sz="2000" dirty="0">
              <a:latin typeface="Times New Roman"/>
              <a:cs typeface="Times New Roman"/>
            </a:endParaRPr>
          </a:p>
        </p:txBody>
      </p:sp>
    </p:spTree>
    <p:extLst>
      <p:ext uri="{BB962C8B-B14F-4D97-AF65-F5344CB8AC3E}">
        <p14:creationId xmlns:p14="http://schemas.microsoft.com/office/powerpoint/2010/main" val="153532226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2862322"/>
          </a:xfrm>
          <a:prstGeom prst="rect">
            <a:avLst/>
          </a:prstGeom>
        </p:spPr>
        <p:txBody>
          <a:bodyPr wrap="square">
            <a:spAutoFit/>
          </a:bodyPr>
          <a:lstStyle/>
          <a:p>
            <a:pPr lvl="0"/>
            <a:endParaRPr lang="en-US" sz="2000" dirty="0">
              <a:latin typeface="Times New Roman"/>
              <a:cs typeface="Times New Roman"/>
            </a:endParaRPr>
          </a:p>
          <a:p>
            <a:pPr lvl="0"/>
            <a:r>
              <a:rPr lang="en-US" sz="2000" dirty="0" smtClean="0">
                <a:latin typeface="Times New Roman"/>
                <a:cs typeface="Times New Roman"/>
              </a:rPr>
              <a:t> </a:t>
            </a:r>
            <a:r>
              <a:rPr lang="en-US" sz="2000" dirty="0">
                <a:latin typeface="Times New Roman"/>
                <a:cs typeface="Times New Roman"/>
              </a:rPr>
              <a:t>By this Aristotle means that the plot must be </a:t>
            </a:r>
            <a:r>
              <a:rPr lang="en-US" sz="2000" b="1" dirty="0">
                <a:latin typeface="Times New Roman"/>
                <a:cs typeface="Times New Roman"/>
              </a:rPr>
              <a:t>structurally self-contained</a:t>
            </a:r>
            <a:r>
              <a:rPr lang="en-US" sz="2000" dirty="0">
                <a:latin typeface="Times New Roman"/>
                <a:cs typeface="Times New Roman"/>
              </a:rPr>
              <a:t>, with the </a:t>
            </a:r>
            <a:r>
              <a:rPr lang="en-US" sz="2000" b="1" dirty="0">
                <a:latin typeface="Times New Roman"/>
                <a:cs typeface="Times New Roman"/>
              </a:rPr>
              <a:t>incidents bound together by internal necessity, each action leading inevitably to the next with no outside intervention</a:t>
            </a:r>
            <a:r>
              <a:rPr lang="en-US" sz="2000" dirty="0">
                <a:latin typeface="Times New Roman"/>
                <a:cs typeface="Times New Roman"/>
              </a:rPr>
              <a:t>. According to Aristotle, the worst kinds of plots are “‘episodic,’ in which the episodes or acts succeed one another without probable or necessary sequence”; the only thing that ties together the events in such a plot is the fact that they happen to the same person. Playwrights should not use coincidence. Similarly, the poet should exclude the irrational</a:t>
            </a:r>
            <a:r>
              <a:rPr lang="en-US" sz="2000" dirty="0" smtClean="0">
                <a:latin typeface="Times New Roman"/>
                <a:cs typeface="Times New Roman"/>
              </a:rPr>
              <a:t>.</a:t>
            </a:r>
          </a:p>
          <a:p>
            <a:pPr lvl="0"/>
            <a:endParaRPr lang="en-US" sz="2000" dirty="0">
              <a:latin typeface="Times New Roman"/>
              <a:cs typeface="Times New Roman"/>
            </a:endParaRPr>
          </a:p>
        </p:txBody>
      </p:sp>
      <p:sp>
        <p:nvSpPr>
          <p:cNvPr id="3" name="TextBox 2"/>
          <p:cNvSpPr txBox="1"/>
          <p:nvPr/>
        </p:nvSpPr>
        <p:spPr>
          <a:xfrm>
            <a:off x="323529" y="812800"/>
            <a:ext cx="8208912" cy="738664"/>
          </a:xfrm>
          <a:prstGeom prst="rect">
            <a:avLst/>
          </a:prstGeom>
          <a:noFill/>
        </p:spPr>
        <p:txBody>
          <a:bodyPr wrap="square" rtlCol="0">
            <a:spAutoFit/>
          </a:bodyPr>
          <a:lstStyle/>
          <a:p>
            <a:pPr lvl="0"/>
            <a:r>
              <a:rPr lang="en-US" sz="2400" b="1" dirty="0">
                <a:latin typeface="Times New Roman"/>
                <a:cs typeface="Times New Roman"/>
              </a:rPr>
              <a:t>The </a:t>
            </a:r>
            <a:r>
              <a:rPr lang="en-US" sz="2400" b="1" dirty="0" smtClean="0">
                <a:latin typeface="Times New Roman"/>
                <a:cs typeface="Times New Roman"/>
              </a:rPr>
              <a:t>plot: “</a:t>
            </a:r>
            <a:r>
              <a:rPr lang="en-US" sz="2400" b="1" dirty="0">
                <a:latin typeface="Times New Roman"/>
                <a:cs typeface="Times New Roman"/>
              </a:rPr>
              <a:t>complete” and should have “unity of action</a:t>
            </a:r>
            <a:r>
              <a:rPr lang="en-US" b="1" dirty="0"/>
              <a:t>.</a:t>
            </a:r>
            <a:r>
              <a:rPr lang="en-US" dirty="0"/>
              <a:t>”</a:t>
            </a:r>
          </a:p>
          <a:p>
            <a:pPr lvl="0"/>
            <a:endParaRPr lang="en-US" dirty="0"/>
          </a:p>
        </p:txBody>
      </p:sp>
    </p:spTree>
    <p:extLst>
      <p:ext uri="{BB962C8B-B14F-4D97-AF65-F5344CB8AC3E}">
        <p14:creationId xmlns:p14="http://schemas.microsoft.com/office/powerpoint/2010/main" val="264078775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2831544"/>
          </a:xfrm>
          <a:prstGeom prst="rect">
            <a:avLst/>
          </a:prstGeom>
        </p:spPr>
        <p:txBody>
          <a:bodyPr wrap="square">
            <a:spAutoFit/>
          </a:bodyPr>
          <a:lstStyle/>
          <a:p>
            <a:pPr lvl="0"/>
            <a:r>
              <a:rPr lang="en-US" sz="2000" b="1" dirty="0">
                <a:latin typeface="Times New Roman"/>
                <a:cs typeface="Times New Roman"/>
              </a:rPr>
              <a:t>The plot must be “of a certain magnitude,” both quantitatively (length, complexity) and qualitatively (“seriousness” and universal significance). </a:t>
            </a:r>
            <a:endParaRPr lang="en-US" sz="2000" b="1" dirty="0" smtClean="0">
              <a:latin typeface="Times New Roman"/>
              <a:cs typeface="Times New Roman"/>
            </a:endParaRPr>
          </a:p>
          <a:p>
            <a:pPr lvl="0"/>
            <a:endParaRPr lang="en-US" sz="2000" dirty="0">
              <a:latin typeface="Times New Roman"/>
              <a:cs typeface="Times New Roman"/>
            </a:endParaRPr>
          </a:p>
          <a:p>
            <a:pPr lvl="0"/>
            <a:r>
              <a:rPr lang="en-US" sz="2000" dirty="0" smtClean="0">
                <a:latin typeface="Times New Roman"/>
                <a:cs typeface="Times New Roman"/>
              </a:rPr>
              <a:t>Aristotle </a:t>
            </a:r>
            <a:r>
              <a:rPr lang="en-US" sz="2000" dirty="0">
                <a:latin typeface="Times New Roman"/>
                <a:cs typeface="Times New Roman"/>
              </a:rPr>
              <a:t>argues that plots </a:t>
            </a:r>
            <a:r>
              <a:rPr lang="en-US" sz="2000" b="1" dirty="0">
                <a:latin typeface="Times New Roman"/>
                <a:cs typeface="Times New Roman"/>
              </a:rPr>
              <a:t>should not be too brief</a:t>
            </a:r>
            <a:r>
              <a:rPr lang="en-US" sz="2000" dirty="0">
                <a:latin typeface="Times New Roman"/>
                <a:cs typeface="Times New Roman"/>
              </a:rPr>
              <a:t>; the more incidents and themes that the playwright can bring together in an organic unity, the greater the artistic value and richness of the play. Also, the more universal and significant the meaning of the play, the more the playwright can catch and hold the emotions of the audience, the better the play will be.</a:t>
            </a:r>
          </a:p>
          <a:p>
            <a:endParaRPr lang="en-US" b="1" dirty="0" smtClean="0"/>
          </a:p>
        </p:txBody>
      </p:sp>
    </p:spTree>
    <p:extLst>
      <p:ext uri="{BB962C8B-B14F-4D97-AF65-F5344CB8AC3E}">
        <p14:creationId xmlns:p14="http://schemas.microsoft.com/office/powerpoint/2010/main" val="38625183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61894"/>
            <a:ext cx="8640960" cy="4370427"/>
          </a:xfrm>
          <a:prstGeom prst="rect">
            <a:avLst/>
          </a:prstGeom>
        </p:spPr>
        <p:txBody>
          <a:bodyPr wrap="square">
            <a:spAutoFit/>
          </a:bodyPr>
          <a:lstStyle/>
          <a:p>
            <a:r>
              <a:rPr lang="en-US" sz="2000" dirty="0" smtClean="0">
                <a:latin typeface="Times New Roman"/>
                <a:cs typeface="Times New Roman"/>
              </a:rPr>
              <a:t>Character should </a:t>
            </a:r>
            <a:r>
              <a:rPr lang="en-US" sz="2000" dirty="0">
                <a:latin typeface="Times New Roman"/>
                <a:cs typeface="Times New Roman"/>
              </a:rPr>
              <a:t>support </a:t>
            </a:r>
            <a:r>
              <a:rPr lang="en-US" sz="2000" dirty="0" smtClean="0">
                <a:latin typeface="Times New Roman"/>
                <a:cs typeface="Times New Roman"/>
              </a:rPr>
              <a:t>the plot</a:t>
            </a:r>
            <a:r>
              <a:rPr lang="en-US" sz="2000" dirty="0">
                <a:latin typeface="Times New Roman"/>
                <a:cs typeface="Times New Roman"/>
              </a:rPr>
              <a:t>, i.e., personal motivations </a:t>
            </a:r>
            <a:r>
              <a:rPr lang="en-US" sz="2000" dirty="0" smtClean="0">
                <a:latin typeface="Times New Roman"/>
                <a:cs typeface="Times New Roman"/>
              </a:rPr>
              <a:t>of the characters should be intricately </a:t>
            </a:r>
            <a:r>
              <a:rPr lang="en-US" sz="2000" dirty="0">
                <a:latin typeface="Times New Roman"/>
                <a:cs typeface="Times New Roman"/>
              </a:rPr>
              <a:t>connected parts of the cause-and-effect chain of actions </a:t>
            </a:r>
            <a:r>
              <a:rPr lang="en-US" sz="2000" dirty="0" smtClean="0">
                <a:latin typeface="Times New Roman"/>
                <a:cs typeface="Times New Roman"/>
              </a:rPr>
              <a:t>that produce </a:t>
            </a:r>
            <a:r>
              <a:rPr lang="en-US" sz="2000" dirty="0">
                <a:latin typeface="Times New Roman"/>
                <a:cs typeface="Times New Roman"/>
              </a:rPr>
              <a:t>pity and fear in the audience. </a:t>
            </a:r>
            <a:endParaRPr lang="en-US" sz="2000" dirty="0" smtClean="0">
              <a:latin typeface="Times New Roman"/>
              <a:cs typeface="Times New Roman"/>
            </a:endParaRPr>
          </a:p>
          <a:p>
            <a:endParaRPr lang="en-US" sz="2000" b="1" dirty="0">
              <a:latin typeface="Times New Roman"/>
              <a:cs typeface="Times New Roman"/>
            </a:endParaRPr>
          </a:p>
          <a:p>
            <a:r>
              <a:rPr lang="en-US" sz="2000" b="1" dirty="0">
                <a:latin typeface="Times New Roman"/>
                <a:cs typeface="Times New Roman"/>
              </a:rPr>
              <a:t>Characters in tragedy should have the following </a:t>
            </a:r>
            <a:r>
              <a:rPr lang="en-US" sz="2000" b="1" dirty="0" smtClean="0">
                <a:latin typeface="Times New Roman"/>
                <a:cs typeface="Times New Roman"/>
              </a:rPr>
              <a:t>qualities</a:t>
            </a:r>
            <a:r>
              <a:rPr lang="en-US" sz="2000" dirty="0" smtClean="0">
                <a:latin typeface="Times New Roman"/>
                <a:cs typeface="Times New Roman"/>
              </a:rPr>
              <a:t>:</a:t>
            </a:r>
          </a:p>
          <a:p>
            <a:endParaRPr lang="en-US" sz="2000" dirty="0">
              <a:latin typeface="Times New Roman"/>
              <a:cs typeface="Times New Roman"/>
            </a:endParaRPr>
          </a:p>
          <a:p>
            <a:pPr marL="285750" lvl="0" indent="-285750">
              <a:buFontTx/>
              <a:buChar char="•"/>
            </a:pPr>
            <a:r>
              <a:rPr lang="en-US" sz="2000" dirty="0" smtClean="0">
                <a:latin typeface="Times New Roman"/>
                <a:cs typeface="Times New Roman"/>
              </a:rPr>
              <a:t>“</a:t>
            </a:r>
            <a:r>
              <a:rPr lang="en-US" sz="2000" dirty="0">
                <a:latin typeface="Times New Roman"/>
                <a:cs typeface="Times New Roman"/>
              </a:rPr>
              <a:t>good or </a:t>
            </a:r>
            <a:r>
              <a:rPr lang="en-US" sz="2000" dirty="0" smtClean="0">
                <a:latin typeface="Times New Roman"/>
                <a:cs typeface="Times New Roman"/>
              </a:rPr>
              <a:t>fine”  - the hero should be an aristocrat</a:t>
            </a:r>
          </a:p>
          <a:p>
            <a:pPr marL="285750" lvl="0" indent="-285750">
              <a:buFontTx/>
              <a:buChar char="•"/>
            </a:pPr>
            <a:r>
              <a:rPr lang="en-US" sz="2000" dirty="0" smtClean="0">
                <a:latin typeface="Times New Roman"/>
                <a:cs typeface="Times New Roman"/>
              </a:rPr>
              <a:t>“</a:t>
            </a:r>
            <a:r>
              <a:rPr lang="en-US" sz="2000" dirty="0">
                <a:latin typeface="Times New Roman"/>
                <a:cs typeface="Times New Roman"/>
              </a:rPr>
              <a:t>true to </a:t>
            </a:r>
            <a:r>
              <a:rPr lang="en-US" sz="2000" dirty="0" smtClean="0">
                <a:latin typeface="Times New Roman"/>
                <a:cs typeface="Times New Roman"/>
              </a:rPr>
              <a:t>life” - he/she should be realistic</a:t>
            </a:r>
            <a:r>
              <a:rPr lang="en-US" sz="2000" dirty="0">
                <a:latin typeface="Times New Roman"/>
                <a:cs typeface="Times New Roman"/>
              </a:rPr>
              <a:t> </a:t>
            </a:r>
            <a:r>
              <a:rPr lang="en-US" sz="2000" dirty="0" smtClean="0">
                <a:latin typeface="Times New Roman"/>
                <a:cs typeface="Times New Roman"/>
              </a:rPr>
              <a:t>and believable.</a:t>
            </a:r>
            <a:endParaRPr lang="en-US" sz="2000" dirty="0">
              <a:latin typeface="Times New Roman"/>
              <a:cs typeface="Times New Roman"/>
            </a:endParaRPr>
          </a:p>
          <a:p>
            <a:pPr marL="285750" lvl="0" indent="-285750">
              <a:buFontTx/>
              <a:buChar char="•"/>
            </a:pPr>
            <a:r>
              <a:rPr lang="en-US" sz="2000" dirty="0" smtClean="0">
                <a:latin typeface="Times New Roman"/>
                <a:cs typeface="Times New Roman"/>
              </a:rPr>
              <a:t>“</a:t>
            </a:r>
            <a:r>
              <a:rPr lang="en-US" sz="2000" dirty="0">
                <a:latin typeface="Times New Roman"/>
                <a:cs typeface="Times New Roman"/>
              </a:rPr>
              <a:t>consistency” </a:t>
            </a:r>
            <a:r>
              <a:rPr lang="en-US" sz="2000" dirty="0" smtClean="0">
                <a:latin typeface="Times New Roman"/>
                <a:cs typeface="Times New Roman"/>
              </a:rPr>
              <a:t>- Once </a:t>
            </a:r>
            <a:r>
              <a:rPr lang="en-US" sz="2000" dirty="0">
                <a:latin typeface="Times New Roman"/>
                <a:cs typeface="Times New Roman"/>
              </a:rPr>
              <a:t>a character's personality and motivations are established, these should continue throughout the play</a:t>
            </a:r>
            <a:r>
              <a:rPr lang="en-US" sz="2000" dirty="0" smtClean="0">
                <a:latin typeface="Times New Roman"/>
                <a:cs typeface="Times New Roman"/>
              </a:rPr>
              <a:t>.</a:t>
            </a:r>
          </a:p>
          <a:p>
            <a:pPr marL="285750" lvl="0" indent="-285750">
              <a:buFontTx/>
              <a:buChar char="•"/>
            </a:pPr>
            <a:r>
              <a:rPr lang="en-US" sz="2000" dirty="0" smtClean="0">
                <a:latin typeface="Times New Roman"/>
                <a:cs typeface="Times New Roman"/>
              </a:rPr>
              <a:t>“</a:t>
            </a:r>
            <a:r>
              <a:rPr lang="en-US" sz="2000" dirty="0">
                <a:latin typeface="Times New Roman"/>
                <a:cs typeface="Times New Roman"/>
              </a:rPr>
              <a:t>necessary or </a:t>
            </a:r>
            <a:r>
              <a:rPr lang="en-US" sz="2000" dirty="0" smtClean="0">
                <a:latin typeface="Times New Roman"/>
                <a:cs typeface="Times New Roman"/>
              </a:rPr>
              <a:t>probable” - must </a:t>
            </a:r>
            <a:r>
              <a:rPr lang="en-US" sz="2000" dirty="0">
                <a:latin typeface="Times New Roman"/>
                <a:cs typeface="Times New Roman"/>
              </a:rPr>
              <a:t>be logically constructed according to “the law of probability or necessity” that </a:t>
            </a:r>
            <a:r>
              <a:rPr lang="en-US" sz="2000" dirty="0" smtClean="0">
                <a:latin typeface="Times New Roman"/>
                <a:cs typeface="Times New Roman"/>
              </a:rPr>
              <a:t>govern </a:t>
            </a:r>
            <a:r>
              <a:rPr lang="en-US" sz="2000" dirty="0">
                <a:latin typeface="Times New Roman"/>
                <a:cs typeface="Times New Roman"/>
              </a:rPr>
              <a:t>the actions of the play</a:t>
            </a:r>
            <a:r>
              <a:rPr lang="en-US" sz="2000" dirty="0" smtClean="0">
                <a:latin typeface="Times New Roman"/>
                <a:cs typeface="Times New Roman"/>
              </a:rPr>
              <a:t>.</a:t>
            </a:r>
          </a:p>
          <a:p>
            <a:pPr marL="285750" lvl="0" indent="-285750">
              <a:buFontTx/>
              <a:buChar char="•"/>
            </a:pPr>
            <a:r>
              <a:rPr lang="en-US" sz="2000" dirty="0" smtClean="0">
                <a:latin typeface="Times New Roman"/>
                <a:cs typeface="Times New Roman"/>
              </a:rPr>
              <a:t>“</a:t>
            </a:r>
            <a:r>
              <a:rPr lang="en-US" sz="2000" dirty="0">
                <a:latin typeface="Times New Roman"/>
                <a:cs typeface="Times New Roman"/>
              </a:rPr>
              <a:t>true to life and yet more </a:t>
            </a:r>
            <a:r>
              <a:rPr lang="en-US" sz="2000" dirty="0" smtClean="0">
                <a:latin typeface="Times New Roman"/>
                <a:cs typeface="Times New Roman"/>
              </a:rPr>
              <a:t>beautiful,” - idealized</a:t>
            </a:r>
            <a:r>
              <a:rPr lang="en-US" sz="2000" dirty="0">
                <a:latin typeface="Times New Roman"/>
                <a:cs typeface="Times New Roman"/>
              </a:rPr>
              <a:t>, </a:t>
            </a:r>
            <a:r>
              <a:rPr lang="en-US" sz="2000" dirty="0" smtClean="0">
                <a:latin typeface="Times New Roman"/>
                <a:cs typeface="Times New Roman"/>
              </a:rPr>
              <a:t>ennobled.</a:t>
            </a:r>
            <a:endParaRPr lang="en-US" sz="2000" dirty="0">
              <a:latin typeface="Times New Roman"/>
              <a:cs typeface="Times New Roman"/>
            </a:endParaRPr>
          </a:p>
          <a:p>
            <a:endParaRPr lang="en-US" dirty="0"/>
          </a:p>
        </p:txBody>
      </p:sp>
      <p:sp>
        <p:nvSpPr>
          <p:cNvPr id="3" name="TextBox 2"/>
          <p:cNvSpPr txBox="1"/>
          <p:nvPr/>
        </p:nvSpPr>
        <p:spPr>
          <a:xfrm>
            <a:off x="395536" y="764704"/>
            <a:ext cx="8424935" cy="738664"/>
          </a:xfrm>
          <a:prstGeom prst="rect">
            <a:avLst/>
          </a:prstGeom>
          <a:noFill/>
        </p:spPr>
        <p:txBody>
          <a:bodyPr wrap="square" rtlCol="0">
            <a:spAutoFit/>
          </a:bodyPr>
          <a:lstStyle/>
          <a:p>
            <a:pPr algn="ctr"/>
            <a:r>
              <a:rPr lang="en-US" sz="2400" b="1" dirty="0">
                <a:latin typeface="Times New Roman"/>
                <a:cs typeface="Times New Roman"/>
              </a:rPr>
              <a:t>II. Character:</a:t>
            </a:r>
          </a:p>
          <a:p>
            <a:endParaRPr lang="en-US" dirty="0"/>
          </a:p>
        </p:txBody>
      </p:sp>
    </p:spTree>
    <p:extLst>
      <p:ext uri="{BB962C8B-B14F-4D97-AF65-F5344CB8AC3E}">
        <p14:creationId xmlns:p14="http://schemas.microsoft.com/office/powerpoint/2010/main" val="101679521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628800"/>
            <a:ext cx="8640960" cy="4093428"/>
          </a:xfrm>
          <a:prstGeom prst="rect">
            <a:avLst/>
          </a:prstGeom>
        </p:spPr>
        <p:txBody>
          <a:bodyPr wrap="square">
            <a:spAutoFit/>
          </a:bodyPr>
          <a:lstStyle/>
          <a:p>
            <a:r>
              <a:rPr lang="en-US" sz="2000" b="1" dirty="0">
                <a:latin typeface="Times New Roman"/>
                <a:cs typeface="Times New Roman"/>
              </a:rPr>
              <a:t> </a:t>
            </a:r>
            <a:r>
              <a:rPr lang="en-US" sz="2000" b="1" dirty="0" smtClean="0">
                <a:latin typeface="Times New Roman"/>
                <a:cs typeface="Times New Roman"/>
              </a:rPr>
              <a:t>III. Thought:</a:t>
            </a:r>
            <a:endParaRPr lang="en-US" sz="2000" b="1" dirty="0">
              <a:latin typeface="Times New Roman"/>
              <a:cs typeface="Times New Roman"/>
            </a:endParaRPr>
          </a:p>
          <a:p>
            <a:r>
              <a:rPr lang="en-US" sz="2000" dirty="0">
                <a:latin typeface="Times New Roman"/>
                <a:cs typeface="Times New Roman"/>
              </a:rPr>
              <a:t>Aristotle says little about thought, and most of what he has to say is associated with how speeches should reveal character. However, we may assume that this category would also include what we call the </a:t>
            </a:r>
            <a:r>
              <a:rPr lang="en-US" sz="2000" b="1" dirty="0">
                <a:latin typeface="Times New Roman"/>
                <a:cs typeface="Times New Roman"/>
              </a:rPr>
              <a:t>themes</a:t>
            </a:r>
            <a:r>
              <a:rPr lang="en-US" sz="2000" dirty="0">
                <a:latin typeface="Times New Roman"/>
                <a:cs typeface="Times New Roman"/>
              </a:rPr>
              <a:t> of a play</a:t>
            </a:r>
            <a:r>
              <a:rPr lang="en-US" sz="2000" dirty="0" smtClean="0">
                <a:latin typeface="Times New Roman"/>
                <a:cs typeface="Times New Roman"/>
              </a:rPr>
              <a:t>.</a:t>
            </a:r>
          </a:p>
          <a:p>
            <a:endParaRPr lang="en-US" sz="2000" dirty="0">
              <a:latin typeface="Times New Roman"/>
              <a:cs typeface="Times New Roman"/>
            </a:endParaRPr>
          </a:p>
          <a:p>
            <a:r>
              <a:rPr lang="en-US" sz="2000" b="1" dirty="0">
                <a:latin typeface="Times New Roman"/>
                <a:cs typeface="Times New Roman"/>
              </a:rPr>
              <a:t>IV. Diction </a:t>
            </a:r>
            <a:r>
              <a:rPr lang="en-US" sz="2000" b="1" dirty="0" smtClean="0">
                <a:latin typeface="Times New Roman"/>
                <a:cs typeface="Times New Roman"/>
              </a:rPr>
              <a:t>is </a:t>
            </a:r>
            <a:r>
              <a:rPr lang="en-US" sz="2000" b="1" dirty="0">
                <a:latin typeface="Times New Roman"/>
                <a:cs typeface="Times New Roman"/>
              </a:rPr>
              <a:t>“the expression of the meaning in words” which are proper and appropriate to the plot, characters, and end of the </a:t>
            </a:r>
            <a:r>
              <a:rPr lang="en-US" sz="2000" b="1" dirty="0" smtClean="0">
                <a:latin typeface="Times New Roman"/>
                <a:cs typeface="Times New Roman"/>
              </a:rPr>
              <a:t>tragedy:</a:t>
            </a:r>
          </a:p>
          <a:p>
            <a:endParaRPr lang="en-US" sz="2000" dirty="0">
              <a:latin typeface="Times New Roman"/>
              <a:cs typeface="Times New Roman"/>
            </a:endParaRPr>
          </a:p>
          <a:p>
            <a:r>
              <a:rPr lang="en-US" sz="2000" dirty="0" smtClean="0">
                <a:latin typeface="Times New Roman"/>
                <a:cs typeface="Times New Roman"/>
              </a:rPr>
              <a:t>Here Aristotle </a:t>
            </a:r>
            <a:r>
              <a:rPr lang="en-US" sz="2000" dirty="0">
                <a:latin typeface="Times New Roman"/>
                <a:cs typeface="Times New Roman"/>
              </a:rPr>
              <a:t>discusses the stylistic elements of tragedy; he is particularly interested in metaphors: </a:t>
            </a:r>
            <a:r>
              <a:rPr lang="en-US" sz="2000" dirty="0" smtClean="0">
                <a:latin typeface="Times New Roman"/>
                <a:cs typeface="Times New Roman"/>
              </a:rPr>
              <a:t>“the </a:t>
            </a:r>
            <a:r>
              <a:rPr lang="en-US" sz="2000" dirty="0">
                <a:latin typeface="Times New Roman"/>
                <a:cs typeface="Times New Roman"/>
              </a:rPr>
              <a:t>greatest thing by far is to have a command of metaphor; . . . it is the mark of genius, for to make good metaphors implies an eye for resemblances.” </a:t>
            </a:r>
          </a:p>
          <a:p>
            <a:endParaRPr lang="en-US" sz="2000" dirty="0">
              <a:latin typeface="Times New Roman"/>
              <a:cs typeface="Times New Roman"/>
            </a:endParaRPr>
          </a:p>
        </p:txBody>
      </p:sp>
      <p:sp>
        <p:nvSpPr>
          <p:cNvPr id="4" name="TextBox 3"/>
          <p:cNvSpPr txBox="1"/>
          <p:nvPr/>
        </p:nvSpPr>
        <p:spPr>
          <a:xfrm>
            <a:off x="323528" y="643467"/>
            <a:ext cx="8129870" cy="461665"/>
          </a:xfrm>
          <a:prstGeom prst="rect">
            <a:avLst/>
          </a:prstGeom>
          <a:noFill/>
        </p:spPr>
        <p:txBody>
          <a:bodyPr wrap="square" rtlCol="0">
            <a:spAutoFit/>
          </a:bodyPr>
          <a:lstStyle/>
          <a:p>
            <a:pPr algn="ctr"/>
            <a:r>
              <a:rPr lang="en-US" sz="2400" b="1" dirty="0" smtClean="0">
                <a:latin typeface="Times New Roman"/>
                <a:cs typeface="Times New Roman"/>
              </a:rPr>
              <a:t>Thought and Diction</a:t>
            </a:r>
            <a:endParaRPr lang="en-US" sz="2400" b="1" dirty="0">
              <a:latin typeface="Times New Roman"/>
              <a:cs typeface="Times New Roman"/>
            </a:endParaRPr>
          </a:p>
        </p:txBody>
      </p:sp>
    </p:spTree>
    <p:extLst>
      <p:ext uri="{BB962C8B-B14F-4D97-AF65-F5344CB8AC3E}">
        <p14:creationId xmlns:p14="http://schemas.microsoft.com/office/powerpoint/2010/main" val="7933834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556792"/>
            <a:ext cx="8640960" cy="4370427"/>
          </a:xfrm>
          <a:prstGeom prst="rect">
            <a:avLst/>
          </a:prstGeom>
        </p:spPr>
        <p:txBody>
          <a:bodyPr wrap="square">
            <a:spAutoFit/>
          </a:bodyPr>
          <a:lstStyle/>
          <a:p>
            <a:r>
              <a:rPr lang="en-US" sz="2000" b="1" dirty="0">
                <a:latin typeface="Times New Roman"/>
                <a:cs typeface="Times New Roman"/>
              </a:rPr>
              <a:t>V. Song, or </a:t>
            </a:r>
            <a:r>
              <a:rPr lang="en-US" sz="2000" b="1" dirty="0" smtClean="0">
                <a:latin typeface="Times New Roman"/>
                <a:cs typeface="Times New Roman"/>
              </a:rPr>
              <a:t>melody</a:t>
            </a:r>
            <a:r>
              <a:rPr lang="en-US" sz="2000" b="1" dirty="0">
                <a:latin typeface="Times New Roman"/>
                <a:cs typeface="Times New Roman"/>
              </a:rPr>
              <a:t> </a:t>
            </a:r>
            <a:r>
              <a:rPr lang="en-US" sz="2000" b="1" dirty="0" smtClean="0">
                <a:latin typeface="Times New Roman"/>
                <a:cs typeface="Times New Roman"/>
              </a:rPr>
              <a:t>is </a:t>
            </a:r>
            <a:r>
              <a:rPr lang="en-US" sz="2000" b="1" dirty="0">
                <a:latin typeface="Times New Roman"/>
                <a:cs typeface="Times New Roman"/>
              </a:rPr>
              <a:t>the musical element of the chorus</a:t>
            </a:r>
            <a:r>
              <a:rPr lang="en-US" sz="2000" b="1" dirty="0" smtClean="0">
                <a:latin typeface="Times New Roman"/>
                <a:cs typeface="Times New Roman"/>
              </a:rPr>
              <a:t>:</a:t>
            </a:r>
          </a:p>
          <a:p>
            <a:endParaRPr lang="en-US" sz="2000" dirty="0">
              <a:latin typeface="Times New Roman"/>
              <a:cs typeface="Times New Roman"/>
            </a:endParaRPr>
          </a:p>
          <a:p>
            <a:r>
              <a:rPr lang="en-US" sz="2000" dirty="0">
                <a:latin typeface="Times New Roman"/>
                <a:cs typeface="Times New Roman"/>
              </a:rPr>
              <a:t>Aristotle argues that the Chorus should be fully integrated into the play like an actor; choral odes should not be “mere interludes,” but should contribute to the unity of the plot</a:t>
            </a:r>
            <a:r>
              <a:rPr lang="en-US" sz="2000" dirty="0" smtClean="0">
                <a:latin typeface="Times New Roman"/>
                <a:cs typeface="Times New Roman"/>
              </a:rPr>
              <a:t>.</a:t>
            </a:r>
          </a:p>
          <a:p>
            <a:endParaRPr lang="en-US" sz="2000" dirty="0">
              <a:latin typeface="Times New Roman"/>
              <a:cs typeface="Times New Roman"/>
            </a:endParaRPr>
          </a:p>
          <a:p>
            <a:r>
              <a:rPr lang="en-US" sz="2000" b="1" dirty="0">
                <a:latin typeface="Times New Roman"/>
                <a:cs typeface="Times New Roman"/>
              </a:rPr>
              <a:t>VI. </a:t>
            </a:r>
            <a:r>
              <a:rPr lang="en-US" sz="2000" b="1" dirty="0" smtClean="0">
                <a:latin typeface="Times New Roman"/>
                <a:cs typeface="Times New Roman"/>
              </a:rPr>
              <a:t>Spectacle (least </a:t>
            </a:r>
            <a:r>
              <a:rPr lang="en-US" sz="2000" b="1" dirty="0">
                <a:latin typeface="Times New Roman"/>
                <a:cs typeface="Times New Roman"/>
              </a:rPr>
              <a:t>connected with </a:t>
            </a:r>
            <a:r>
              <a:rPr lang="en-US" sz="2000" b="1" dirty="0" smtClean="0">
                <a:latin typeface="Times New Roman"/>
                <a:cs typeface="Times New Roman"/>
              </a:rPr>
              <a:t>literature); </a:t>
            </a:r>
            <a:r>
              <a:rPr lang="en-US" sz="2000" b="1" dirty="0">
                <a:latin typeface="Times New Roman"/>
                <a:cs typeface="Times New Roman"/>
              </a:rPr>
              <a:t>“the production of spectacular effects depends more on the art of the stage machinist than on that of the poet.”</a:t>
            </a:r>
            <a:r>
              <a:rPr lang="en-US" sz="2000" dirty="0">
                <a:latin typeface="Times New Roman"/>
                <a:cs typeface="Times New Roman"/>
              </a:rPr>
              <a:t> </a:t>
            </a:r>
            <a:endParaRPr lang="en-US" sz="2000" dirty="0" smtClean="0">
              <a:latin typeface="Times New Roman"/>
              <a:cs typeface="Times New Roman"/>
            </a:endParaRPr>
          </a:p>
          <a:p>
            <a:endParaRPr lang="en-US" sz="2000" dirty="0">
              <a:latin typeface="Times New Roman"/>
              <a:cs typeface="Times New Roman"/>
            </a:endParaRPr>
          </a:p>
          <a:p>
            <a:r>
              <a:rPr lang="en-US" sz="2000" dirty="0" smtClean="0">
                <a:latin typeface="Times New Roman"/>
                <a:cs typeface="Times New Roman"/>
              </a:rPr>
              <a:t>Aristotle argues </a:t>
            </a:r>
            <a:r>
              <a:rPr lang="en-US" sz="2000" dirty="0">
                <a:latin typeface="Times New Roman"/>
                <a:cs typeface="Times New Roman"/>
              </a:rPr>
              <a:t>that superior poets rely on the inner structure of the </a:t>
            </a:r>
            <a:r>
              <a:rPr lang="en-US" sz="2000" b="1" dirty="0">
                <a:latin typeface="Times New Roman"/>
                <a:cs typeface="Times New Roman"/>
              </a:rPr>
              <a:t>play rather than spectacle to arouse pity and fea</a:t>
            </a:r>
            <a:r>
              <a:rPr lang="en-US" sz="2000" dirty="0">
                <a:latin typeface="Times New Roman"/>
                <a:cs typeface="Times New Roman"/>
              </a:rPr>
              <a:t>r; those who rely heavily on spectacle “create a sense, not of the terrible, but only of the monstrous.”</a:t>
            </a:r>
          </a:p>
          <a:p>
            <a:endParaRPr lang="en-US" dirty="0"/>
          </a:p>
        </p:txBody>
      </p:sp>
      <p:sp>
        <p:nvSpPr>
          <p:cNvPr id="3" name="TextBox 2"/>
          <p:cNvSpPr txBox="1"/>
          <p:nvPr/>
        </p:nvSpPr>
        <p:spPr>
          <a:xfrm>
            <a:off x="323528" y="692696"/>
            <a:ext cx="8352927" cy="461665"/>
          </a:xfrm>
          <a:prstGeom prst="rect">
            <a:avLst/>
          </a:prstGeom>
          <a:noFill/>
        </p:spPr>
        <p:txBody>
          <a:bodyPr wrap="square" rtlCol="0">
            <a:spAutoFit/>
          </a:bodyPr>
          <a:lstStyle/>
          <a:p>
            <a:pPr algn="ctr"/>
            <a:r>
              <a:rPr lang="en-US" sz="2400" b="1" dirty="0" smtClean="0">
                <a:latin typeface="Times New Roman"/>
                <a:cs typeface="Times New Roman"/>
              </a:rPr>
              <a:t>Song and Spectacle</a:t>
            </a:r>
            <a:endParaRPr lang="en-US" sz="2400" b="1" dirty="0">
              <a:latin typeface="Times New Roman"/>
              <a:cs typeface="Times New Roman"/>
            </a:endParaRPr>
          </a:p>
        </p:txBody>
      </p:sp>
    </p:spTree>
    <p:extLst>
      <p:ext uri="{BB962C8B-B14F-4D97-AF65-F5344CB8AC3E}">
        <p14:creationId xmlns:p14="http://schemas.microsoft.com/office/powerpoint/2010/main" val="3391445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2" name="Rectangle 1"/>
          <p:cNvSpPr/>
          <p:nvPr/>
        </p:nvSpPr>
        <p:spPr>
          <a:xfrm>
            <a:off x="251520" y="1556792"/>
            <a:ext cx="8640960" cy="3416320"/>
          </a:xfrm>
          <a:prstGeom prst="rect">
            <a:avLst/>
          </a:prstGeom>
        </p:spPr>
        <p:txBody>
          <a:bodyPr wrap="square">
            <a:spAutoFit/>
          </a:bodyPr>
          <a:lstStyle/>
          <a:p>
            <a:r>
              <a:rPr lang="en-US" b="1" dirty="0"/>
              <a:t>The end of the tragedy is a </a:t>
            </a:r>
            <a:r>
              <a:rPr lang="en-US" b="1" i="1" dirty="0" err="1"/>
              <a:t>katharsis</a:t>
            </a:r>
            <a:r>
              <a:rPr lang="en-US" b="1" dirty="0"/>
              <a:t> (purgation, cleansing) of the tragic emotions of pity and fear:</a:t>
            </a:r>
            <a:r>
              <a:rPr lang="en-US" dirty="0"/>
              <a:t> </a:t>
            </a:r>
            <a:endParaRPr lang="en-US" dirty="0" smtClean="0"/>
          </a:p>
          <a:p>
            <a:endParaRPr lang="en-US" dirty="0"/>
          </a:p>
          <a:p>
            <a:r>
              <a:rPr lang="en-US" i="1" dirty="0" err="1"/>
              <a:t>Katharsis</a:t>
            </a:r>
            <a:r>
              <a:rPr lang="en-US" dirty="0"/>
              <a:t> </a:t>
            </a:r>
            <a:r>
              <a:rPr lang="en-US" dirty="0" smtClean="0"/>
              <a:t>is an Aristotelian </a:t>
            </a:r>
            <a:r>
              <a:rPr lang="en-US" dirty="0"/>
              <a:t>term that has generated considerable debate. The word means “</a:t>
            </a:r>
            <a:r>
              <a:rPr lang="en-US" dirty="0" smtClean="0"/>
              <a:t>purging.” </a:t>
            </a:r>
          </a:p>
          <a:p>
            <a:endParaRPr lang="en-US" dirty="0"/>
          </a:p>
          <a:p>
            <a:r>
              <a:rPr lang="en-US" dirty="0" smtClean="0"/>
              <a:t>Tragedy </a:t>
            </a:r>
            <a:r>
              <a:rPr lang="en-US" b="1" dirty="0"/>
              <a:t>arouses the emotions of pity and fear in order to purge away their excess, </a:t>
            </a:r>
            <a:r>
              <a:rPr lang="en-US" dirty="0"/>
              <a:t>to reduce these passions to a healthy, balanced proportion. </a:t>
            </a:r>
            <a:endParaRPr lang="en-US" dirty="0" smtClean="0"/>
          </a:p>
          <a:p>
            <a:endParaRPr lang="en-US" dirty="0"/>
          </a:p>
          <a:p>
            <a:r>
              <a:rPr lang="en-US" dirty="0" smtClean="0"/>
              <a:t>Aristotle </a:t>
            </a:r>
            <a:r>
              <a:rPr lang="en-US" dirty="0"/>
              <a:t>also talks of the “pleasure” that is proper to tragedy, apparently meaning the aesthetic pleasure one gets from contemplating the pity and fear that are aroused through an intricately constructed work of art.</a:t>
            </a:r>
          </a:p>
        </p:txBody>
      </p:sp>
      <p:sp>
        <p:nvSpPr>
          <p:cNvPr id="3" name="TextBox 2"/>
          <p:cNvSpPr txBox="1"/>
          <p:nvPr/>
        </p:nvSpPr>
        <p:spPr>
          <a:xfrm>
            <a:off x="251520" y="677332"/>
            <a:ext cx="8568952" cy="461665"/>
          </a:xfrm>
          <a:prstGeom prst="rect">
            <a:avLst/>
          </a:prstGeom>
          <a:noFill/>
        </p:spPr>
        <p:txBody>
          <a:bodyPr wrap="square" rtlCol="0">
            <a:spAutoFit/>
          </a:bodyPr>
          <a:lstStyle/>
          <a:p>
            <a:pPr algn="ctr"/>
            <a:r>
              <a:rPr lang="en-US" sz="2400" b="1" dirty="0" err="1" smtClean="0">
                <a:latin typeface="Times New Roman"/>
                <a:cs typeface="Times New Roman"/>
              </a:rPr>
              <a:t>Katharsis</a:t>
            </a:r>
            <a:endParaRPr lang="en-US" sz="2400" b="1" dirty="0">
              <a:latin typeface="Times New Roman"/>
              <a:cs typeface="Times New Roman"/>
            </a:endParaRPr>
          </a:p>
        </p:txBody>
      </p:sp>
    </p:spTree>
    <p:extLst>
      <p:ext uri="{BB962C8B-B14F-4D97-AF65-F5344CB8AC3E}">
        <p14:creationId xmlns:p14="http://schemas.microsoft.com/office/powerpoint/2010/main" val="17757288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2205</TotalTime>
  <Words>976</Words>
  <Application>Microsoft Macintosh PowerPoint</Application>
  <PresentationFormat>On-screen Show (4:3)</PresentationFormat>
  <Paragraphs>140</Paragraphs>
  <Slides>17</Slides>
  <Notes>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المحاضرة التمهيدية</vt:lpstr>
      <vt:lpstr>PowerPoint Presentation</vt:lpstr>
      <vt:lpstr>Lecture 4 Criticism in Ancient Greece Aristotle on Tragedy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Fouzi Slisli</cp:lastModifiedBy>
  <cp:revision>222</cp:revision>
  <dcterms:created xsi:type="dcterms:W3CDTF">1601-01-01T00:00:00Z</dcterms:created>
  <dcterms:modified xsi:type="dcterms:W3CDTF">2012-10-02T09:38:59Z</dcterms:modified>
</cp:coreProperties>
</file>