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9"/>
  </p:notesMasterIdLst>
  <p:handoutMasterIdLst>
    <p:handoutMasterId r:id="rId20"/>
  </p:handoutMasterIdLst>
  <p:sldIdLst>
    <p:sldId id="286" r:id="rId5"/>
    <p:sldId id="287" r:id="rId6"/>
    <p:sldId id="289" r:id="rId7"/>
    <p:sldId id="344" r:id="rId8"/>
    <p:sldId id="358" r:id="rId9"/>
    <p:sldId id="359" r:id="rId10"/>
    <p:sldId id="360" r:id="rId11"/>
    <p:sldId id="361" r:id="rId12"/>
    <p:sldId id="362" r:id="rId13"/>
    <p:sldId id="366" r:id="rId14"/>
    <p:sldId id="363" r:id="rId15"/>
    <p:sldId id="364" r:id="rId16"/>
    <p:sldId id="365" r:id="rId17"/>
    <p:sldId id="288"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100" d="100"/>
          <a:sy n="100" d="100"/>
        </p:scale>
        <p:origin x="-7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x-none"/>
          </a:p>
        </p:txBody>
      </p:sp>
      <p:sp>
        <p:nvSpPr>
          <p:cNvPr id="4" name="Slide Number Placeholder 3"/>
          <p:cNvSpPr>
            <a:spLocks noGrp="1"/>
          </p:cNvSpPr>
          <p:nvPr>
            <p:ph type="sldNum" sz="quarter" idx="10"/>
          </p:nvPr>
        </p:nvSpPr>
        <p:spPr/>
        <p:txBody>
          <a:bodyPr/>
          <a:lstStyle/>
          <a:p>
            <a:pPr>
              <a:defRPr/>
            </a:pPr>
            <a:fld id="{162B8BAD-30A2-4184-9AA2-111A23B8E5B8}" type="slidenum">
              <a:rPr lang="x-none"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14</a:t>
            </a:fld>
            <a:endParaRPr lang="en-US" dirty="0"/>
          </a:p>
        </p:txBody>
      </p:sp>
    </p:spTree>
    <p:extLst>
      <p:ext uri="{BB962C8B-B14F-4D97-AF65-F5344CB8AC3E}">
        <p14:creationId xmlns:p14="http://schemas.microsoft.com/office/powerpoint/2010/main" xmlns=""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x-none"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x-none"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38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x-none"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x-none"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x-none"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51520" y="2819400"/>
            <a:ext cx="4706815" cy="1981200"/>
          </a:xfrm>
          <a:prstGeom prst="rect">
            <a:avLst/>
          </a:prstGeom>
          <a:noFill/>
          <a:ln w="9525">
            <a:noFill/>
            <a:miter lim="800000"/>
            <a:headEnd/>
            <a:tailEnd/>
          </a:ln>
        </p:spPr>
        <p:txBody>
          <a:bodyPr anchor="ctr"/>
          <a:lstStyle/>
          <a:p>
            <a:pPr algn="ctr">
              <a:defRPr/>
            </a:pPr>
            <a:r>
              <a:rPr lang="en-US" sz="2500" b="1" dirty="0" smtClean="0">
                <a:solidFill>
                  <a:srgbClr val="FF0000"/>
                </a:solidFill>
                <a:latin typeface="AYM Wadiy S_U normal."/>
                <a:cs typeface="Times New Roman" pitchFamily="18" charset="0"/>
              </a:rPr>
              <a:t>Literary Criticism</a:t>
            </a:r>
            <a:r>
              <a:rPr lang="en-US" sz="2500" b="1" dirty="0">
                <a:solidFill>
                  <a:srgbClr val="FF0000"/>
                </a:solidFill>
                <a:latin typeface="AYM Wadiy S_U normal."/>
                <a:cs typeface="Times New Roman" pitchFamily="18" charset="0"/>
              </a:rPr>
              <a:t> </a:t>
            </a:r>
            <a:r>
              <a:rPr lang="en-US" sz="2500" b="1" dirty="0" smtClean="0">
                <a:solidFill>
                  <a:srgbClr val="FF0000"/>
                </a:solidFill>
                <a:latin typeface="AYM Wadiy S_U normal."/>
                <a:cs typeface="Times New Roman" pitchFamily="18" charset="0"/>
              </a:rPr>
              <a:t>and Theory</a:t>
            </a:r>
            <a:endParaRPr lang="en-US" sz="2500" b="1" dirty="0" smtClean="0">
              <a:solidFill>
                <a:srgbClr val="7F7F7F"/>
              </a:solidFill>
              <a:latin typeface="Calibri" pitchFamily="34" charset="0"/>
            </a:endParaRPr>
          </a:p>
          <a:p>
            <a:pPr algn="ctr">
              <a:defRPr/>
            </a:pPr>
            <a:r>
              <a:rPr lang="en-US" sz="2400" b="1" dirty="0" smtClean="0">
                <a:latin typeface="Calibri" pitchFamily="34" charset="0"/>
                <a:cs typeface="Times New Roman" pitchFamily="18" charset="0"/>
              </a:rPr>
              <a:t>Dr. Fouzi Slisli</a:t>
            </a:r>
            <a:endParaRPr lang="en-US" sz="2400" b="1" dirty="0">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x-none"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en-US" b="1" spc="-150" dirty="0" smtClean="0">
                <a:solidFill>
                  <a:srgbClr val="FF0000"/>
                </a:solidFill>
                <a:latin typeface="ae_AlMateen" pitchFamily="2" charset="-78"/>
                <a:cs typeface="ae_AlMateen" pitchFamily="2" charset="-78"/>
              </a:rPr>
              <a:t>Lecture </a:t>
            </a:r>
            <a:r>
              <a:rPr lang="en-US" b="1" spc="-150" dirty="0" smtClean="0">
                <a:solidFill>
                  <a:srgbClr val="FF0000"/>
                </a:solidFill>
                <a:latin typeface="ae_AlMateen" pitchFamily="2" charset="-78"/>
                <a:cs typeface="ae_AlMateen" pitchFamily="2" charset="-78"/>
              </a:rPr>
              <a:t>10</a:t>
            </a:r>
            <a:r>
              <a:rPr lang="x-none" b="1" spc="-150" dirty="0" smtClean="0">
                <a:solidFill>
                  <a:srgbClr val="FF0000"/>
                </a:solidFill>
                <a:latin typeface="ae_AlMateen" pitchFamily="2" charset="-78"/>
                <a:cs typeface="ae_AlMateen" pitchFamily="2" charset="-78"/>
              </a:rPr>
              <a:t/>
            </a:r>
            <a:br>
              <a:rPr lang="x-none" b="1" spc="-150" dirty="0" smtClean="0">
                <a:solidFill>
                  <a:srgbClr val="FF0000"/>
                </a:solidFill>
                <a:latin typeface="ae_AlMateen" pitchFamily="2" charset="-78"/>
                <a:cs typeface="ae_AlMateen" pitchFamily="2" charset="-78"/>
              </a:rPr>
            </a:br>
            <a:r>
              <a:rPr lang="en-US" sz="2800" spc="-150" dirty="0" smtClean="0">
                <a:solidFill>
                  <a:schemeClr val="tx1"/>
                </a:solidFill>
                <a:latin typeface="ae_AlMateen" pitchFamily="2" charset="-78"/>
                <a:cs typeface="ae_AlMateen" pitchFamily="2" charset="-78"/>
              </a:rPr>
              <a:t>Author Critiques:</a:t>
            </a:r>
            <a:br>
              <a:rPr lang="en-US" sz="2800" spc="-150" dirty="0" smtClean="0">
                <a:solidFill>
                  <a:schemeClr val="tx1"/>
                </a:solidFill>
                <a:latin typeface="ae_AlMateen" pitchFamily="2" charset="-78"/>
                <a:cs typeface="ae_AlMateen" pitchFamily="2" charset="-78"/>
              </a:rPr>
            </a:br>
            <a:r>
              <a:rPr lang="en-US" sz="2800" spc="-150" dirty="0" smtClean="0">
                <a:solidFill>
                  <a:schemeClr val="tx1"/>
                </a:solidFill>
                <a:latin typeface="ae_AlMateen" pitchFamily="2" charset="-78"/>
                <a:cs typeface="ae_AlMateen" pitchFamily="2" charset="-78"/>
              </a:rPr>
              <a:t>1. Michel Foucault: “What is an Author?”</a:t>
            </a:r>
            <a:r>
              <a:rPr lang="en-US" sz="2800" dirty="0" smtClean="0">
                <a:solidFill>
                  <a:schemeClr val="tx1"/>
                </a:solidFill>
                <a:effectLst>
                  <a:outerShdw blurRad="38100" dist="38100" dir="2700000" algn="tl">
                    <a:srgbClr val="000000">
                      <a:alpha val="43137"/>
                    </a:srgbClr>
                  </a:outerShdw>
                </a:effectLst>
              </a:rPr>
              <a:t/>
            </a:r>
            <a:br>
              <a:rPr lang="en-US" sz="2800" dirty="0" smtClean="0">
                <a:solidFill>
                  <a:schemeClr val="tx1"/>
                </a:solidFill>
                <a:effectLst>
                  <a:outerShdw blurRad="38100" dist="38100" dir="2700000" algn="tl">
                    <a:srgbClr val="000000">
                      <a:alpha val="43137"/>
                    </a:srgbClr>
                  </a:outerShdw>
                </a:effectLst>
              </a:rPr>
            </a:br>
            <a:r>
              <a:rPr lang="x-none" sz="2800" dirty="0">
                <a:solidFill>
                  <a:schemeClr val="tx1"/>
                </a:solidFill>
              </a:rPr>
              <a:t/>
            </a:r>
            <a:br>
              <a:rPr lang="x-none" sz="2800" dirty="0">
                <a:solidFill>
                  <a:schemeClr val="tx1"/>
                </a:solidFill>
              </a:rPr>
            </a:br>
            <a:endParaRPr lang="en-US" sz="2800" b="1" spc="-150" dirty="0" smtClean="0">
              <a:solidFill>
                <a:srgbClr val="FF0000"/>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x-none" b="1" dirty="0" smtClean="0"/>
              <a:t> </a:t>
            </a:r>
            <a:r>
              <a:rPr lang="en-US" b="1" dirty="0" smtClean="0">
                <a:solidFill>
                  <a:schemeClr val="tx1"/>
                </a:solidFill>
              </a:rPr>
              <a:t>Literary Criticism and Theory</a:t>
            </a: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661720"/>
          </a:xfrm>
          <a:prstGeom prst="rect">
            <a:avLst/>
          </a:prstGeom>
          <a:noFill/>
        </p:spPr>
        <p:txBody>
          <a:bodyPr wrap="square" rtlCol="1">
            <a:spAutoFit/>
          </a:bodyPr>
          <a:lstStyle/>
          <a:p>
            <a:pPr marL="285750" indent="-285750" algn="just">
              <a:buFontTx/>
              <a:buChar char="•"/>
            </a:pPr>
            <a:endParaRPr lang="en-US" sz="1900" dirty="0"/>
          </a:p>
          <a:p>
            <a:pPr algn="just"/>
            <a:endParaRPr lang="en-US" b="1" dirty="0" smtClean="0">
              <a:solidFill>
                <a:srgbClr val="990033"/>
              </a:solidFill>
            </a:endParaRPr>
          </a:p>
        </p:txBody>
      </p:sp>
      <p:sp>
        <p:nvSpPr>
          <p:cNvPr id="4" name="Rectangle 3"/>
          <p:cNvSpPr/>
          <p:nvPr/>
        </p:nvSpPr>
        <p:spPr>
          <a:xfrm>
            <a:off x="251520" y="1556792"/>
            <a:ext cx="8568952" cy="646331"/>
          </a:xfrm>
          <a:prstGeom prst="rect">
            <a:avLst/>
          </a:prstGeom>
        </p:spPr>
        <p:txBody>
          <a:bodyPr wrap="square">
            <a:spAutoFit/>
          </a:bodyPr>
          <a:lstStyle/>
          <a:p>
            <a:endParaRPr lang="en-US" dirty="0"/>
          </a:p>
          <a:p>
            <a:endParaRPr lang="en-US" dirty="0"/>
          </a:p>
        </p:txBody>
      </p:sp>
      <p:sp>
        <p:nvSpPr>
          <p:cNvPr id="6" name="Rectangle 5"/>
          <p:cNvSpPr/>
          <p:nvPr/>
        </p:nvSpPr>
        <p:spPr>
          <a:xfrm>
            <a:off x="251520" y="1484784"/>
            <a:ext cx="8640960" cy="3785652"/>
          </a:xfrm>
          <a:prstGeom prst="rect">
            <a:avLst/>
          </a:prstGeom>
        </p:spPr>
        <p:txBody>
          <a:bodyPr wrap="square">
            <a:spAutoFit/>
          </a:bodyPr>
          <a:lstStyle/>
          <a:p>
            <a:pPr marL="342900" indent="-342900">
              <a:buFont typeface="Wingdings" charset="2"/>
              <a:buChar char="v"/>
            </a:pPr>
            <a:endParaRPr lang="en-US" sz="2000" dirty="0" smtClean="0">
              <a:latin typeface="Times New Roman"/>
              <a:cs typeface="Times New Roman"/>
            </a:endParaRPr>
          </a:p>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endParaRPr lang="en-US" sz="2000" dirty="0" smtClean="0">
              <a:latin typeface="Times New Roman"/>
              <a:cs typeface="Times New Roman"/>
            </a:endParaRPr>
          </a:p>
          <a:p>
            <a:pPr marL="342900" indent="-342900">
              <a:buFont typeface="Wingdings" charset="2"/>
              <a:buChar char="v"/>
            </a:pPr>
            <a:r>
              <a:rPr lang="en-US" sz="2000" dirty="0" smtClean="0">
                <a:latin typeface="Times New Roman"/>
                <a:cs typeface="Times New Roman"/>
              </a:rPr>
              <a:t>Even </a:t>
            </a:r>
            <a:r>
              <a:rPr lang="en-US" sz="2000" dirty="0">
                <a:latin typeface="Times New Roman"/>
                <a:cs typeface="Times New Roman"/>
              </a:rPr>
              <a:t>with his title, Foucault is being provocative, taking a given and turning it into a problem. His question ("What is an Author?") might even seem pointless at first, so accustomed have we all become to thinking about authors and authorship.</a:t>
            </a:r>
          </a:p>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endParaRPr lang="en-GB" sz="2000" dirty="0">
              <a:latin typeface="Times New Roman"/>
              <a:cs typeface="Times New Roman"/>
            </a:endParaRPr>
          </a:p>
          <a:p>
            <a:pPr marL="342900" indent="-342900">
              <a:buFont typeface="Wingdings" charset="2"/>
              <a:buChar char="v"/>
            </a:pPr>
            <a:endParaRPr lang="en-GB" sz="2000" dirty="0">
              <a:latin typeface="Times New Roman"/>
              <a:cs typeface="Times New Roman"/>
            </a:endParaRPr>
          </a:p>
          <a:p>
            <a:endParaRPr lang="en-GB" sz="2000" dirty="0">
              <a:latin typeface="Times New Roman"/>
              <a:cs typeface="Times New Roman"/>
            </a:endParaRPr>
          </a:p>
          <a:p>
            <a:r>
              <a:rPr lang="en-GB" sz="2000" dirty="0">
                <a:latin typeface="Times New Roman"/>
                <a:cs typeface="Times New Roman"/>
              </a:rPr>
              <a:t>  </a:t>
            </a:r>
            <a:endParaRPr lang="en-US" sz="2000" dirty="0">
              <a:latin typeface="Times New Roman"/>
              <a:cs typeface="Times New Roman"/>
            </a:endParaRPr>
          </a:p>
        </p:txBody>
      </p:sp>
      <p:sp>
        <p:nvSpPr>
          <p:cNvPr id="2" name="TextBox 1"/>
          <p:cNvSpPr txBox="1"/>
          <p:nvPr/>
        </p:nvSpPr>
        <p:spPr>
          <a:xfrm>
            <a:off x="1115616" y="764704"/>
            <a:ext cx="7272808" cy="461665"/>
          </a:xfrm>
          <a:prstGeom prst="rect">
            <a:avLst/>
          </a:prstGeom>
          <a:noFill/>
        </p:spPr>
        <p:txBody>
          <a:bodyPr wrap="square" rtlCol="0">
            <a:spAutoFit/>
          </a:bodyPr>
          <a:lstStyle/>
          <a:p>
            <a:pPr algn="ctr"/>
            <a:r>
              <a:rPr lang="en-US" sz="2400" b="1" dirty="0" smtClean="0">
                <a:latin typeface="Times New Roman"/>
                <a:cs typeface="Times New Roman"/>
              </a:rPr>
              <a:t>Foucault’s Title</a:t>
            </a:r>
            <a:endParaRPr lang="en-US" sz="2400" b="1" dirty="0">
              <a:latin typeface="Times New Roman"/>
              <a:cs typeface="Times New Roman"/>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661720"/>
          </a:xfrm>
          <a:prstGeom prst="rect">
            <a:avLst/>
          </a:prstGeom>
          <a:noFill/>
        </p:spPr>
        <p:txBody>
          <a:bodyPr wrap="square" rtlCol="1">
            <a:spAutoFit/>
          </a:bodyPr>
          <a:lstStyle/>
          <a:p>
            <a:pPr marL="285750" indent="-285750" algn="just">
              <a:buFontTx/>
              <a:buChar char="•"/>
            </a:pPr>
            <a:endParaRPr lang="en-US" sz="1900" dirty="0"/>
          </a:p>
          <a:p>
            <a:pPr algn="just"/>
            <a:endParaRPr lang="en-US" b="1" dirty="0" smtClean="0">
              <a:solidFill>
                <a:srgbClr val="990033"/>
              </a:solidFill>
            </a:endParaRPr>
          </a:p>
        </p:txBody>
      </p:sp>
      <p:sp>
        <p:nvSpPr>
          <p:cNvPr id="4" name="Rectangle 3"/>
          <p:cNvSpPr/>
          <p:nvPr/>
        </p:nvSpPr>
        <p:spPr>
          <a:xfrm>
            <a:off x="251520" y="1556792"/>
            <a:ext cx="8568952" cy="646331"/>
          </a:xfrm>
          <a:prstGeom prst="rect">
            <a:avLst/>
          </a:prstGeom>
        </p:spPr>
        <p:txBody>
          <a:bodyPr wrap="square">
            <a:spAutoFit/>
          </a:bodyPr>
          <a:lstStyle/>
          <a:p>
            <a:endParaRPr lang="en-US" dirty="0"/>
          </a:p>
          <a:p>
            <a:endParaRPr lang="en-US" dirty="0"/>
          </a:p>
        </p:txBody>
      </p:sp>
      <p:sp>
        <p:nvSpPr>
          <p:cNvPr id="6" name="Rectangle 5"/>
          <p:cNvSpPr/>
          <p:nvPr/>
        </p:nvSpPr>
        <p:spPr>
          <a:xfrm>
            <a:off x="251520" y="1484784"/>
            <a:ext cx="8640960" cy="3785652"/>
          </a:xfrm>
          <a:prstGeom prst="rect">
            <a:avLst/>
          </a:prstGeom>
        </p:spPr>
        <p:txBody>
          <a:bodyPr wrap="square">
            <a:spAutoFit/>
          </a:bodyPr>
          <a:lstStyle/>
          <a:p>
            <a:pPr marL="342900" indent="-342900">
              <a:buFont typeface="Wingdings" charset="2"/>
              <a:buChar char="v"/>
            </a:pPr>
            <a:r>
              <a:rPr lang="en-US" sz="2000" dirty="0">
                <a:latin typeface="Times New Roman"/>
                <a:cs typeface="Times New Roman"/>
              </a:rPr>
              <a:t>Foucault </a:t>
            </a:r>
            <a:r>
              <a:rPr lang="en-US" sz="2000" dirty="0" smtClean="0">
                <a:latin typeface="Times New Roman"/>
                <a:cs typeface="Times New Roman"/>
              </a:rPr>
              <a:t>questions the </a:t>
            </a:r>
            <a:r>
              <a:rPr lang="en-US" sz="2000" dirty="0">
                <a:latin typeface="Times New Roman"/>
                <a:cs typeface="Times New Roman"/>
              </a:rPr>
              <a:t>most basic assumptions about authorship</a:t>
            </a:r>
            <a:r>
              <a:rPr lang="en-US" sz="2000" dirty="0" smtClean="0">
                <a:latin typeface="Times New Roman"/>
                <a:cs typeface="Times New Roman"/>
              </a:rPr>
              <a:t>. He </a:t>
            </a:r>
            <a:r>
              <a:rPr lang="en-US" sz="2000" dirty="0">
                <a:latin typeface="Times New Roman"/>
                <a:cs typeface="Times New Roman"/>
              </a:rPr>
              <a:t>reminds us that </a:t>
            </a:r>
            <a:r>
              <a:rPr lang="en-US" sz="2000" dirty="0" smtClean="0">
                <a:latin typeface="Times New Roman"/>
                <a:cs typeface="Times New Roman"/>
              </a:rPr>
              <a:t>the </a:t>
            </a:r>
            <a:r>
              <a:rPr lang="en-US" sz="2000" dirty="0">
                <a:latin typeface="Times New Roman"/>
                <a:cs typeface="Times New Roman"/>
              </a:rPr>
              <a:t>concept of authorship </a:t>
            </a:r>
            <a:r>
              <a:rPr lang="en-US" sz="2000" dirty="0" smtClean="0">
                <a:latin typeface="Times New Roman"/>
                <a:cs typeface="Times New Roman"/>
              </a:rPr>
              <a:t>hasn't </a:t>
            </a:r>
            <a:r>
              <a:rPr lang="en-US" sz="2000" dirty="0">
                <a:latin typeface="Times New Roman"/>
                <a:cs typeface="Times New Roman"/>
              </a:rPr>
              <a:t>always existed. It "came into being</a:t>
            </a:r>
            <a:r>
              <a:rPr lang="en-US" sz="2000" dirty="0" smtClean="0">
                <a:latin typeface="Times New Roman"/>
                <a:cs typeface="Times New Roman"/>
              </a:rPr>
              <a:t>,” he </a:t>
            </a:r>
            <a:r>
              <a:rPr lang="en-US" sz="2000" dirty="0">
                <a:latin typeface="Times New Roman"/>
                <a:cs typeface="Times New Roman"/>
              </a:rPr>
              <a:t>explains, at a particular moment in history, and it may pass out of being at some future moment.</a:t>
            </a:r>
          </a:p>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r>
              <a:rPr lang="en-US" sz="2000" dirty="0" smtClean="0">
                <a:latin typeface="Times New Roman"/>
                <a:cs typeface="Times New Roman"/>
              </a:rPr>
              <a:t>Foucault </a:t>
            </a:r>
            <a:r>
              <a:rPr lang="en-US" sz="2000" dirty="0">
                <a:latin typeface="Times New Roman"/>
                <a:cs typeface="Times New Roman"/>
              </a:rPr>
              <a:t>also </a:t>
            </a:r>
            <a:r>
              <a:rPr lang="en-US" sz="2000" dirty="0" smtClean="0">
                <a:latin typeface="Times New Roman"/>
                <a:cs typeface="Times New Roman"/>
              </a:rPr>
              <a:t>questions our </a:t>
            </a:r>
            <a:r>
              <a:rPr lang="en-US" sz="2000" dirty="0">
                <a:latin typeface="Times New Roman"/>
                <a:cs typeface="Times New Roman"/>
              </a:rPr>
              <a:t>habit of thinking about authors as individuals, heroic figures who somehow transcend or </a:t>
            </a:r>
            <a:r>
              <a:rPr lang="en-US" sz="2000" dirty="0" smtClean="0">
                <a:latin typeface="Times New Roman"/>
                <a:cs typeface="Times New Roman"/>
              </a:rPr>
              <a:t>exist outside history (Shakespeare as a genius for all times and all place). </a:t>
            </a:r>
          </a:p>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r>
              <a:rPr lang="en-US" sz="2000" dirty="0" smtClean="0">
                <a:latin typeface="Times New Roman"/>
                <a:cs typeface="Times New Roman"/>
              </a:rPr>
              <a:t>Why</a:t>
            </a:r>
            <a:r>
              <a:rPr lang="en-US" sz="2000" dirty="0">
                <a:latin typeface="Times New Roman"/>
                <a:cs typeface="Times New Roman"/>
              </a:rPr>
              <a:t>, he wonders, are we so strongly inclined to view authors in that way? Why are we often so resistant to the notion that authors are products of their times? </a:t>
            </a:r>
            <a:endParaRPr lang="en-GB" sz="2000" dirty="0">
              <a:latin typeface="Times New Roman"/>
              <a:cs typeface="Times New Roman"/>
            </a:endParaRPr>
          </a:p>
          <a:p>
            <a:r>
              <a:rPr lang="en-GB" sz="2000" dirty="0">
                <a:latin typeface="Times New Roman"/>
                <a:cs typeface="Times New Roman"/>
              </a:rPr>
              <a:t>  </a:t>
            </a:r>
            <a:endParaRPr lang="en-US" sz="2000" dirty="0">
              <a:latin typeface="Times New Roman"/>
              <a:cs typeface="Times New Roman"/>
            </a:endParaRPr>
          </a:p>
        </p:txBody>
      </p:sp>
      <p:sp>
        <p:nvSpPr>
          <p:cNvPr id="2" name="TextBox 1"/>
          <p:cNvSpPr txBox="1"/>
          <p:nvPr/>
        </p:nvSpPr>
        <p:spPr>
          <a:xfrm>
            <a:off x="1115616" y="764704"/>
            <a:ext cx="7272808" cy="461665"/>
          </a:xfrm>
          <a:prstGeom prst="rect">
            <a:avLst/>
          </a:prstGeom>
          <a:noFill/>
        </p:spPr>
        <p:txBody>
          <a:bodyPr wrap="square" rtlCol="0">
            <a:spAutoFit/>
          </a:bodyPr>
          <a:lstStyle/>
          <a:p>
            <a:pPr algn="ctr"/>
            <a:r>
              <a:rPr lang="en-US" sz="2400" b="1" dirty="0" smtClean="0">
                <a:latin typeface="Times New Roman"/>
                <a:cs typeface="Times New Roman"/>
              </a:rPr>
              <a:t>The idea of the Death of the Author</a:t>
            </a:r>
            <a:endParaRPr lang="en-US" sz="2400" b="1" dirty="0">
              <a:latin typeface="Times New Roman"/>
              <a:cs typeface="Times New Roman"/>
            </a:endParaRPr>
          </a:p>
        </p:txBody>
      </p:sp>
    </p:spTree>
    <p:extLst>
      <p:ext uri="{BB962C8B-B14F-4D97-AF65-F5344CB8AC3E}">
        <p14:creationId xmlns:p14="http://schemas.microsoft.com/office/powerpoint/2010/main" xmlns="" val="36316439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661720"/>
          </a:xfrm>
          <a:prstGeom prst="rect">
            <a:avLst/>
          </a:prstGeom>
          <a:noFill/>
        </p:spPr>
        <p:txBody>
          <a:bodyPr wrap="square" rtlCol="1">
            <a:spAutoFit/>
          </a:bodyPr>
          <a:lstStyle/>
          <a:p>
            <a:pPr marL="285750" indent="-285750" algn="just">
              <a:buFontTx/>
              <a:buChar char="•"/>
            </a:pPr>
            <a:endParaRPr lang="en-US" sz="1900" dirty="0"/>
          </a:p>
          <a:p>
            <a:pPr algn="just"/>
            <a:endParaRPr lang="en-US" b="1" dirty="0" smtClean="0">
              <a:solidFill>
                <a:srgbClr val="990033"/>
              </a:solidFill>
            </a:endParaRPr>
          </a:p>
        </p:txBody>
      </p:sp>
      <p:sp>
        <p:nvSpPr>
          <p:cNvPr id="4" name="Rectangle 3"/>
          <p:cNvSpPr/>
          <p:nvPr/>
        </p:nvSpPr>
        <p:spPr>
          <a:xfrm>
            <a:off x="251520" y="1556792"/>
            <a:ext cx="8568952" cy="646331"/>
          </a:xfrm>
          <a:prstGeom prst="rect">
            <a:avLst/>
          </a:prstGeom>
        </p:spPr>
        <p:txBody>
          <a:bodyPr wrap="square">
            <a:spAutoFit/>
          </a:bodyPr>
          <a:lstStyle/>
          <a:p>
            <a:endParaRPr lang="en-US" dirty="0"/>
          </a:p>
          <a:p>
            <a:endParaRPr lang="en-US" dirty="0"/>
          </a:p>
        </p:txBody>
      </p:sp>
      <p:sp>
        <p:nvSpPr>
          <p:cNvPr id="6" name="Rectangle 5"/>
          <p:cNvSpPr/>
          <p:nvPr/>
        </p:nvSpPr>
        <p:spPr>
          <a:xfrm>
            <a:off x="251520" y="1484784"/>
            <a:ext cx="8640960" cy="5632311"/>
          </a:xfrm>
          <a:prstGeom prst="rect">
            <a:avLst/>
          </a:prstGeom>
        </p:spPr>
        <p:txBody>
          <a:bodyPr wrap="square">
            <a:spAutoFit/>
          </a:bodyPr>
          <a:lstStyle/>
          <a:p>
            <a:endParaRPr lang="en-US" sz="2000" dirty="0">
              <a:latin typeface="Times New Roman"/>
              <a:cs typeface="Times New Roman"/>
            </a:endParaRPr>
          </a:p>
          <a:p>
            <a:pPr marL="342900" indent="-342900">
              <a:buFont typeface="Wingdings" charset="2"/>
              <a:buChar char="v"/>
            </a:pPr>
            <a:r>
              <a:rPr lang="en-US" sz="2000" dirty="0" smtClean="0">
                <a:latin typeface="Times New Roman"/>
                <a:cs typeface="Times New Roman"/>
              </a:rPr>
              <a:t>According </a:t>
            </a:r>
            <a:r>
              <a:rPr lang="en-US" sz="2000" dirty="0">
                <a:latin typeface="Times New Roman"/>
                <a:cs typeface="Times New Roman"/>
              </a:rPr>
              <a:t>to Foucault, Barthes had urged </a:t>
            </a:r>
            <a:r>
              <a:rPr lang="en-US" sz="2000" dirty="0" smtClean="0">
                <a:latin typeface="Times New Roman"/>
                <a:cs typeface="Times New Roman"/>
              </a:rPr>
              <a:t>critics </a:t>
            </a:r>
            <a:r>
              <a:rPr lang="en-US" sz="2000" dirty="0">
                <a:latin typeface="Times New Roman"/>
                <a:cs typeface="Times New Roman"/>
              </a:rPr>
              <a:t>to realize that they could "do without [the author] and study the work </a:t>
            </a:r>
            <a:r>
              <a:rPr lang="en-US" sz="2000" dirty="0" smtClean="0">
                <a:latin typeface="Times New Roman"/>
                <a:cs typeface="Times New Roman"/>
              </a:rPr>
              <a:t>itself.” </a:t>
            </a:r>
            <a:r>
              <a:rPr lang="en-US" sz="2000" dirty="0">
                <a:latin typeface="Times New Roman"/>
                <a:cs typeface="Times New Roman"/>
              </a:rPr>
              <a:t>This urging, Foucault implies, </a:t>
            </a:r>
            <a:r>
              <a:rPr lang="en-US" sz="2000" dirty="0" smtClean="0">
                <a:latin typeface="Times New Roman"/>
                <a:cs typeface="Times New Roman"/>
              </a:rPr>
              <a:t>is not realistic. </a:t>
            </a:r>
            <a:endParaRPr lang="en-US" sz="2000" dirty="0">
              <a:latin typeface="Times New Roman"/>
              <a:cs typeface="Times New Roman"/>
            </a:endParaRPr>
          </a:p>
          <a:p>
            <a:pPr marL="342900" indent="-342900">
              <a:buFont typeface="Wingdings" charset="2"/>
              <a:buChar char="v"/>
            </a:pPr>
            <a:endParaRPr lang="en-GB" sz="2000" dirty="0" smtClean="0">
              <a:latin typeface="Times New Roman"/>
              <a:cs typeface="Times New Roman"/>
            </a:endParaRPr>
          </a:p>
          <a:p>
            <a:pPr marL="342900" indent="-342900">
              <a:buFont typeface="Wingdings" charset="2"/>
              <a:buChar char="v"/>
            </a:pPr>
            <a:r>
              <a:rPr lang="en-US" sz="2000" dirty="0">
                <a:latin typeface="Times New Roman"/>
                <a:cs typeface="Times New Roman"/>
              </a:rPr>
              <a:t>Foucault </a:t>
            </a:r>
            <a:r>
              <a:rPr lang="en-US" sz="2000" dirty="0" smtClean="0">
                <a:latin typeface="Times New Roman"/>
                <a:cs typeface="Times New Roman"/>
              </a:rPr>
              <a:t>suggests that critics like Barthes and Derrida never </a:t>
            </a:r>
            <a:r>
              <a:rPr lang="en-US" sz="2000" dirty="0">
                <a:latin typeface="Times New Roman"/>
                <a:cs typeface="Times New Roman"/>
              </a:rPr>
              <a:t>really </a:t>
            </a:r>
            <a:r>
              <a:rPr lang="en-US" sz="2000" dirty="0" smtClean="0">
                <a:latin typeface="Times New Roman"/>
                <a:cs typeface="Times New Roman"/>
              </a:rPr>
              <a:t>get </a:t>
            </a:r>
            <a:r>
              <a:rPr lang="en-US" sz="2000" dirty="0">
                <a:latin typeface="Times New Roman"/>
                <a:cs typeface="Times New Roman"/>
              </a:rPr>
              <a:t>rid of the author, but instead merely reassigns the author's powers and privileges to "writing" or to "language itself."</a:t>
            </a:r>
          </a:p>
          <a:p>
            <a:pPr marL="342900" indent="-342900">
              <a:buFont typeface="Wingdings" charset="2"/>
              <a:buChar char="v"/>
            </a:pPr>
            <a:endParaRPr lang="en-US" sz="2000" dirty="0" smtClean="0">
              <a:latin typeface="Times New Roman"/>
              <a:cs typeface="Times New Roman"/>
            </a:endParaRPr>
          </a:p>
          <a:p>
            <a:pPr marL="342900" indent="-342900">
              <a:buFont typeface="Wingdings" charset="2"/>
              <a:buChar char="v"/>
            </a:pPr>
            <a:r>
              <a:rPr lang="en-US" sz="2000" dirty="0" smtClean="0">
                <a:latin typeface="Times New Roman"/>
                <a:cs typeface="Times New Roman"/>
              </a:rPr>
              <a:t>Foucault </a:t>
            </a:r>
            <a:r>
              <a:rPr lang="en-US" sz="2000" dirty="0">
                <a:latin typeface="Times New Roman"/>
                <a:cs typeface="Times New Roman"/>
              </a:rPr>
              <a:t>doesn't want his readers to assume that </a:t>
            </a:r>
            <a:r>
              <a:rPr lang="en-US" sz="2000" dirty="0" smtClean="0">
                <a:latin typeface="Times New Roman"/>
                <a:cs typeface="Times New Roman"/>
              </a:rPr>
              <a:t>the question of authorship that's </a:t>
            </a:r>
            <a:r>
              <a:rPr lang="en-US" sz="2000" dirty="0">
                <a:latin typeface="Times New Roman"/>
                <a:cs typeface="Times New Roman"/>
              </a:rPr>
              <a:t>already been solved by </a:t>
            </a:r>
            <a:r>
              <a:rPr lang="en-US" sz="2000" dirty="0" smtClean="0">
                <a:latin typeface="Times New Roman"/>
                <a:cs typeface="Times New Roman"/>
              </a:rPr>
              <a:t>critics like Barthes </a:t>
            </a:r>
            <a:r>
              <a:rPr lang="en-US" sz="2000" dirty="0">
                <a:latin typeface="Times New Roman"/>
                <a:cs typeface="Times New Roman"/>
              </a:rPr>
              <a:t>and Derrida. </a:t>
            </a:r>
            <a:r>
              <a:rPr lang="en-US" sz="2000" dirty="0" smtClean="0">
                <a:latin typeface="Times New Roman"/>
                <a:cs typeface="Times New Roman"/>
              </a:rPr>
              <a:t>He tries to show that neither </a:t>
            </a:r>
            <a:r>
              <a:rPr lang="en-US" sz="2000" dirty="0">
                <a:latin typeface="Times New Roman"/>
                <a:cs typeface="Times New Roman"/>
              </a:rPr>
              <a:t>Barthes nor Derrida has broken away from the question of the author--much less solved it.</a:t>
            </a:r>
          </a:p>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endParaRPr lang="en-GB" sz="2000" dirty="0">
              <a:latin typeface="Times New Roman"/>
              <a:cs typeface="Times New Roman"/>
            </a:endParaRPr>
          </a:p>
          <a:p>
            <a:endParaRPr lang="en-GB" sz="2000" dirty="0">
              <a:latin typeface="Times New Roman"/>
              <a:cs typeface="Times New Roman"/>
            </a:endParaRPr>
          </a:p>
          <a:p>
            <a:r>
              <a:rPr lang="en-GB" sz="2000" dirty="0">
                <a:latin typeface="Times New Roman"/>
                <a:cs typeface="Times New Roman"/>
              </a:rPr>
              <a:t>  </a:t>
            </a:r>
            <a:endParaRPr lang="en-US" sz="2000" dirty="0">
              <a:latin typeface="Times New Roman"/>
              <a:cs typeface="Times New Roman"/>
            </a:endParaRPr>
          </a:p>
        </p:txBody>
      </p:sp>
      <p:sp>
        <p:nvSpPr>
          <p:cNvPr id="2" name="TextBox 1"/>
          <p:cNvSpPr txBox="1"/>
          <p:nvPr/>
        </p:nvSpPr>
        <p:spPr>
          <a:xfrm>
            <a:off x="1115616" y="764704"/>
            <a:ext cx="7272808" cy="461665"/>
          </a:xfrm>
          <a:prstGeom prst="rect">
            <a:avLst/>
          </a:prstGeom>
          <a:noFill/>
        </p:spPr>
        <p:txBody>
          <a:bodyPr wrap="square" rtlCol="0">
            <a:spAutoFit/>
          </a:bodyPr>
          <a:lstStyle/>
          <a:p>
            <a:pPr algn="ctr"/>
            <a:r>
              <a:rPr lang="en-US" sz="2400" b="1" dirty="0" smtClean="0">
                <a:latin typeface="Times New Roman"/>
                <a:cs typeface="Times New Roman"/>
              </a:rPr>
              <a:t>The idea of the Death of the Author</a:t>
            </a:r>
            <a:endParaRPr lang="en-US" sz="2400" b="1" dirty="0">
              <a:latin typeface="Times New Roman"/>
              <a:cs typeface="Times New Roman"/>
            </a:endParaRPr>
          </a:p>
        </p:txBody>
      </p:sp>
    </p:spTree>
    <p:extLst>
      <p:ext uri="{BB962C8B-B14F-4D97-AF65-F5344CB8AC3E}">
        <p14:creationId xmlns:p14="http://schemas.microsoft.com/office/powerpoint/2010/main" xmlns="" val="31408008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661720"/>
          </a:xfrm>
          <a:prstGeom prst="rect">
            <a:avLst/>
          </a:prstGeom>
          <a:noFill/>
        </p:spPr>
        <p:txBody>
          <a:bodyPr wrap="square" rtlCol="1">
            <a:spAutoFit/>
          </a:bodyPr>
          <a:lstStyle/>
          <a:p>
            <a:pPr marL="285750" indent="-285750" algn="just">
              <a:buFontTx/>
              <a:buChar char="•"/>
            </a:pPr>
            <a:endParaRPr lang="en-US" sz="1900" dirty="0"/>
          </a:p>
          <a:p>
            <a:pPr algn="just"/>
            <a:endParaRPr lang="en-US" b="1" dirty="0" smtClean="0">
              <a:solidFill>
                <a:srgbClr val="990033"/>
              </a:solidFill>
            </a:endParaRPr>
          </a:p>
        </p:txBody>
      </p:sp>
      <p:sp>
        <p:nvSpPr>
          <p:cNvPr id="4" name="Rectangle 3"/>
          <p:cNvSpPr/>
          <p:nvPr/>
        </p:nvSpPr>
        <p:spPr>
          <a:xfrm>
            <a:off x="251520" y="1556792"/>
            <a:ext cx="8568952" cy="646331"/>
          </a:xfrm>
          <a:prstGeom prst="rect">
            <a:avLst/>
          </a:prstGeom>
        </p:spPr>
        <p:txBody>
          <a:bodyPr wrap="square">
            <a:spAutoFit/>
          </a:bodyPr>
          <a:lstStyle/>
          <a:p>
            <a:endParaRPr lang="en-US" dirty="0"/>
          </a:p>
          <a:p>
            <a:endParaRPr lang="en-US" dirty="0"/>
          </a:p>
        </p:txBody>
      </p:sp>
      <p:sp>
        <p:nvSpPr>
          <p:cNvPr id="6" name="Rectangle 5"/>
          <p:cNvSpPr/>
          <p:nvPr/>
        </p:nvSpPr>
        <p:spPr>
          <a:xfrm>
            <a:off x="251520" y="1484784"/>
            <a:ext cx="8640960" cy="5324535"/>
          </a:xfrm>
          <a:prstGeom prst="rect">
            <a:avLst/>
          </a:prstGeom>
        </p:spPr>
        <p:txBody>
          <a:bodyPr wrap="square">
            <a:spAutoFit/>
          </a:bodyPr>
          <a:lstStyle/>
          <a:p>
            <a:endParaRPr lang="en-US" sz="2000" dirty="0">
              <a:latin typeface="Times New Roman"/>
              <a:cs typeface="Times New Roman"/>
            </a:endParaRPr>
          </a:p>
          <a:p>
            <a:pPr marL="342900" indent="-342900">
              <a:buFont typeface="Wingdings" charset="2"/>
              <a:buChar char="v"/>
            </a:pPr>
            <a:r>
              <a:rPr lang="en-US" sz="2000" dirty="0" smtClean="0">
                <a:latin typeface="Times New Roman"/>
                <a:cs typeface="Times New Roman"/>
              </a:rPr>
              <a:t>Foucault </a:t>
            </a:r>
            <a:r>
              <a:rPr lang="en-US" sz="2000" dirty="0">
                <a:latin typeface="Times New Roman"/>
                <a:cs typeface="Times New Roman"/>
              </a:rPr>
              <a:t>asks us to think about the ways in which an author's name "functions" in our society. After raising questions about the functions of proper names, he goes on to say that the names of authors often serve a "</a:t>
            </a:r>
            <a:r>
              <a:rPr lang="en-US" sz="2000" dirty="0" err="1">
                <a:latin typeface="Times New Roman"/>
                <a:cs typeface="Times New Roman"/>
              </a:rPr>
              <a:t>classifactory</a:t>
            </a:r>
            <a:r>
              <a:rPr lang="en-US" sz="2000" dirty="0">
                <a:latin typeface="Times New Roman"/>
                <a:cs typeface="Times New Roman"/>
              </a:rPr>
              <a:t>" function</a:t>
            </a:r>
            <a:r>
              <a:rPr lang="en-US" sz="2000" dirty="0" smtClean="0">
                <a:latin typeface="Times New Roman"/>
                <a:cs typeface="Times New Roman"/>
              </a:rPr>
              <a:t>.</a:t>
            </a:r>
          </a:p>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r>
              <a:rPr lang="en-US" sz="2000" dirty="0" smtClean="0">
                <a:latin typeface="Times New Roman"/>
                <a:cs typeface="Times New Roman"/>
              </a:rPr>
              <a:t>Think </a:t>
            </a:r>
            <a:r>
              <a:rPr lang="en-US" sz="2000" dirty="0">
                <a:latin typeface="Times New Roman"/>
                <a:cs typeface="Times New Roman"/>
              </a:rPr>
              <a:t>about how the average bookstore is </a:t>
            </a:r>
            <a:r>
              <a:rPr lang="en-US" sz="2000" dirty="0" smtClean="0">
                <a:latin typeface="Times New Roman"/>
                <a:cs typeface="Times New Roman"/>
              </a:rPr>
              <a:t>organized. When you go to the bookstore looking for Oliver Twist, most of the time you will search under the section: Charles Dickens, or you will ask for the novels of Charles Dickens. It </a:t>
            </a:r>
            <a:r>
              <a:rPr lang="en-US" sz="2000" dirty="0">
                <a:latin typeface="Times New Roman"/>
                <a:cs typeface="Times New Roman"/>
              </a:rPr>
              <a:t>probably wouldn't even occur to you to make your search in any other way</a:t>
            </a:r>
            <a:r>
              <a:rPr lang="en-US" sz="2000" dirty="0" smtClean="0">
                <a:latin typeface="Times New Roman"/>
                <a:cs typeface="Times New Roman"/>
              </a:rPr>
              <a:t>. It’s almost unconscious.</a:t>
            </a:r>
            <a:endParaRPr lang="en-US" sz="2000" dirty="0">
              <a:latin typeface="Times New Roman"/>
              <a:cs typeface="Times New Roman"/>
            </a:endParaRPr>
          </a:p>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endParaRPr lang="en-GB" sz="2000" dirty="0">
              <a:latin typeface="Times New Roman"/>
              <a:cs typeface="Times New Roman"/>
            </a:endParaRPr>
          </a:p>
          <a:p>
            <a:endParaRPr lang="en-GB" sz="2000" dirty="0">
              <a:latin typeface="Times New Roman"/>
              <a:cs typeface="Times New Roman"/>
            </a:endParaRPr>
          </a:p>
          <a:p>
            <a:r>
              <a:rPr lang="en-GB" sz="2000" dirty="0">
                <a:latin typeface="Times New Roman"/>
                <a:cs typeface="Times New Roman"/>
              </a:rPr>
              <a:t>  </a:t>
            </a:r>
            <a:endParaRPr lang="en-US" sz="2000" dirty="0">
              <a:latin typeface="Times New Roman"/>
              <a:cs typeface="Times New Roman"/>
            </a:endParaRPr>
          </a:p>
        </p:txBody>
      </p:sp>
      <p:sp>
        <p:nvSpPr>
          <p:cNvPr id="2" name="TextBox 1"/>
          <p:cNvSpPr txBox="1"/>
          <p:nvPr/>
        </p:nvSpPr>
        <p:spPr>
          <a:xfrm>
            <a:off x="1115616" y="764704"/>
            <a:ext cx="7272808" cy="461665"/>
          </a:xfrm>
          <a:prstGeom prst="rect">
            <a:avLst/>
          </a:prstGeom>
          <a:noFill/>
        </p:spPr>
        <p:txBody>
          <a:bodyPr wrap="square" rtlCol="0">
            <a:spAutoFit/>
          </a:bodyPr>
          <a:lstStyle/>
          <a:p>
            <a:pPr algn="ctr"/>
            <a:r>
              <a:rPr lang="en-US" sz="2400" b="1" dirty="0" smtClean="0">
                <a:latin typeface="Times New Roman"/>
                <a:cs typeface="Times New Roman"/>
              </a:rPr>
              <a:t>The Author as a Classificatory Function</a:t>
            </a:r>
            <a:endParaRPr lang="en-US" sz="2400" b="1" dirty="0">
              <a:latin typeface="Times New Roman"/>
              <a:cs typeface="Times New Roman"/>
            </a:endParaRPr>
          </a:p>
        </p:txBody>
      </p:sp>
    </p:spTree>
    <p:extLst>
      <p:ext uri="{BB962C8B-B14F-4D97-AF65-F5344CB8AC3E}">
        <p14:creationId xmlns:p14="http://schemas.microsoft.com/office/powerpoint/2010/main" xmlns="" val="7465818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661720"/>
          </a:xfrm>
          <a:prstGeom prst="rect">
            <a:avLst/>
          </a:prstGeom>
          <a:noFill/>
        </p:spPr>
        <p:txBody>
          <a:bodyPr wrap="square" rtlCol="1">
            <a:spAutoFit/>
          </a:bodyPr>
          <a:lstStyle/>
          <a:p>
            <a:pPr marL="285750" indent="-285750" algn="just">
              <a:buFontTx/>
              <a:buChar char="•"/>
            </a:pPr>
            <a:endParaRPr lang="en-US" sz="1900" dirty="0"/>
          </a:p>
          <a:p>
            <a:pPr algn="just"/>
            <a:endParaRPr lang="en-US" b="1" dirty="0" smtClean="0">
              <a:solidFill>
                <a:srgbClr val="990033"/>
              </a:solidFill>
            </a:endParaRPr>
          </a:p>
        </p:txBody>
      </p:sp>
      <p:sp>
        <p:nvSpPr>
          <p:cNvPr id="4" name="Rectangle 3"/>
          <p:cNvSpPr/>
          <p:nvPr/>
        </p:nvSpPr>
        <p:spPr>
          <a:xfrm>
            <a:off x="251520" y="1556792"/>
            <a:ext cx="8568952" cy="646331"/>
          </a:xfrm>
          <a:prstGeom prst="rect">
            <a:avLst/>
          </a:prstGeom>
        </p:spPr>
        <p:txBody>
          <a:bodyPr wrap="square">
            <a:spAutoFit/>
          </a:bodyPr>
          <a:lstStyle/>
          <a:p>
            <a:endParaRPr lang="en-US" dirty="0"/>
          </a:p>
          <a:p>
            <a:endParaRPr lang="en-US" dirty="0"/>
          </a:p>
        </p:txBody>
      </p:sp>
      <p:sp>
        <p:nvSpPr>
          <p:cNvPr id="6" name="Rectangle 5"/>
          <p:cNvSpPr/>
          <p:nvPr/>
        </p:nvSpPr>
        <p:spPr>
          <a:xfrm>
            <a:off x="251520" y="1484784"/>
            <a:ext cx="8640960" cy="3785652"/>
          </a:xfrm>
          <a:prstGeom prst="rect">
            <a:avLst/>
          </a:prstGeom>
        </p:spPr>
        <p:txBody>
          <a:bodyPr wrap="square">
            <a:spAutoFit/>
          </a:bodyPr>
          <a:lstStyle/>
          <a:p>
            <a:pPr marL="342900" indent="-342900">
              <a:buFont typeface="Wingdings" charset="2"/>
              <a:buChar char="v"/>
            </a:pPr>
            <a:r>
              <a:rPr lang="en-US" sz="2000" dirty="0" smtClean="0">
                <a:latin typeface="Times New Roman"/>
                <a:cs typeface="Times New Roman"/>
              </a:rPr>
              <a:t>Now</a:t>
            </a:r>
            <a:r>
              <a:rPr lang="en-US" sz="2000" dirty="0">
                <a:latin typeface="Times New Roman"/>
                <a:cs typeface="Times New Roman"/>
              </a:rPr>
              <a:t>, Foucault asks, why do you--why do most of us--assume that it's "natural" for bookstores to classify books according to the names of their authors? What would happen to Oliver Twist if scholars were to discover that it hadn't been written by Charles Dickens? Wouldn't most bookstores, and wouldn't most of us, feel that the novel would have to be reclassified in light of that discovery? Why should we feel that way? After all, the words of the novel wouldn't have changed, would they?</a:t>
            </a:r>
          </a:p>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r>
              <a:rPr lang="en-US" sz="2000" dirty="0">
                <a:latin typeface="Times New Roman"/>
                <a:cs typeface="Times New Roman"/>
              </a:rPr>
              <a:t>Foucault </a:t>
            </a:r>
            <a:r>
              <a:rPr lang="en-US" sz="2000" dirty="0" smtClean="0">
                <a:latin typeface="Times New Roman"/>
                <a:cs typeface="Times New Roman"/>
              </a:rPr>
              <a:t>here introduces his </a:t>
            </a:r>
            <a:r>
              <a:rPr lang="en-US" sz="2000" dirty="0">
                <a:latin typeface="Times New Roman"/>
                <a:cs typeface="Times New Roman"/>
              </a:rPr>
              <a:t>concept of the "author function." </a:t>
            </a:r>
            <a:r>
              <a:rPr lang="en-US" sz="2000" dirty="0" smtClean="0">
                <a:latin typeface="Times New Roman"/>
                <a:cs typeface="Times New Roman"/>
              </a:rPr>
              <a:t>It </a:t>
            </a:r>
            <a:r>
              <a:rPr lang="en-US" sz="2000" dirty="0">
                <a:latin typeface="Times New Roman"/>
                <a:cs typeface="Times New Roman"/>
              </a:rPr>
              <a:t>is not a person and </a:t>
            </a:r>
            <a:r>
              <a:rPr lang="en-US" sz="2000" dirty="0" smtClean="0">
                <a:latin typeface="Times New Roman"/>
                <a:cs typeface="Times New Roman"/>
              </a:rPr>
              <a:t>it should not </a:t>
            </a:r>
            <a:r>
              <a:rPr lang="en-US" sz="2000" dirty="0">
                <a:latin typeface="Times New Roman"/>
                <a:cs typeface="Times New Roman"/>
              </a:rPr>
              <a:t>be confused with either the "author" or the "writer." The "author function" is more like a set of beliefs or assumptions governing the production, circulation, classification and consumption of texts. </a:t>
            </a:r>
          </a:p>
        </p:txBody>
      </p:sp>
      <p:sp>
        <p:nvSpPr>
          <p:cNvPr id="2" name="TextBox 1"/>
          <p:cNvSpPr txBox="1"/>
          <p:nvPr/>
        </p:nvSpPr>
        <p:spPr>
          <a:xfrm>
            <a:off x="1115616" y="764704"/>
            <a:ext cx="7272808" cy="461665"/>
          </a:xfrm>
          <a:prstGeom prst="rect">
            <a:avLst/>
          </a:prstGeom>
          <a:noFill/>
        </p:spPr>
        <p:txBody>
          <a:bodyPr wrap="square" rtlCol="0">
            <a:spAutoFit/>
          </a:bodyPr>
          <a:lstStyle/>
          <a:p>
            <a:pPr algn="ctr"/>
            <a:r>
              <a:rPr lang="en-US" sz="2400" b="1" dirty="0" smtClean="0">
                <a:latin typeface="Times New Roman"/>
                <a:cs typeface="Times New Roman"/>
              </a:rPr>
              <a:t>The “Author Function”</a:t>
            </a:r>
            <a:endParaRPr lang="en-US" sz="2400" b="1" dirty="0">
              <a:latin typeface="Times New Roman"/>
              <a:cs typeface="Times New Roman"/>
            </a:endParaRPr>
          </a:p>
        </p:txBody>
      </p:sp>
    </p:spTree>
    <p:extLst>
      <p:ext uri="{BB962C8B-B14F-4D97-AF65-F5344CB8AC3E}">
        <p14:creationId xmlns:p14="http://schemas.microsoft.com/office/powerpoint/2010/main" xmlns="" val="11073285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661720"/>
          </a:xfrm>
          <a:prstGeom prst="rect">
            <a:avLst/>
          </a:prstGeom>
          <a:noFill/>
        </p:spPr>
        <p:txBody>
          <a:bodyPr wrap="square" rtlCol="1">
            <a:spAutoFit/>
          </a:bodyPr>
          <a:lstStyle/>
          <a:p>
            <a:pPr marL="285750" indent="-285750" algn="just">
              <a:buFontTx/>
              <a:buChar char="•"/>
            </a:pPr>
            <a:endParaRPr lang="en-US" sz="1900" dirty="0"/>
          </a:p>
          <a:p>
            <a:pPr algn="just"/>
            <a:endParaRPr lang="en-US" b="1" dirty="0" smtClean="0">
              <a:solidFill>
                <a:srgbClr val="990033"/>
              </a:solidFill>
            </a:endParaRPr>
          </a:p>
        </p:txBody>
      </p:sp>
      <p:sp>
        <p:nvSpPr>
          <p:cNvPr id="4" name="Rectangle 3"/>
          <p:cNvSpPr/>
          <p:nvPr/>
        </p:nvSpPr>
        <p:spPr>
          <a:xfrm>
            <a:off x="251520" y="1556792"/>
            <a:ext cx="8568952" cy="646331"/>
          </a:xfrm>
          <a:prstGeom prst="rect">
            <a:avLst/>
          </a:prstGeom>
        </p:spPr>
        <p:txBody>
          <a:bodyPr wrap="square">
            <a:spAutoFit/>
          </a:bodyPr>
          <a:lstStyle/>
          <a:p>
            <a:endParaRPr lang="en-US" dirty="0"/>
          </a:p>
          <a:p>
            <a:endParaRPr lang="en-US" dirty="0"/>
          </a:p>
        </p:txBody>
      </p:sp>
      <p:sp>
        <p:nvSpPr>
          <p:cNvPr id="6" name="Rectangle 5"/>
          <p:cNvSpPr/>
          <p:nvPr/>
        </p:nvSpPr>
        <p:spPr>
          <a:xfrm>
            <a:off x="251520" y="1484784"/>
            <a:ext cx="8640960" cy="4401205"/>
          </a:xfrm>
          <a:prstGeom prst="rect">
            <a:avLst/>
          </a:prstGeom>
        </p:spPr>
        <p:txBody>
          <a:bodyPr wrap="square">
            <a:spAutoFit/>
          </a:bodyPr>
          <a:lstStyle/>
          <a:p>
            <a:pPr marL="342900" indent="-342900">
              <a:buFont typeface="Wingdings" charset="2"/>
              <a:buChar char="v"/>
            </a:pPr>
            <a:r>
              <a:rPr lang="en-US" sz="2000" dirty="0">
                <a:latin typeface="Times New Roman"/>
                <a:cs typeface="Times New Roman"/>
              </a:rPr>
              <a:t>Foucault identifies and describes </a:t>
            </a:r>
            <a:r>
              <a:rPr lang="en-US" sz="2000" b="1" dirty="0">
                <a:latin typeface="Times New Roman"/>
                <a:cs typeface="Times New Roman"/>
              </a:rPr>
              <a:t>four </a:t>
            </a:r>
            <a:r>
              <a:rPr lang="en-US" sz="2000" dirty="0">
                <a:latin typeface="Times New Roman"/>
                <a:cs typeface="Times New Roman"/>
              </a:rPr>
              <a:t>characteristics of the "author </a:t>
            </a:r>
            <a:r>
              <a:rPr lang="en-US" sz="2000" dirty="0" smtClean="0">
                <a:latin typeface="Times New Roman"/>
                <a:cs typeface="Times New Roman"/>
              </a:rPr>
              <a:t>function”:</a:t>
            </a:r>
            <a:endParaRPr lang="en-US" sz="2000" dirty="0">
              <a:latin typeface="Times New Roman"/>
              <a:cs typeface="Times New Roman"/>
            </a:endParaRPr>
          </a:p>
          <a:p>
            <a:pPr marL="342900" indent="-342900">
              <a:buFont typeface="Wingdings" charset="2"/>
              <a:buChar char="v"/>
            </a:pPr>
            <a:endParaRPr lang="en-US" sz="2000" dirty="0">
              <a:latin typeface="Times New Roman"/>
              <a:cs typeface="Times New Roman"/>
            </a:endParaRPr>
          </a:p>
          <a:p>
            <a:pPr marL="457200" indent="-457200">
              <a:buAutoNum type="arabicPeriod"/>
            </a:pPr>
            <a:r>
              <a:rPr lang="en-US" sz="2000" dirty="0" smtClean="0">
                <a:latin typeface="Times New Roman"/>
                <a:cs typeface="Times New Roman"/>
              </a:rPr>
              <a:t>The </a:t>
            </a:r>
            <a:r>
              <a:rPr lang="en-US" sz="2000" dirty="0">
                <a:latin typeface="Times New Roman"/>
                <a:cs typeface="Times New Roman"/>
              </a:rPr>
              <a:t>"author function" is linked to the legal system and arises as a result of the need to punish those responsible for </a:t>
            </a:r>
            <a:r>
              <a:rPr lang="en-US" sz="2000" dirty="0" err="1">
                <a:latin typeface="Times New Roman"/>
                <a:cs typeface="Times New Roman"/>
              </a:rPr>
              <a:t>transgressive</a:t>
            </a:r>
            <a:r>
              <a:rPr lang="en-US" sz="2000" dirty="0">
                <a:latin typeface="Times New Roman"/>
                <a:cs typeface="Times New Roman"/>
              </a:rPr>
              <a:t> statements</a:t>
            </a:r>
            <a:r>
              <a:rPr lang="en-US" sz="2000" dirty="0" smtClean="0">
                <a:latin typeface="Times New Roman"/>
                <a:cs typeface="Times New Roman"/>
              </a:rPr>
              <a:t>. There is the need here to have names attached to statements made in case there is a need to punish someone for </a:t>
            </a:r>
            <a:r>
              <a:rPr lang="en-US" sz="2000" dirty="0" err="1" smtClean="0">
                <a:latin typeface="Times New Roman"/>
                <a:cs typeface="Times New Roman"/>
              </a:rPr>
              <a:t>transgressive</a:t>
            </a:r>
            <a:r>
              <a:rPr lang="en-US" sz="2000" dirty="0" smtClean="0">
                <a:latin typeface="Times New Roman"/>
                <a:cs typeface="Times New Roman"/>
              </a:rPr>
              <a:t> things that get said.</a:t>
            </a:r>
          </a:p>
          <a:p>
            <a:pPr marL="457200" indent="-457200">
              <a:buAutoNum type="arabicPeriod"/>
            </a:pPr>
            <a:endParaRPr lang="en-US" sz="2000" dirty="0">
              <a:latin typeface="Times New Roman"/>
              <a:cs typeface="Times New Roman"/>
            </a:endParaRPr>
          </a:p>
          <a:p>
            <a:pPr marL="457200" indent="-457200">
              <a:buAutoNum type="arabicPeriod"/>
            </a:pPr>
            <a:r>
              <a:rPr lang="en-US" sz="2000" dirty="0" smtClean="0">
                <a:latin typeface="Times New Roman"/>
                <a:cs typeface="Times New Roman"/>
              </a:rPr>
              <a:t> </a:t>
            </a:r>
            <a:r>
              <a:rPr lang="en-US" sz="2000" dirty="0">
                <a:latin typeface="Times New Roman"/>
                <a:cs typeface="Times New Roman"/>
              </a:rPr>
              <a:t>The "author function" does not affect all texts in the same way. For example, it doesn't seem to affect scientific texts as much as it affects literary texts. If a chemistry teacher is talking about the periodic table, you probably wouldn't stop her and say, "Wait a minute--who's the author of this table?" If I'm talking about a poem, however, you might very well stop me and ask me about its author</a:t>
            </a:r>
            <a:r>
              <a:rPr lang="en-US" sz="2000" dirty="0" smtClean="0">
                <a:latin typeface="Times New Roman"/>
                <a:cs typeface="Times New Roman"/>
              </a:rPr>
              <a:t>.</a:t>
            </a:r>
          </a:p>
          <a:p>
            <a:endParaRPr lang="en-US" sz="2000" dirty="0" smtClean="0">
              <a:latin typeface="Times New Roman"/>
              <a:cs typeface="Times New Roman"/>
            </a:endParaRPr>
          </a:p>
        </p:txBody>
      </p:sp>
      <p:sp>
        <p:nvSpPr>
          <p:cNvPr id="2" name="TextBox 1"/>
          <p:cNvSpPr txBox="1"/>
          <p:nvPr/>
        </p:nvSpPr>
        <p:spPr>
          <a:xfrm>
            <a:off x="1115616" y="764704"/>
            <a:ext cx="7272808" cy="461665"/>
          </a:xfrm>
          <a:prstGeom prst="rect">
            <a:avLst/>
          </a:prstGeom>
          <a:noFill/>
        </p:spPr>
        <p:txBody>
          <a:bodyPr wrap="square" rtlCol="0">
            <a:spAutoFit/>
          </a:bodyPr>
          <a:lstStyle/>
          <a:p>
            <a:pPr algn="ctr"/>
            <a:r>
              <a:rPr lang="en-US" sz="2400" b="1" dirty="0" smtClean="0">
                <a:latin typeface="Times New Roman"/>
                <a:cs typeface="Times New Roman"/>
              </a:rPr>
              <a:t>Characteristics of the “Author Function”</a:t>
            </a:r>
            <a:endParaRPr lang="en-US" sz="2400" b="1" dirty="0">
              <a:latin typeface="Times New Roman"/>
              <a:cs typeface="Times New Roman"/>
            </a:endParaRPr>
          </a:p>
        </p:txBody>
      </p:sp>
    </p:spTree>
    <p:extLst>
      <p:ext uri="{BB962C8B-B14F-4D97-AF65-F5344CB8AC3E}">
        <p14:creationId xmlns:p14="http://schemas.microsoft.com/office/powerpoint/2010/main" xmlns="" val="34635468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661720"/>
          </a:xfrm>
          <a:prstGeom prst="rect">
            <a:avLst/>
          </a:prstGeom>
          <a:noFill/>
        </p:spPr>
        <p:txBody>
          <a:bodyPr wrap="square" rtlCol="1">
            <a:spAutoFit/>
          </a:bodyPr>
          <a:lstStyle/>
          <a:p>
            <a:pPr marL="285750" indent="-285750" algn="just">
              <a:buFontTx/>
              <a:buChar char="•"/>
            </a:pPr>
            <a:endParaRPr lang="en-US" sz="1900" dirty="0"/>
          </a:p>
          <a:p>
            <a:pPr algn="just"/>
            <a:endParaRPr lang="en-US" b="1" dirty="0" smtClean="0">
              <a:solidFill>
                <a:srgbClr val="990033"/>
              </a:solidFill>
            </a:endParaRPr>
          </a:p>
        </p:txBody>
      </p:sp>
      <p:sp>
        <p:nvSpPr>
          <p:cNvPr id="4" name="Rectangle 3"/>
          <p:cNvSpPr/>
          <p:nvPr/>
        </p:nvSpPr>
        <p:spPr>
          <a:xfrm>
            <a:off x="251520" y="1556792"/>
            <a:ext cx="8568952" cy="646331"/>
          </a:xfrm>
          <a:prstGeom prst="rect">
            <a:avLst/>
          </a:prstGeom>
        </p:spPr>
        <p:txBody>
          <a:bodyPr wrap="square">
            <a:spAutoFit/>
          </a:bodyPr>
          <a:lstStyle/>
          <a:p>
            <a:endParaRPr lang="en-US" dirty="0"/>
          </a:p>
          <a:p>
            <a:endParaRPr lang="en-US" dirty="0"/>
          </a:p>
        </p:txBody>
      </p:sp>
      <p:sp>
        <p:nvSpPr>
          <p:cNvPr id="6" name="Rectangle 5"/>
          <p:cNvSpPr/>
          <p:nvPr/>
        </p:nvSpPr>
        <p:spPr>
          <a:xfrm>
            <a:off x="251520" y="1484784"/>
            <a:ext cx="8568952" cy="3785653"/>
          </a:xfrm>
          <a:prstGeom prst="rect">
            <a:avLst/>
          </a:prstGeom>
        </p:spPr>
        <p:txBody>
          <a:bodyPr wrap="square">
            <a:spAutoFit/>
          </a:bodyPr>
          <a:lstStyle/>
          <a:p>
            <a:pPr marL="457200" indent="-457200">
              <a:buSzPct val="100000"/>
              <a:buFont typeface="+mj-lt"/>
              <a:buAutoNum type="arabicPeriod" startAt="3"/>
            </a:pPr>
            <a:r>
              <a:rPr lang="en-US" sz="2000" dirty="0" smtClean="0">
                <a:latin typeface="Times New Roman"/>
                <a:cs typeface="Times New Roman"/>
              </a:rPr>
              <a:t>The </a:t>
            </a:r>
            <a:r>
              <a:rPr lang="en-US" sz="2000" dirty="0">
                <a:latin typeface="Times New Roman"/>
                <a:cs typeface="Times New Roman"/>
              </a:rPr>
              <a:t>"author function" is more complex than it seems to be. This is one of the most difficult points in the essay. To illustrate, Foucault gives the example of the editorial problem of attribution-- the problem of deciding whether or not a given text should be attributed to a particular author</a:t>
            </a:r>
            <a:r>
              <a:rPr lang="en-US" sz="2000" dirty="0" smtClean="0">
                <a:latin typeface="Times New Roman"/>
                <a:cs typeface="Times New Roman"/>
              </a:rPr>
              <a:t>.</a:t>
            </a:r>
          </a:p>
          <a:p>
            <a:endParaRPr lang="en-US" sz="2000" dirty="0">
              <a:latin typeface="Times New Roman"/>
              <a:cs typeface="Times New Roman"/>
            </a:endParaRPr>
          </a:p>
          <a:p>
            <a:r>
              <a:rPr lang="en-US" sz="2000" dirty="0" smtClean="0">
                <a:latin typeface="Times New Roman"/>
                <a:cs typeface="Times New Roman"/>
              </a:rPr>
              <a:t>This </a:t>
            </a:r>
            <a:r>
              <a:rPr lang="en-US" sz="2000" dirty="0">
                <a:latin typeface="Times New Roman"/>
                <a:cs typeface="Times New Roman"/>
              </a:rPr>
              <a:t>problem may seem rather trivial, since most of the literary texts that we study have already been reliably attributed to an author. Imagine, however, a case in which a scholar discovered a long-forgotten poem whose author was completely unknown. Imagine, furthermore, that the scholar had a hunch that the author of the poem was William Shakespeare. What would the scholar have to do, what rules would she have to observe, what standards would she have to meet, in order to convince everyone else that she was right</a:t>
            </a:r>
            <a:r>
              <a:rPr lang="en-US" sz="2000" dirty="0" smtClean="0">
                <a:latin typeface="Times New Roman"/>
                <a:cs typeface="Times New Roman"/>
              </a:rPr>
              <a:t>?</a:t>
            </a:r>
            <a:endParaRPr lang="en-US" sz="2000" dirty="0">
              <a:latin typeface="Times New Roman"/>
              <a:cs typeface="Times New Roman"/>
            </a:endParaRPr>
          </a:p>
        </p:txBody>
      </p:sp>
      <p:sp>
        <p:nvSpPr>
          <p:cNvPr id="2" name="TextBox 1"/>
          <p:cNvSpPr txBox="1"/>
          <p:nvPr/>
        </p:nvSpPr>
        <p:spPr>
          <a:xfrm>
            <a:off x="1115616" y="764704"/>
            <a:ext cx="7272808" cy="461665"/>
          </a:xfrm>
          <a:prstGeom prst="rect">
            <a:avLst/>
          </a:prstGeom>
          <a:noFill/>
        </p:spPr>
        <p:txBody>
          <a:bodyPr wrap="square" rtlCol="0">
            <a:spAutoFit/>
          </a:bodyPr>
          <a:lstStyle/>
          <a:p>
            <a:pPr algn="ctr"/>
            <a:r>
              <a:rPr lang="en-US" sz="2400" b="1" dirty="0" smtClean="0">
                <a:latin typeface="Times New Roman"/>
                <a:cs typeface="Times New Roman"/>
              </a:rPr>
              <a:t>Four Characteristics of the “Author Function”</a:t>
            </a:r>
            <a:endParaRPr lang="en-US" sz="2400" b="1" dirty="0">
              <a:latin typeface="Times New Roman"/>
              <a:cs typeface="Times New Roman"/>
            </a:endParaRPr>
          </a:p>
        </p:txBody>
      </p:sp>
    </p:spTree>
    <p:extLst>
      <p:ext uri="{BB962C8B-B14F-4D97-AF65-F5344CB8AC3E}">
        <p14:creationId xmlns:p14="http://schemas.microsoft.com/office/powerpoint/2010/main" xmlns="" val="39595427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661720"/>
          </a:xfrm>
          <a:prstGeom prst="rect">
            <a:avLst/>
          </a:prstGeom>
          <a:noFill/>
        </p:spPr>
        <p:txBody>
          <a:bodyPr wrap="square" rtlCol="1">
            <a:spAutoFit/>
          </a:bodyPr>
          <a:lstStyle/>
          <a:p>
            <a:pPr marL="285750" indent="-285750" algn="just">
              <a:buFontTx/>
              <a:buChar char="•"/>
            </a:pPr>
            <a:endParaRPr lang="en-US" sz="1900" dirty="0"/>
          </a:p>
          <a:p>
            <a:pPr algn="just"/>
            <a:endParaRPr lang="en-US" b="1" dirty="0" smtClean="0">
              <a:solidFill>
                <a:srgbClr val="990033"/>
              </a:solidFill>
            </a:endParaRPr>
          </a:p>
        </p:txBody>
      </p:sp>
      <p:sp>
        <p:nvSpPr>
          <p:cNvPr id="4" name="Rectangle 3"/>
          <p:cNvSpPr/>
          <p:nvPr/>
        </p:nvSpPr>
        <p:spPr>
          <a:xfrm>
            <a:off x="251520" y="1556792"/>
            <a:ext cx="8568952" cy="646331"/>
          </a:xfrm>
          <a:prstGeom prst="rect">
            <a:avLst/>
          </a:prstGeom>
        </p:spPr>
        <p:txBody>
          <a:bodyPr wrap="square">
            <a:spAutoFit/>
          </a:bodyPr>
          <a:lstStyle/>
          <a:p>
            <a:endParaRPr lang="en-US" dirty="0"/>
          </a:p>
          <a:p>
            <a:endParaRPr lang="en-US" dirty="0"/>
          </a:p>
        </p:txBody>
      </p:sp>
      <p:sp>
        <p:nvSpPr>
          <p:cNvPr id="6" name="Rectangle 5"/>
          <p:cNvSpPr/>
          <p:nvPr/>
        </p:nvSpPr>
        <p:spPr>
          <a:xfrm>
            <a:off x="323528" y="1412776"/>
            <a:ext cx="8820472" cy="1631216"/>
          </a:xfrm>
          <a:prstGeom prst="rect">
            <a:avLst/>
          </a:prstGeom>
        </p:spPr>
        <p:txBody>
          <a:bodyPr wrap="square">
            <a:spAutoFit/>
          </a:bodyPr>
          <a:lstStyle/>
          <a:p>
            <a:endParaRPr lang="en-US" sz="2000" dirty="0" smtClean="0">
              <a:latin typeface="Times New Roman"/>
              <a:cs typeface="Times New Roman"/>
            </a:endParaRPr>
          </a:p>
          <a:p>
            <a:pPr marL="457200" indent="-457200">
              <a:buFont typeface="+mj-lt"/>
              <a:buAutoNum type="arabicPeriod" startAt="4"/>
            </a:pPr>
            <a:r>
              <a:rPr lang="en-US" sz="2000" dirty="0" smtClean="0">
                <a:latin typeface="Times New Roman"/>
                <a:cs typeface="Times New Roman"/>
              </a:rPr>
              <a:t>The </a:t>
            </a:r>
            <a:r>
              <a:rPr lang="en-US" sz="2000" dirty="0">
                <a:latin typeface="Times New Roman"/>
                <a:cs typeface="Times New Roman"/>
              </a:rPr>
              <a:t>term "author" doesn't refer purely and simply to a real individual. The "author" is much like the "narrator," Foucault suggests, in that he or she can be an "alter ego" for the actual flesh-and-blood "writer.”</a:t>
            </a:r>
          </a:p>
          <a:p>
            <a:endParaRPr lang="en-US" sz="2000" dirty="0">
              <a:latin typeface="Times New Roman"/>
              <a:cs typeface="Times New Roman"/>
            </a:endParaRPr>
          </a:p>
        </p:txBody>
      </p:sp>
      <p:sp>
        <p:nvSpPr>
          <p:cNvPr id="2" name="TextBox 1"/>
          <p:cNvSpPr txBox="1"/>
          <p:nvPr/>
        </p:nvSpPr>
        <p:spPr>
          <a:xfrm>
            <a:off x="1115616" y="764704"/>
            <a:ext cx="7272808" cy="461665"/>
          </a:xfrm>
          <a:prstGeom prst="rect">
            <a:avLst/>
          </a:prstGeom>
          <a:noFill/>
        </p:spPr>
        <p:txBody>
          <a:bodyPr wrap="square" rtlCol="0">
            <a:spAutoFit/>
          </a:bodyPr>
          <a:lstStyle/>
          <a:p>
            <a:pPr algn="ctr"/>
            <a:r>
              <a:rPr lang="en-US" sz="2400" b="1" dirty="0" smtClean="0">
                <a:latin typeface="Times New Roman"/>
                <a:cs typeface="Times New Roman"/>
              </a:rPr>
              <a:t>Four Characteristics of the “Author Function”</a:t>
            </a:r>
            <a:endParaRPr lang="en-US" sz="2400" b="1" dirty="0">
              <a:latin typeface="Times New Roman"/>
              <a:cs typeface="Times New Roman"/>
            </a:endParaRPr>
          </a:p>
        </p:txBody>
      </p:sp>
    </p:spTree>
    <p:extLst>
      <p:ext uri="{BB962C8B-B14F-4D97-AF65-F5344CB8AC3E}">
        <p14:creationId xmlns:p14="http://schemas.microsoft.com/office/powerpoint/2010/main" xmlns="" val="19962172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251520" y="1484784"/>
            <a:ext cx="8424936" cy="4693593"/>
          </a:xfrm>
          <a:prstGeom prst="rect">
            <a:avLst/>
          </a:prstGeom>
          <a:noFill/>
        </p:spPr>
        <p:txBody>
          <a:bodyPr wrap="square" rtlCol="1">
            <a:spAutoFit/>
          </a:bodyPr>
          <a:lstStyle/>
          <a:p>
            <a:pPr marL="342900" indent="-342900" algn="just">
              <a:buFont typeface="Wingdings" charset="2"/>
              <a:buChar char="v"/>
            </a:pPr>
            <a:r>
              <a:rPr lang="en-US" sz="2000" dirty="0">
                <a:latin typeface="Times New Roman"/>
                <a:cs typeface="Times New Roman"/>
              </a:rPr>
              <a:t>Foucault </a:t>
            </a:r>
            <a:r>
              <a:rPr lang="en-US" sz="2000" dirty="0" smtClean="0">
                <a:latin typeface="Times New Roman"/>
                <a:cs typeface="Times New Roman"/>
              </a:rPr>
              <a:t>then shows </a:t>
            </a:r>
            <a:r>
              <a:rPr lang="en-US" sz="2000" dirty="0">
                <a:latin typeface="Times New Roman"/>
                <a:cs typeface="Times New Roman"/>
              </a:rPr>
              <a:t>that the "author function" applies not just to individual works, but also to larger discourses. This, then, is the famous section on "founders of </a:t>
            </a:r>
            <a:r>
              <a:rPr lang="en-US" sz="2000" dirty="0" err="1" smtClean="0">
                <a:latin typeface="Times New Roman"/>
                <a:cs typeface="Times New Roman"/>
              </a:rPr>
              <a:t>discursivity</a:t>
            </a:r>
            <a:r>
              <a:rPr lang="en-US" sz="2000" dirty="0" smtClean="0">
                <a:latin typeface="Times New Roman"/>
                <a:cs typeface="Times New Roman"/>
              </a:rPr>
              <a:t>” – thinkers like </a:t>
            </a:r>
            <a:r>
              <a:rPr lang="en-US" sz="2000" dirty="0">
                <a:latin typeface="Times New Roman"/>
                <a:cs typeface="Times New Roman"/>
              </a:rPr>
              <a:t>Marx or Freud who produce their own </a:t>
            </a:r>
            <a:r>
              <a:rPr lang="en-US" sz="2000" dirty="0" smtClean="0">
                <a:latin typeface="Times New Roman"/>
                <a:cs typeface="Times New Roman"/>
              </a:rPr>
              <a:t>texts (books), and "</a:t>
            </a:r>
            <a:r>
              <a:rPr lang="en-US" sz="2000" dirty="0">
                <a:latin typeface="Times New Roman"/>
                <a:cs typeface="Times New Roman"/>
              </a:rPr>
              <a:t>the possibilities or the rules for the formation of other texts</a:t>
            </a:r>
            <a:r>
              <a:rPr lang="en-US" sz="2000" dirty="0" smtClean="0">
                <a:latin typeface="Times New Roman"/>
                <a:cs typeface="Times New Roman"/>
              </a:rPr>
              <a:t>.”</a:t>
            </a:r>
          </a:p>
          <a:p>
            <a:pPr marL="342900" indent="-342900" algn="just">
              <a:buFont typeface="Wingdings" charset="2"/>
              <a:buChar char="v"/>
            </a:pPr>
            <a:endParaRPr lang="en-US" sz="2000" dirty="0">
              <a:latin typeface="Times New Roman"/>
              <a:cs typeface="Times New Roman"/>
            </a:endParaRPr>
          </a:p>
          <a:p>
            <a:pPr marL="342900" indent="-342900" algn="just">
              <a:buFont typeface="Wingdings" charset="2"/>
              <a:buChar char="v"/>
            </a:pPr>
            <a:r>
              <a:rPr lang="en-US" sz="2000" dirty="0">
                <a:latin typeface="Times New Roman"/>
                <a:cs typeface="Times New Roman"/>
              </a:rPr>
              <a:t>He raises the possibility of doing a "historical analysis of discourse," and he notes that the "author function" has operated differently in different places and at different times</a:t>
            </a:r>
            <a:r>
              <a:rPr lang="en-US" sz="2000" dirty="0" smtClean="0">
                <a:latin typeface="Times New Roman"/>
                <a:cs typeface="Times New Roman"/>
              </a:rPr>
              <a:t>.</a:t>
            </a:r>
          </a:p>
          <a:p>
            <a:pPr marL="342900" indent="-342900" algn="just">
              <a:buFont typeface="Wingdings" charset="2"/>
              <a:buChar char="v"/>
            </a:pPr>
            <a:endParaRPr lang="en-US" sz="2000" dirty="0">
              <a:latin typeface="Times New Roman"/>
              <a:cs typeface="Times New Roman"/>
            </a:endParaRPr>
          </a:p>
          <a:p>
            <a:pPr marL="342900" indent="-342900" algn="just">
              <a:buFont typeface="Wingdings" charset="2"/>
              <a:buChar char="v"/>
            </a:pPr>
            <a:r>
              <a:rPr lang="en-US" sz="2000" dirty="0">
                <a:latin typeface="Times New Roman"/>
                <a:cs typeface="Times New Roman"/>
              </a:rPr>
              <a:t> </a:t>
            </a:r>
            <a:r>
              <a:rPr lang="en-US" sz="2000" dirty="0" smtClean="0">
                <a:latin typeface="Times New Roman"/>
                <a:cs typeface="Times New Roman"/>
              </a:rPr>
              <a:t>Remember </a:t>
            </a:r>
            <a:r>
              <a:rPr lang="en-US" sz="2000" dirty="0">
                <a:latin typeface="Times New Roman"/>
                <a:cs typeface="Times New Roman"/>
              </a:rPr>
              <a:t>that he began this essay by questioning our tendency to imagine "authors" as individuals isolated from the rest of society.</a:t>
            </a:r>
            <a:endParaRPr lang="en-US" sz="2000" dirty="0" smtClean="0">
              <a:latin typeface="Times New Roman"/>
              <a:cs typeface="Times New Roman"/>
            </a:endParaRPr>
          </a:p>
          <a:p>
            <a:pPr marL="342900" indent="-342900" algn="just">
              <a:buFont typeface="Wingdings" charset="2"/>
              <a:buChar char="v"/>
            </a:pPr>
            <a:endParaRPr lang="en-US" sz="2000" dirty="0">
              <a:latin typeface="Times New Roman"/>
              <a:cs typeface="Times New Roman"/>
            </a:endParaRPr>
          </a:p>
          <a:p>
            <a:pPr marL="342900" indent="-342900" algn="just">
              <a:buFont typeface="Wingdings" charset="2"/>
              <a:buChar char="v"/>
            </a:pPr>
            <a:endParaRPr lang="en-US" sz="2000" dirty="0">
              <a:latin typeface="Times New Roman"/>
              <a:cs typeface="Times New Roman"/>
            </a:endParaRPr>
          </a:p>
          <a:p>
            <a:pPr algn="just"/>
            <a:endParaRPr lang="en-US" sz="1900" dirty="0"/>
          </a:p>
        </p:txBody>
      </p:sp>
      <p:sp>
        <p:nvSpPr>
          <p:cNvPr id="4" name="Rectangle 3"/>
          <p:cNvSpPr/>
          <p:nvPr/>
        </p:nvSpPr>
        <p:spPr>
          <a:xfrm>
            <a:off x="251520" y="1484784"/>
            <a:ext cx="8496944" cy="646331"/>
          </a:xfrm>
          <a:prstGeom prst="rect">
            <a:avLst/>
          </a:prstGeom>
        </p:spPr>
        <p:txBody>
          <a:bodyPr wrap="square">
            <a:spAutoFit/>
          </a:bodyPr>
          <a:lstStyle/>
          <a:p>
            <a:endParaRPr lang="en-US" dirty="0"/>
          </a:p>
          <a:p>
            <a:endParaRPr lang="en-US" dirty="0"/>
          </a:p>
        </p:txBody>
      </p:sp>
      <p:sp>
        <p:nvSpPr>
          <p:cNvPr id="2" name="TextBox 1"/>
          <p:cNvSpPr txBox="1"/>
          <p:nvPr/>
        </p:nvSpPr>
        <p:spPr>
          <a:xfrm>
            <a:off x="1115616" y="764704"/>
            <a:ext cx="7272808" cy="461665"/>
          </a:xfrm>
          <a:prstGeom prst="rect">
            <a:avLst/>
          </a:prstGeom>
          <a:noFill/>
        </p:spPr>
        <p:txBody>
          <a:bodyPr wrap="square" rtlCol="0">
            <a:spAutoFit/>
          </a:bodyPr>
          <a:lstStyle/>
          <a:p>
            <a:pPr algn="ctr"/>
            <a:r>
              <a:rPr lang="en-US" sz="2400" b="1" dirty="0" smtClean="0">
                <a:latin typeface="Times New Roman"/>
                <a:cs typeface="Times New Roman"/>
              </a:rPr>
              <a:t>“Author Function” Applies to Discourse</a:t>
            </a:r>
            <a:endParaRPr lang="en-US" sz="2400" b="1" dirty="0">
              <a:latin typeface="Times New Roman"/>
              <a:cs typeface="Times New Roman"/>
            </a:endParaRPr>
          </a:p>
        </p:txBody>
      </p:sp>
    </p:spTree>
    <p:extLst>
      <p:ext uri="{BB962C8B-B14F-4D97-AF65-F5344CB8AC3E}">
        <p14:creationId xmlns:p14="http://schemas.microsoft.com/office/powerpoint/2010/main" xmlns="" val="38464177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251520" y="1484784"/>
            <a:ext cx="8424936" cy="4385816"/>
          </a:xfrm>
          <a:prstGeom prst="rect">
            <a:avLst/>
          </a:prstGeom>
          <a:noFill/>
        </p:spPr>
        <p:txBody>
          <a:bodyPr wrap="square" rtlCol="1">
            <a:spAutoFit/>
          </a:bodyPr>
          <a:lstStyle/>
          <a:p>
            <a:pPr marL="342900" indent="-342900" algn="just">
              <a:buFont typeface="Wingdings" charset="2"/>
              <a:buChar char="v"/>
            </a:pPr>
            <a:r>
              <a:rPr lang="en-US" sz="2000" dirty="0" smtClean="0">
                <a:latin typeface="Times New Roman"/>
                <a:cs typeface="Times New Roman"/>
              </a:rPr>
              <a:t>Foucault, in the end, </a:t>
            </a:r>
            <a:r>
              <a:rPr lang="en-US" sz="2000" dirty="0">
                <a:latin typeface="Times New Roman"/>
                <a:cs typeface="Times New Roman"/>
              </a:rPr>
              <a:t>argues that the author is not a source of infinite meaning, </a:t>
            </a:r>
            <a:r>
              <a:rPr lang="en-US" sz="2000" dirty="0" smtClean="0">
                <a:latin typeface="Times New Roman"/>
                <a:cs typeface="Times New Roman"/>
              </a:rPr>
              <a:t>but </a:t>
            </a:r>
            <a:r>
              <a:rPr lang="en-US" sz="2000" dirty="0">
                <a:latin typeface="Times New Roman"/>
                <a:cs typeface="Times New Roman"/>
              </a:rPr>
              <a:t>rather part of a </a:t>
            </a:r>
            <a:r>
              <a:rPr lang="en-US" sz="2000" dirty="0" smtClean="0">
                <a:latin typeface="Times New Roman"/>
                <a:cs typeface="Times New Roman"/>
              </a:rPr>
              <a:t>system </a:t>
            </a:r>
            <a:r>
              <a:rPr lang="en-US" sz="2000" dirty="0">
                <a:latin typeface="Times New Roman"/>
                <a:cs typeface="Times New Roman"/>
              </a:rPr>
              <a:t>of beliefs that serve to limit and restrict meaning. </a:t>
            </a:r>
            <a:r>
              <a:rPr lang="en-US" sz="2000" dirty="0" smtClean="0">
                <a:latin typeface="Times New Roman"/>
                <a:cs typeface="Times New Roman"/>
              </a:rPr>
              <a:t>For example: we often </a:t>
            </a:r>
            <a:r>
              <a:rPr lang="en-US" sz="2000" dirty="0">
                <a:latin typeface="Times New Roman"/>
                <a:cs typeface="Times New Roman"/>
              </a:rPr>
              <a:t>appeal to ideas of "authorial </a:t>
            </a:r>
            <a:r>
              <a:rPr lang="en-US" sz="2000" dirty="0" smtClean="0">
                <a:latin typeface="Times New Roman"/>
                <a:cs typeface="Times New Roman"/>
              </a:rPr>
              <a:t>intention” to </a:t>
            </a:r>
            <a:r>
              <a:rPr lang="en-US" sz="2000" dirty="0">
                <a:latin typeface="Times New Roman"/>
                <a:cs typeface="Times New Roman"/>
              </a:rPr>
              <a:t>limit what someone might say about a text, or mark some interpretations and commentaries as illegitimate.</a:t>
            </a:r>
          </a:p>
          <a:p>
            <a:pPr marL="342900" indent="-342900" algn="just">
              <a:buFont typeface="Wingdings" charset="2"/>
              <a:buChar char="v"/>
            </a:pPr>
            <a:endParaRPr lang="en-US" sz="2000" dirty="0">
              <a:latin typeface="Times New Roman"/>
              <a:cs typeface="Times New Roman"/>
            </a:endParaRPr>
          </a:p>
          <a:p>
            <a:pPr marL="342900" indent="-342900" algn="just">
              <a:buFont typeface="Wingdings" charset="2"/>
              <a:buChar char="v"/>
            </a:pPr>
            <a:r>
              <a:rPr lang="en-US" sz="2000" dirty="0">
                <a:latin typeface="Times New Roman"/>
                <a:cs typeface="Times New Roman"/>
              </a:rPr>
              <a:t>At the very end, Foucault returns to Barthes and agrees that the "author function" may soon "disappear." He </a:t>
            </a:r>
            <a:r>
              <a:rPr lang="en-US" sz="2000" dirty="0" smtClean="0">
                <a:latin typeface="Times New Roman"/>
                <a:cs typeface="Times New Roman"/>
              </a:rPr>
              <a:t>disagrees, though, that instead of the </a:t>
            </a:r>
            <a:r>
              <a:rPr lang="en-US" sz="2000" dirty="0">
                <a:latin typeface="Times New Roman"/>
                <a:cs typeface="Times New Roman"/>
              </a:rPr>
              <a:t>limiting and restrictive "author function," we will have some kind of absolute freedom. </a:t>
            </a:r>
            <a:r>
              <a:rPr lang="en-US" sz="2000" dirty="0" smtClean="0">
                <a:latin typeface="Times New Roman"/>
                <a:cs typeface="Times New Roman"/>
              </a:rPr>
              <a:t>Most likely, one </a:t>
            </a:r>
            <a:r>
              <a:rPr lang="en-US" sz="2000" dirty="0">
                <a:latin typeface="Times New Roman"/>
                <a:cs typeface="Times New Roman"/>
              </a:rPr>
              <a:t>set of restrictions and limits </a:t>
            </a:r>
            <a:r>
              <a:rPr lang="en-US" sz="2000" dirty="0" smtClean="0">
                <a:latin typeface="Times New Roman"/>
                <a:cs typeface="Times New Roman"/>
              </a:rPr>
              <a:t>(the author function) will </a:t>
            </a:r>
            <a:r>
              <a:rPr lang="en-US" sz="2000" dirty="0">
                <a:latin typeface="Times New Roman"/>
                <a:cs typeface="Times New Roman"/>
              </a:rPr>
              <a:t>give way to another </a:t>
            </a:r>
            <a:r>
              <a:rPr lang="en-US" sz="2000" dirty="0" smtClean="0">
                <a:latin typeface="Times New Roman"/>
                <a:cs typeface="Times New Roman"/>
              </a:rPr>
              <a:t>set since, </a:t>
            </a:r>
            <a:r>
              <a:rPr lang="en-US" sz="2000" dirty="0">
                <a:latin typeface="Times New Roman"/>
                <a:cs typeface="Times New Roman"/>
              </a:rPr>
              <a:t>Foucault insists, </a:t>
            </a:r>
            <a:r>
              <a:rPr lang="en-US" sz="2000" dirty="0" smtClean="0">
                <a:latin typeface="Times New Roman"/>
                <a:cs typeface="Times New Roman"/>
              </a:rPr>
              <a:t>there </a:t>
            </a:r>
            <a:r>
              <a:rPr lang="en-US" sz="2000" dirty="0">
                <a:latin typeface="Times New Roman"/>
                <a:cs typeface="Times New Roman"/>
              </a:rPr>
              <a:t>must and will always be some "system of constraint" working upon us.</a:t>
            </a:r>
          </a:p>
          <a:p>
            <a:pPr marL="342900" indent="-342900" algn="just">
              <a:buFont typeface="Wingdings" charset="2"/>
              <a:buChar char="v"/>
            </a:pPr>
            <a:endParaRPr lang="en-US" sz="2000" dirty="0">
              <a:latin typeface="Times New Roman"/>
              <a:cs typeface="Times New Roman"/>
            </a:endParaRPr>
          </a:p>
          <a:p>
            <a:pPr algn="just"/>
            <a:endParaRPr lang="en-US" sz="1900" dirty="0"/>
          </a:p>
        </p:txBody>
      </p:sp>
      <p:sp>
        <p:nvSpPr>
          <p:cNvPr id="4" name="Rectangle 3"/>
          <p:cNvSpPr/>
          <p:nvPr/>
        </p:nvSpPr>
        <p:spPr>
          <a:xfrm>
            <a:off x="251520" y="1484784"/>
            <a:ext cx="8496944" cy="646331"/>
          </a:xfrm>
          <a:prstGeom prst="rect">
            <a:avLst/>
          </a:prstGeom>
        </p:spPr>
        <p:txBody>
          <a:bodyPr wrap="square">
            <a:spAutoFit/>
          </a:bodyPr>
          <a:lstStyle/>
          <a:p>
            <a:endParaRPr lang="en-US" dirty="0"/>
          </a:p>
          <a:p>
            <a:endParaRPr lang="en-US" dirty="0"/>
          </a:p>
        </p:txBody>
      </p:sp>
      <p:sp>
        <p:nvSpPr>
          <p:cNvPr id="2" name="TextBox 1"/>
          <p:cNvSpPr txBox="1"/>
          <p:nvPr/>
        </p:nvSpPr>
        <p:spPr>
          <a:xfrm>
            <a:off x="1115616" y="764704"/>
            <a:ext cx="7272808" cy="461665"/>
          </a:xfrm>
          <a:prstGeom prst="rect">
            <a:avLst/>
          </a:prstGeom>
          <a:noFill/>
        </p:spPr>
        <p:txBody>
          <a:bodyPr wrap="square" rtlCol="0">
            <a:spAutoFit/>
          </a:bodyPr>
          <a:lstStyle/>
          <a:p>
            <a:pPr algn="ctr"/>
            <a:r>
              <a:rPr lang="en-US" sz="2400" b="1" dirty="0" smtClean="0">
                <a:latin typeface="Times New Roman"/>
                <a:cs typeface="Times New Roman"/>
              </a:rPr>
              <a:t>“Author Function” Applies to Discourse</a:t>
            </a:r>
            <a:endParaRPr lang="en-US" sz="2400" b="1" dirty="0">
              <a:latin typeface="Times New Roman"/>
              <a:cs typeface="Times New Roman"/>
            </a:endParaRPr>
          </a:p>
        </p:txBody>
      </p:sp>
    </p:spTree>
    <p:extLst>
      <p:ext uri="{BB962C8B-B14F-4D97-AF65-F5344CB8AC3E}">
        <p14:creationId xmlns:p14="http://schemas.microsoft.com/office/powerpoint/2010/main" xmlns="" val="35179208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251520" y="1484784"/>
            <a:ext cx="8424936" cy="707886"/>
          </a:xfrm>
          <a:prstGeom prst="rect">
            <a:avLst/>
          </a:prstGeom>
          <a:noFill/>
        </p:spPr>
        <p:txBody>
          <a:bodyPr wrap="square" rtlCol="1">
            <a:spAutoFit/>
          </a:bodyPr>
          <a:lstStyle/>
          <a:p>
            <a:pPr marL="342900" indent="-342900" algn="just">
              <a:buFont typeface="Wingdings" charset="2"/>
              <a:buChar char="v"/>
            </a:pPr>
            <a:r>
              <a:rPr lang="en-US" sz="2000" dirty="0">
                <a:latin typeface="Times New Roman"/>
                <a:cs typeface="Times New Roman"/>
              </a:rPr>
              <a:t>Foucault, M. (1977). </a:t>
            </a:r>
            <a:r>
              <a:rPr lang="en-US" sz="2000" dirty="0" smtClean="0">
                <a:latin typeface="Times New Roman"/>
                <a:cs typeface="Times New Roman"/>
              </a:rPr>
              <a:t>“What </a:t>
            </a:r>
            <a:r>
              <a:rPr lang="en-US" sz="2000" dirty="0">
                <a:latin typeface="Times New Roman"/>
                <a:cs typeface="Times New Roman"/>
              </a:rPr>
              <a:t>is an author</a:t>
            </a:r>
            <a:r>
              <a:rPr lang="en-US" sz="2000" dirty="0" smtClean="0">
                <a:latin typeface="Times New Roman"/>
                <a:cs typeface="Times New Roman"/>
              </a:rPr>
              <a:t>?” </a:t>
            </a:r>
            <a:r>
              <a:rPr lang="en-US" sz="2000" i="1" dirty="0">
                <a:latin typeface="Times New Roman"/>
                <a:cs typeface="Times New Roman"/>
              </a:rPr>
              <a:t>Language, counter-memory, practice </a:t>
            </a:r>
            <a:r>
              <a:rPr lang="en-US" sz="2000" dirty="0">
                <a:latin typeface="Times New Roman"/>
                <a:cs typeface="Times New Roman"/>
              </a:rPr>
              <a:t>(pp. 113-138). Ithaca, N.Y.: Cornell University Press.</a:t>
            </a:r>
            <a:endParaRPr lang="en-US" sz="1900" dirty="0"/>
          </a:p>
        </p:txBody>
      </p:sp>
      <p:sp>
        <p:nvSpPr>
          <p:cNvPr id="4" name="Rectangle 3"/>
          <p:cNvSpPr/>
          <p:nvPr/>
        </p:nvSpPr>
        <p:spPr>
          <a:xfrm>
            <a:off x="251520" y="1484784"/>
            <a:ext cx="8496944" cy="646331"/>
          </a:xfrm>
          <a:prstGeom prst="rect">
            <a:avLst/>
          </a:prstGeom>
        </p:spPr>
        <p:txBody>
          <a:bodyPr wrap="square">
            <a:spAutoFit/>
          </a:bodyPr>
          <a:lstStyle/>
          <a:p>
            <a:endParaRPr lang="en-US" dirty="0"/>
          </a:p>
          <a:p>
            <a:endParaRPr lang="en-US" dirty="0"/>
          </a:p>
        </p:txBody>
      </p:sp>
      <p:sp>
        <p:nvSpPr>
          <p:cNvPr id="2" name="TextBox 1"/>
          <p:cNvSpPr txBox="1"/>
          <p:nvPr/>
        </p:nvSpPr>
        <p:spPr>
          <a:xfrm>
            <a:off x="1115616" y="764704"/>
            <a:ext cx="7272808" cy="461665"/>
          </a:xfrm>
          <a:prstGeom prst="rect">
            <a:avLst/>
          </a:prstGeom>
          <a:noFill/>
        </p:spPr>
        <p:txBody>
          <a:bodyPr wrap="square" rtlCol="0">
            <a:spAutoFit/>
          </a:bodyPr>
          <a:lstStyle/>
          <a:p>
            <a:pPr algn="ctr"/>
            <a:r>
              <a:rPr lang="en-US" sz="2400" b="1" dirty="0" smtClean="0">
                <a:latin typeface="Times New Roman"/>
                <a:cs typeface="Times New Roman"/>
              </a:rPr>
              <a:t>Sources</a:t>
            </a:r>
            <a:endParaRPr lang="en-US" sz="2400" b="1" dirty="0">
              <a:latin typeface="Times New Roman"/>
              <a:cs typeface="Times New Roman"/>
            </a:endParaRPr>
          </a:p>
        </p:txBody>
      </p:sp>
    </p:spTree>
    <p:extLst>
      <p:ext uri="{BB962C8B-B14F-4D97-AF65-F5344CB8AC3E}">
        <p14:creationId xmlns:p14="http://schemas.microsoft.com/office/powerpoint/2010/main" xmlns="" val="33963597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x-none"/>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6116</TotalTime>
  <Words>1336</Words>
  <Application>Microsoft Office PowerPoint</Application>
  <PresentationFormat>عرض على الشاشة (3:4)‏</PresentationFormat>
  <Paragraphs>96</Paragraphs>
  <Slides>14</Slides>
  <Notes>14</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المحاضرة التمهيدية</vt:lpstr>
      <vt:lpstr>الشريحة 1</vt:lpstr>
      <vt:lpstr>Lecture 10 Author Critiques: 1. Michel Foucault: “What is an Author?”  </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balsabbgh</cp:lastModifiedBy>
  <cp:revision>383</cp:revision>
  <dcterms:created xsi:type="dcterms:W3CDTF">1601-01-01T00:00:00Z</dcterms:created>
  <dcterms:modified xsi:type="dcterms:W3CDTF">2012-11-21T10:11:53Z</dcterms:modified>
</cp:coreProperties>
</file>