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5"/>
  </p:notesMasterIdLst>
  <p:handoutMasterIdLst>
    <p:handoutMasterId r:id="rId16"/>
  </p:handoutMasterIdLst>
  <p:sldIdLst>
    <p:sldId id="286" r:id="rId5"/>
    <p:sldId id="287" r:id="rId6"/>
    <p:sldId id="289" r:id="rId7"/>
    <p:sldId id="293" r:id="rId8"/>
    <p:sldId id="298" r:id="rId9"/>
    <p:sldId id="299" r:id="rId10"/>
    <p:sldId id="296" r:id="rId11"/>
    <p:sldId id="297" r:id="rId12"/>
    <p:sldId id="294" r:id="rId13"/>
    <p:sldId id="28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990033"/>
    <a:srgbClr val="0066FF"/>
    <a:srgbClr val="0033CC"/>
    <a:srgbClr val="FF3300"/>
    <a:srgbClr val="FF0000"/>
    <a:srgbClr val="A50021"/>
    <a:srgbClr val="660033"/>
    <a:srgbClr val="3399FF"/>
    <a:srgbClr val="00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4660" autoAdjust="0"/>
  </p:normalViewPr>
  <p:slideViewPr>
    <p:cSldViewPr>
      <p:cViewPr>
        <p:scale>
          <a:sx n="75" d="100"/>
          <a:sy n="75" d="100"/>
        </p:scale>
        <p:origin x="-36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635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4087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85129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on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1882574"/>
            <a:ext cx="9144000" cy="912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7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Sociolinguistics</a:t>
            </a:r>
            <a:endParaRPr lang="ar-SA" sz="3700" b="1" dirty="0" smtClean="0">
              <a:solidFill>
                <a:srgbClr val="FF0000"/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600" b="1" dirty="0" smtClean="0">
                <a:latin typeface="Calibri" pitchFamily="34" charset="0"/>
                <a:cs typeface="Times New Roman" pitchFamily="18" charset="0"/>
              </a:rPr>
              <a:t>Dr. M. Al-</a:t>
            </a:r>
            <a:r>
              <a:rPr lang="en-US" sz="2600" b="1" dirty="0" err="1" smtClean="0">
                <a:latin typeface="Calibri" pitchFamily="34" charset="0"/>
                <a:cs typeface="Times New Roman" pitchFamily="18" charset="0"/>
              </a:rPr>
              <a:t>Hilal</a:t>
            </a:r>
            <a:endParaRPr lang="en-US" sz="26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b="1" spc="-15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</a:t>
            </a: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ar-SA" dirty="0">
                <a:solidFill>
                  <a:schemeClr val="tx1"/>
                </a:solidFill>
              </a:rPr>
              <a:t/>
            </a:r>
            <a:br>
              <a:rPr lang="ar-SA" dirty="0">
                <a:solidFill>
                  <a:schemeClr val="tx1"/>
                </a:solidFill>
              </a:rPr>
            </a:br>
            <a:endParaRPr lang="en-US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Sociolinguistics</a:t>
            </a: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>
              <a:defRPr/>
            </a:pPr>
            <a:r>
              <a:rPr lang="ar-SA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 Content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323528" y="1268760"/>
            <a:ext cx="8352928" cy="42550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endParaRPr lang="en-US" b="1" dirty="0" smtClean="0">
              <a:solidFill>
                <a:srgbClr val="990033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solidFill>
                  <a:srgbClr val="990033"/>
                </a:solidFill>
              </a:rPr>
              <a:t>This </a:t>
            </a:r>
            <a:r>
              <a:rPr lang="en-US" b="1" dirty="0">
                <a:solidFill>
                  <a:srgbClr val="990033"/>
                </a:solidFill>
              </a:rPr>
              <a:t>course is an </a:t>
            </a:r>
            <a:r>
              <a:rPr lang="en-US" b="1" dirty="0">
                <a:solidFill>
                  <a:srgbClr val="0000FF"/>
                </a:solidFill>
              </a:rPr>
              <a:t>introduction</a:t>
            </a:r>
            <a:r>
              <a:rPr lang="en-US" b="1" dirty="0">
                <a:solidFill>
                  <a:srgbClr val="990033"/>
                </a:solidFill>
              </a:rPr>
              <a:t> to the basic </a:t>
            </a:r>
            <a:r>
              <a:rPr lang="en-US" b="1" dirty="0" smtClean="0">
                <a:solidFill>
                  <a:srgbClr val="990033"/>
                </a:solidFill>
              </a:rPr>
              <a:t>issues related to </a:t>
            </a:r>
            <a:r>
              <a:rPr lang="en-US" b="1" dirty="0">
                <a:solidFill>
                  <a:srgbClr val="990033"/>
                </a:solidFill>
              </a:rPr>
              <a:t>the </a:t>
            </a:r>
            <a:r>
              <a:rPr lang="en-US" b="1" dirty="0" smtClean="0">
                <a:solidFill>
                  <a:srgbClr val="990033"/>
                </a:solidFill>
              </a:rPr>
              <a:t>relation between  </a:t>
            </a:r>
            <a:r>
              <a:rPr lang="en-US" b="1" dirty="0" smtClean="0">
                <a:solidFill>
                  <a:srgbClr val="0000FF"/>
                </a:solidFill>
              </a:rPr>
              <a:t>society </a:t>
            </a:r>
            <a:r>
              <a:rPr lang="en-US" b="1" dirty="0" smtClean="0">
                <a:solidFill>
                  <a:srgbClr val="990033"/>
                </a:solidFill>
              </a:rPr>
              <a:t>and </a:t>
            </a:r>
            <a:r>
              <a:rPr lang="en-US" b="1" dirty="0" smtClean="0">
                <a:solidFill>
                  <a:srgbClr val="0000FF"/>
                </a:solidFill>
              </a:rPr>
              <a:t>language </a:t>
            </a:r>
            <a:r>
              <a:rPr lang="en-US" b="1" dirty="0" smtClean="0">
                <a:solidFill>
                  <a:srgbClr val="990033"/>
                </a:solidFill>
              </a:rPr>
              <a:t>(sociolinguistics).</a:t>
            </a:r>
          </a:p>
          <a:p>
            <a:pPr marL="342900" indent="-342900">
              <a:buFont typeface="+mj-lt"/>
              <a:buAutoNum type="arabicPeriod"/>
            </a:pPr>
            <a:endParaRPr lang="en-US" sz="1100" dirty="0" smtClean="0">
              <a:solidFill>
                <a:srgbClr val="990033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solidFill>
                  <a:srgbClr val="990033"/>
                </a:solidFill>
              </a:rPr>
              <a:t>it concentrates on the field of </a:t>
            </a:r>
            <a:r>
              <a:rPr lang="en-US" b="1" dirty="0" smtClean="0">
                <a:solidFill>
                  <a:srgbClr val="0000FF"/>
                </a:solidFill>
              </a:rPr>
              <a:t>language variation </a:t>
            </a:r>
            <a:r>
              <a:rPr lang="en-US" b="1" dirty="0" smtClean="0">
                <a:solidFill>
                  <a:srgbClr val="990033"/>
                </a:solidFill>
              </a:rPr>
              <a:t>and on how language can be used to </a:t>
            </a:r>
            <a:r>
              <a:rPr lang="en-US" b="1" dirty="0" smtClean="0">
                <a:solidFill>
                  <a:srgbClr val="0000FF"/>
                </a:solidFill>
              </a:rPr>
              <a:t>influence the ways in which people think </a:t>
            </a:r>
            <a:r>
              <a:rPr lang="en-US" b="1" dirty="0" smtClean="0">
                <a:solidFill>
                  <a:srgbClr val="990033"/>
                </a:solidFill>
              </a:rPr>
              <a:t>and behave.</a:t>
            </a:r>
          </a:p>
          <a:p>
            <a:pPr marL="342900" indent="-342900">
              <a:buFont typeface="+mj-lt"/>
              <a:buAutoNum type="arabicPeriod"/>
            </a:pPr>
            <a:endParaRPr lang="en-US" sz="1050" b="1" dirty="0" smtClean="0">
              <a:solidFill>
                <a:srgbClr val="990033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solidFill>
                  <a:srgbClr val="990033"/>
                </a:solidFill>
              </a:rPr>
              <a:t>It considers </a:t>
            </a:r>
            <a:r>
              <a:rPr lang="en-US" b="1" dirty="0">
                <a:solidFill>
                  <a:srgbClr val="990033"/>
                </a:solidFill>
              </a:rPr>
              <a:t>how language can be used in </a:t>
            </a:r>
            <a:r>
              <a:rPr lang="en-US" b="1" dirty="0">
                <a:solidFill>
                  <a:srgbClr val="0000FF"/>
                </a:solidFill>
              </a:rPr>
              <a:t>politics</a:t>
            </a:r>
            <a:r>
              <a:rPr lang="en-US" b="1" dirty="0">
                <a:solidFill>
                  <a:srgbClr val="990033"/>
                </a:solidFill>
              </a:rPr>
              <a:t> to persuade people of particular points of view</a:t>
            </a:r>
            <a:r>
              <a:rPr lang="en-US" b="1" dirty="0" smtClean="0">
                <a:solidFill>
                  <a:srgbClr val="990033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1100" b="1" dirty="0" smtClean="0">
              <a:solidFill>
                <a:srgbClr val="990033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solidFill>
                  <a:srgbClr val="990033"/>
                </a:solidFill>
              </a:rPr>
              <a:t>This </a:t>
            </a:r>
            <a:r>
              <a:rPr lang="en-US" b="1" dirty="0">
                <a:solidFill>
                  <a:srgbClr val="990033"/>
                </a:solidFill>
              </a:rPr>
              <a:t>course considers how language is used in the </a:t>
            </a:r>
            <a:r>
              <a:rPr lang="en-US" b="1" dirty="0">
                <a:solidFill>
                  <a:srgbClr val="0000FF"/>
                </a:solidFill>
              </a:rPr>
              <a:t>media</a:t>
            </a:r>
            <a:r>
              <a:rPr lang="en-US" b="1" dirty="0">
                <a:solidFill>
                  <a:srgbClr val="990033"/>
                </a:solidFill>
              </a:rPr>
              <a:t> such as newspapers and television with particular reference to </a:t>
            </a:r>
            <a:r>
              <a:rPr lang="en-US" b="1" dirty="0">
                <a:solidFill>
                  <a:srgbClr val="0000FF"/>
                </a:solidFill>
              </a:rPr>
              <a:t>news reporting </a:t>
            </a:r>
            <a:r>
              <a:rPr lang="en-US" b="1" dirty="0">
                <a:solidFill>
                  <a:srgbClr val="990033"/>
                </a:solidFill>
              </a:rPr>
              <a:t>and </a:t>
            </a:r>
            <a:r>
              <a:rPr lang="en-US" b="1" dirty="0" smtClean="0">
                <a:solidFill>
                  <a:srgbClr val="990033"/>
                </a:solidFill>
              </a:rPr>
              <a:t>advertising.</a:t>
            </a:r>
          </a:p>
          <a:p>
            <a:pPr marL="342900" indent="-342900">
              <a:buFont typeface="+mj-lt"/>
              <a:buAutoNum type="arabicPeriod"/>
            </a:pPr>
            <a:endParaRPr lang="en-US" sz="1100" b="1" dirty="0" smtClean="0">
              <a:solidFill>
                <a:srgbClr val="990033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solidFill>
                  <a:srgbClr val="990033"/>
                </a:solidFill>
              </a:rPr>
              <a:t>Other </a:t>
            </a:r>
            <a:r>
              <a:rPr lang="en-US" b="1" dirty="0">
                <a:solidFill>
                  <a:srgbClr val="990033"/>
                </a:solidFill>
              </a:rPr>
              <a:t>issues discussed include </a:t>
            </a:r>
            <a:r>
              <a:rPr lang="en-US" b="1" dirty="0">
                <a:solidFill>
                  <a:srgbClr val="0000FF"/>
                </a:solidFill>
              </a:rPr>
              <a:t>gender</a:t>
            </a:r>
            <a:r>
              <a:rPr lang="en-US" b="1" dirty="0">
                <a:solidFill>
                  <a:srgbClr val="990033"/>
                </a:solidFill>
              </a:rPr>
              <a:t>, </a:t>
            </a:r>
            <a:r>
              <a:rPr lang="en-US" b="1" dirty="0">
                <a:solidFill>
                  <a:srgbClr val="0000FF"/>
                </a:solidFill>
              </a:rPr>
              <a:t>ethnicity</a:t>
            </a:r>
            <a:r>
              <a:rPr lang="en-US" b="1" dirty="0">
                <a:solidFill>
                  <a:srgbClr val="990033"/>
                </a:solidFill>
              </a:rPr>
              <a:t> and </a:t>
            </a:r>
            <a:r>
              <a:rPr lang="en-US" b="1" dirty="0">
                <a:solidFill>
                  <a:srgbClr val="0000FF"/>
                </a:solidFill>
              </a:rPr>
              <a:t>age</a:t>
            </a:r>
            <a:r>
              <a:rPr lang="en-US" b="1" dirty="0" smtClean="0">
                <a:solidFill>
                  <a:srgbClr val="990033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1100" b="1" dirty="0" smtClean="0">
              <a:solidFill>
                <a:srgbClr val="990033"/>
              </a:solidFill>
            </a:endParaRPr>
          </a:p>
          <a:p>
            <a:endParaRPr lang="ar-SA" dirty="0">
              <a:solidFill>
                <a:srgbClr val="99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Teaching Methods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755576" y="1988840"/>
            <a:ext cx="7416824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The course makes use of the following </a:t>
            </a:r>
            <a:r>
              <a:rPr lang="en-US" dirty="0" smtClean="0">
                <a:solidFill>
                  <a:srgbClr val="0066FF"/>
                </a:solidFill>
              </a:rPr>
              <a:t>teaching methods &amp; techniques:</a:t>
            </a:r>
          </a:p>
          <a:p>
            <a:endParaRPr lang="en-US" dirty="0"/>
          </a:p>
          <a:p>
            <a:pPr lvl="0"/>
            <a:r>
              <a:rPr lang="en-US" dirty="0" smtClean="0"/>
              <a:t>1) Lectures.</a:t>
            </a:r>
          </a:p>
          <a:p>
            <a:pPr lvl="0"/>
            <a:endParaRPr lang="en-US" dirty="0"/>
          </a:p>
          <a:p>
            <a:pPr lvl="0"/>
            <a:r>
              <a:rPr lang="en-US" dirty="0" smtClean="0"/>
              <a:t>2) Power point presentation.</a:t>
            </a:r>
          </a:p>
          <a:p>
            <a:pPr lvl="0"/>
            <a:endParaRPr lang="en-US" dirty="0"/>
          </a:p>
          <a:p>
            <a:pPr lvl="0"/>
            <a:r>
              <a:rPr lang="en-US" dirty="0" smtClean="0"/>
              <a:t>3) Online live sessions.</a:t>
            </a:r>
          </a:p>
          <a:p>
            <a:pPr lvl="0"/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>
              <a:defRPr/>
            </a:pPr>
            <a:r>
              <a:rPr lang="en-US" sz="3200" b="1" dirty="0" smtClean="0"/>
              <a:t>References and teaching learning resources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1494664"/>
            <a:ext cx="5887704" cy="4824535"/>
          </a:xfrm>
        </p:spPr>
        <p:txBody>
          <a:bodyPr numCol="1"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pPr rtl="1">
              <a:buFont typeface="Arial" pitchFamily="34" charset="0"/>
              <a:buChar char="•"/>
            </a:pPr>
            <a:endParaRPr lang="ar-SA" b="1" dirty="0" smtClean="0"/>
          </a:p>
          <a:p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683568" y="1772816"/>
            <a:ext cx="7560840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1- Main Textbook:</a:t>
            </a:r>
          </a:p>
          <a:p>
            <a:endParaRPr lang="en-US" b="1" dirty="0" smtClean="0"/>
          </a:p>
          <a:p>
            <a:pPr algn="just"/>
            <a:r>
              <a:rPr lang="en-US" dirty="0"/>
              <a:t>Thomas, Linda et al. (2004</a:t>
            </a:r>
            <a:r>
              <a:rPr lang="en-US" dirty="0">
                <a:solidFill>
                  <a:srgbClr val="0000FF"/>
                </a:solidFill>
              </a:rPr>
              <a:t>)</a:t>
            </a:r>
            <a:r>
              <a:rPr lang="en-US" b="1" dirty="0">
                <a:solidFill>
                  <a:srgbClr val="0000FF"/>
                </a:solidFill>
              </a:rPr>
              <a:t> Language, Society and Power: An introduction.</a:t>
            </a:r>
            <a:r>
              <a:rPr lang="en-US" dirty="0"/>
              <a:t> </a:t>
            </a:r>
            <a:r>
              <a:rPr lang="en-US" dirty="0" err="1"/>
              <a:t>Routledge</a:t>
            </a:r>
            <a:r>
              <a:rPr lang="en-US" dirty="0"/>
              <a:t>. London.</a:t>
            </a:r>
          </a:p>
          <a:p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2- </a:t>
            </a:r>
            <a:r>
              <a:rPr lang="en-US" b="1" dirty="0" smtClean="0">
                <a:solidFill>
                  <a:srgbClr val="C00000"/>
                </a:solidFill>
              </a:rPr>
              <a:t>References:</a:t>
            </a:r>
            <a:endParaRPr lang="en-US" b="1" dirty="0">
              <a:solidFill>
                <a:srgbClr val="C00000"/>
              </a:solidFill>
            </a:endParaRPr>
          </a:p>
          <a:p>
            <a:endParaRPr lang="en-US" b="1" dirty="0" smtClean="0"/>
          </a:p>
          <a:p>
            <a:r>
              <a:rPr lang="en-US" dirty="0" smtClean="0"/>
              <a:t>1- </a:t>
            </a:r>
            <a:r>
              <a:rPr lang="en-US" dirty="0" err="1" smtClean="0"/>
              <a:t>Wardhaugh</a:t>
            </a:r>
            <a:r>
              <a:rPr lang="en-US" dirty="0" smtClean="0"/>
              <a:t>, Ronald (2005). </a:t>
            </a:r>
            <a:r>
              <a:rPr lang="en-US" b="1" dirty="0" smtClean="0">
                <a:solidFill>
                  <a:srgbClr val="0000FF"/>
                </a:solidFill>
              </a:rPr>
              <a:t>An Introduction to Sociolinguistics</a:t>
            </a:r>
            <a:r>
              <a:rPr lang="en-US" dirty="0" smtClean="0"/>
              <a:t>. Oxford Blackwell </a:t>
            </a:r>
            <a:r>
              <a:rPr lang="en-US" dirty="0" err="1" smtClean="0"/>
              <a:t>Puplishers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2- Cheshire, Jenny Ed. (1991). </a:t>
            </a:r>
            <a:r>
              <a:rPr lang="en-US" b="1" i="1" dirty="0" smtClean="0">
                <a:solidFill>
                  <a:srgbClr val="0000FF"/>
                </a:solidFill>
              </a:rPr>
              <a:t>English around the World: Sociolinguistic Perspectives</a:t>
            </a:r>
            <a:r>
              <a:rPr lang="en-US" i="1" dirty="0" smtClean="0">
                <a:solidFill>
                  <a:srgbClr val="0000FF"/>
                </a:solidFill>
              </a:rPr>
              <a:t>. </a:t>
            </a:r>
            <a:r>
              <a:rPr lang="en-US" i="1" dirty="0" smtClean="0"/>
              <a:t>Cambridge, Cambridge University Press.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9535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3354" y="15993"/>
            <a:ext cx="5072301" cy="620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23528" y="1700808"/>
            <a:ext cx="3615477" cy="29546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Where can you buy the book?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sz="1600" b="1" dirty="0" smtClean="0">
                <a:solidFill>
                  <a:srgbClr val="C00000"/>
                </a:solidFill>
              </a:rPr>
              <a:t>1- Online library: </a:t>
            </a:r>
            <a:r>
              <a:rPr lang="en-US" sz="1600" b="1" dirty="0" smtClean="0">
                <a:solidFill>
                  <a:srgbClr val="C00000"/>
                </a:solidFill>
                <a:hlinkClick r:id="rId3"/>
              </a:rPr>
              <a:t>www.amazon.com</a:t>
            </a:r>
            <a:endParaRPr lang="en-US" sz="1600" b="1" dirty="0" smtClean="0">
              <a:solidFill>
                <a:srgbClr val="C00000"/>
              </a:solidFill>
            </a:endParaRPr>
          </a:p>
          <a:p>
            <a:r>
              <a:rPr lang="en-US" sz="1600" b="1" dirty="0" smtClean="0">
                <a:solidFill>
                  <a:srgbClr val="C00000"/>
                </a:solidFill>
              </a:rPr>
              <a:t>2- </a:t>
            </a:r>
            <a:r>
              <a:rPr lang="en-US" sz="1600" b="1" dirty="0" err="1" smtClean="0">
                <a:solidFill>
                  <a:srgbClr val="C00000"/>
                </a:solidFill>
              </a:rPr>
              <a:t>Obeikan</a:t>
            </a:r>
            <a:r>
              <a:rPr lang="en-US" sz="1600" b="1" dirty="0" smtClean="0">
                <a:solidFill>
                  <a:srgbClr val="C00000"/>
                </a:solidFill>
              </a:rPr>
              <a:t> bookstore (KSA).</a:t>
            </a:r>
          </a:p>
          <a:p>
            <a:r>
              <a:rPr lang="en-US" sz="1600" b="1" dirty="0" smtClean="0">
                <a:solidFill>
                  <a:srgbClr val="C00000"/>
                </a:solidFill>
              </a:rPr>
              <a:t>3- Copy Centre at the KFU.</a:t>
            </a:r>
          </a:p>
          <a:p>
            <a:endParaRPr lang="en-US" sz="1600" b="1" dirty="0">
              <a:solidFill>
                <a:srgbClr val="C00000"/>
              </a:solidFill>
            </a:endParaRPr>
          </a:p>
          <a:p>
            <a:pPr marL="285750" indent="-285750"/>
            <a:r>
              <a:rPr lang="en-US" sz="1600" b="1" dirty="0" smtClean="0">
                <a:solidFill>
                  <a:srgbClr val="C00000"/>
                </a:solidFill>
              </a:rPr>
              <a:t>You can study from the lectures; </a:t>
            </a:r>
          </a:p>
          <a:p>
            <a:r>
              <a:rPr lang="en-US" sz="1600" b="1" dirty="0" smtClean="0">
                <a:solidFill>
                  <a:srgbClr val="C00000"/>
                </a:solidFill>
              </a:rPr>
              <a:t>the book is not necessary.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ar-SA" dirty="0"/>
          </a:p>
        </p:txBody>
      </p:sp>
      <p:cxnSp>
        <p:nvCxnSpPr>
          <p:cNvPr id="2" name="AutoShape 2"/>
          <p:cNvCxnSpPr>
            <a:cxnSpLocks noChangeShapeType="1"/>
          </p:cNvCxnSpPr>
          <p:nvPr/>
        </p:nvCxnSpPr>
        <p:spPr bwMode="auto">
          <a:xfrm>
            <a:off x="1208088" y="492125"/>
            <a:ext cx="1685925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sp>
        <p:nvSpPr>
          <p:cNvPr id="8" name="مستطيل 7"/>
          <p:cNvSpPr/>
          <p:nvPr/>
        </p:nvSpPr>
        <p:spPr>
          <a:xfrm>
            <a:off x="683568" y="692696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Cover page of the book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419400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9552" y="116631"/>
            <a:ext cx="8280920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 </a:t>
            </a:r>
            <a:endParaRPr lang="en-US" dirty="0"/>
          </a:p>
          <a:p>
            <a:pPr rtl="1"/>
            <a:r>
              <a:rPr lang="en-US" sz="2800" dirty="0">
                <a:solidFill>
                  <a:srgbClr val="0000FF"/>
                </a:solidFill>
              </a:rPr>
              <a:t>Distribution of </a:t>
            </a:r>
            <a:r>
              <a:rPr lang="en-US" sz="2800">
                <a:solidFill>
                  <a:srgbClr val="0000FF"/>
                </a:solidFill>
              </a:rPr>
              <a:t>Course </a:t>
            </a:r>
            <a:r>
              <a:rPr lang="en-US" sz="2800" smtClean="0">
                <a:solidFill>
                  <a:srgbClr val="0000FF"/>
                </a:solidFill>
              </a:rPr>
              <a:t>Materials.</a:t>
            </a:r>
            <a:endParaRPr lang="en-US" sz="2800" dirty="0">
              <a:solidFill>
                <a:srgbClr val="0000FF"/>
              </a:solidFill>
            </a:endParaRPr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algn="just">
              <a:lnSpc>
                <a:spcPct val="150000"/>
              </a:lnSpc>
            </a:pPr>
            <a:endParaRPr lang="en-US" sz="14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1: </a:t>
            </a:r>
            <a:r>
              <a:rPr lang="en-US" b="1" dirty="0" smtClean="0">
                <a:solidFill>
                  <a:srgbClr val="C00000"/>
                </a:solidFill>
              </a:rPr>
              <a:t>Introduction to the Course</a:t>
            </a:r>
          </a:p>
          <a:p>
            <a:pPr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2: </a:t>
            </a:r>
            <a:r>
              <a:rPr lang="en-US" b="1" dirty="0" smtClean="0">
                <a:solidFill>
                  <a:srgbClr val="C00000"/>
                </a:solidFill>
              </a:rPr>
              <a:t>What is language and what does it do? (1)</a:t>
            </a:r>
          </a:p>
          <a:p>
            <a:pPr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3: </a:t>
            </a:r>
            <a:r>
              <a:rPr lang="en-US" b="1" dirty="0" smtClean="0">
                <a:solidFill>
                  <a:srgbClr val="C00000"/>
                </a:solidFill>
              </a:rPr>
              <a:t>What </a:t>
            </a:r>
            <a:r>
              <a:rPr lang="en-US" b="1" dirty="0">
                <a:solidFill>
                  <a:srgbClr val="C00000"/>
                </a:solidFill>
              </a:rPr>
              <a:t>is language and what does it do? </a:t>
            </a:r>
            <a:r>
              <a:rPr lang="en-US" b="1" dirty="0" smtClean="0">
                <a:solidFill>
                  <a:srgbClr val="C00000"/>
                </a:solidFill>
              </a:rPr>
              <a:t>(2)</a:t>
            </a:r>
            <a:endParaRPr lang="en-US" b="1" dirty="0">
              <a:solidFill>
                <a:srgbClr val="C0000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4: </a:t>
            </a:r>
            <a:r>
              <a:rPr lang="en-US" b="1" dirty="0">
                <a:solidFill>
                  <a:srgbClr val="C00000"/>
                </a:solidFill>
              </a:rPr>
              <a:t>Language, thought and </a:t>
            </a:r>
            <a:r>
              <a:rPr lang="en-US" b="1" dirty="0" smtClean="0">
                <a:solidFill>
                  <a:srgbClr val="C00000"/>
                </a:solidFill>
              </a:rPr>
              <a:t>representation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endParaRPr lang="en-US" dirty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5: </a:t>
            </a:r>
            <a:r>
              <a:rPr lang="en-US" b="1" dirty="0">
                <a:solidFill>
                  <a:srgbClr val="C00000"/>
                </a:solidFill>
              </a:rPr>
              <a:t>Language and politics</a:t>
            </a:r>
          </a:p>
          <a:p>
            <a:pPr lvl="0"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6: </a:t>
            </a:r>
            <a:r>
              <a:rPr lang="en-US" b="1" dirty="0">
                <a:solidFill>
                  <a:srgbClr val="C00000"/>
                </a:solidFill>
              </a:rPr>
              <a:t>Language and the </a:t>
            </a:r>
            <a:r>
              <a:rPr lang="en-US" b="1" dirty="0" smtClean="0">
                <a:solidFill>
                  <a:srgbClr val="C00000"/>
                </a:solidFill>
              </a:rPr>
              <a:t>media</a:t>
            </a:r>
          </a:p>
          <a:p>
            <a:pPr lvl="0"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7: </a:t>
            </a:r>
            <a:r>
              <a:rPr lang="en-US" b="1" dirty="0" smtClean="0">
                <a:solidFill>
                  <a:srgbClr val="C00000"/>
                </a:solidFill>
              </a:rPr>
              <a:t>Language </a:t>
            </a:r>
            <a:r>
              <a:rPr lang="en-US" b="1" dirty="0">
                <a:solidFill>
                  <a:srgbClr val="C00000"/>
                </a:solidFill>
              </a:rPr>
              <a:t>and </a:t>
            </a:r>
            <a:r>
              <a:rPr lang="en-US" b="1" dirty="0" smtClean="0">
                <a:solidFill>
                  <a:srgbClr val="C00000"/>
                </a:solidFill>
              </a:rPr>
              <a:t>gender</a:t>
            </a: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268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9552" y="116631"/>
            <a:ext cx="828092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 </a:t>
            </a:r>
            <a:endParaRPr lang="en-US" dirty="0"/>
          </a:p>
          <a:p>
            <a:pPr rtl="1"/>
            <a:r>
              <a:rPr lang="en-US" sz="2800" dirty="0">
                <a:solidFill>
                  <a:srgbClr val="0000FF"/>
                </a:solidFill>
              </a:rPr>
              <a:t>Distribution of Course </a:t>
            </a:r>
            <a:r>
              <a:rPr lang="en-US" sz="2800" dirty="0" smtClean="0">
                <a:solidFill>
                  <a:srgbClr val="0000FF"/>
                </a:solidFill>
              </a:rPr>
              <a:t>Materials.</a:t>
            </a:r>
            <a:endParaRPr lang="en-US" sz="2800" dirty="0">
              <a:solidFill>
                <a:srgbClr val="0000FF"/>
              </a:solidFill>
            </a:endParaRPr>
          </a:p>
          <a:p>
            <a:pPr lvl="0"/>
            <a:endParaRPr lang="en-US" b="1" dirty="0" smtClean="0"/>
          </a:p>
          <a:p>
            <a:pPr algn="just">
              <a:lnSpc>
                <a:spcPct val="150000"/>
              </a:lnSpc>
            </a:pPr>
            <a:endParaRPr lang="en-US" sz="14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14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8: </a:t>
            </a:r>
            <a:r>
              <a:rPr lang="en-US" b="1" dirty="0" smtClean="0">
                <a:solidFill>
                  <a:srgbClr val="C00000"/>
                </a:solidFill>
              </a:rPr>
              <a:t>Language and ethnicity</a:t>
            </a:r>
          </a:p>
          <a:p>
            <a:pPr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9: </a:t>
            </a:r>
            <a:r>
              <a:rPr lang="en-US" b="1" dirty="0" smtClean="0">
                <a:solidFill>
                  <a:srgbClr val="C00000"/>
                </a:solidFill>
              </a:rPr>
              <a:t>Language and age</a:t>
            </a:r>
          </a:p>
          <a:p>
            <a:pPr lvl="0"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10: </a:t>
            </a:r>
            <a:r>
              <a:rPr lang="en-US" b="1" dirty="0" smtClean="0">
                <a:solidFill>
                  <a:srgbClr val="C00000"/>
                </a:solidFill>
              </a:rPr>
              <a:t>Language and class</a:t>
            </a:r>
          </a:p>
          <a:p>
            <a:pPr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11: </a:t>
            </a:r>
            <a:r>
              <a:rPr lang="en-US" b="1" dirty="0" smtClean="0">
                <a:solidFill>
                  <a:srgbClr val="C00000"/>
                </a:solidFill>
              </a:rPr>
              <a:t>Language and identity</a:t>
            </a:r>
          </a:p>
          <a:p>
            <a:pPr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12: </a:t>
            </a:r>
            <a:r>
              <a:rPr lang="en-US" b="1" dirty="0" smtClean="0">
                <a:solidFill>
                  <a:srgbClr val="C00000"/>
                </a:solidFill>
              </a:rPr>
              <a:t>The standard English </a:t>
            </a:r>
            <a:r>
              <a:rPr lang="en-US" b="1" dirty="0">
                <a:solidFill>
                  <a:srgbClr val="C00000"/>
                </a:solidFill>
              </a:rPr>
              <a:t>debate. (1)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13: </a:t>
            </a:r>
            <a:r>
              <a:rPr lang="en-US" b="1" dirty="0" smtClean="0">
                <a:solidFill>
                  <a:srgbClr val="C00000"/>
                </a:solidFill>
              </a:rPr>
              <a:t>The standard English </a:t>
            </a:r>
            <a:r>
              <a:rPr lang="en-US" b="1" dirty="0">
                <a:solidFill>
                  <a:srgbClr val="C00000"/>
                </a:solidFill>
              </a:rPr>
              <a:t>debate. </a:t>
            </a:r>
            <a:r>
              <a:rPr lang="en-US" b="1" dirty="0" smtClean="0">
                <a:solidFill>
                  <a:srgbClr val="C00000"/>
                </a:solidFill>
              </a:rPr>
              <a:t>(2)</a:t>
            </a:r>
          </a:p>
          <a:p>
            <a:pPr algn="just">
              <a:lnSpc>
                <a:spcPct val="20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Lecture</a:t>
            </a:r>
            <a:r>
              <a:rPr lang="en-US" dirty="0" smtClean="0">
                <a:solidFill>
                  <a:srgbClr val="0070C0"/>
                </a:solidFill>
              </a:rPr>
              <a:t> 14: </a:t>
            </a:r>
            <a:r>
              <a:rPr lang="en-US" b="1" dirty="0" smtClean="0">
                <a:solidFill>
                  <a:srgbClr val="C00000"/>
                </a:solidFill>
              </a:rPr>
              <a:t>Revision and Exam sample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268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rtl="0" eaLnBrk="1" hangingPunct="1">
              <a:defRPr/>
            </a:pPr>
            <a:r>
              <a:rPr lang="ar-SA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Course Evaluation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67544" y="1628801"/>
            <a:ext cx="7776864" cy="33239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en-US" dirty="0"/>
          </a:p>
          <a:p>
            <a:pPr lvl="0"/>
            <a:r>
              <a:rPr lang="en-US" dirty="0" smtClean="0"/>
              <a:t> </a:t>
            </a:r>
            <a:endParaRPr lang="en-US" dirty="0"/>
          </a:p>
          <a:p>
            <a:pPr marL="342900" lvl="0" indent="-342900"/>
            <a:r>
              <a:rPr lang="en-US" sz="2000" b="1" dirty="0" smtClean="0">
                <a:solidFill>
                  <a:srgbClr val="0000FF"/>
                </a:solidFill>
              </a:rPr>
              <a:t>1</a:t>
            </a:r>
            <a:r>
              <a:rPr lang="en-US" sz="2000" dirty="0" smtClean="0"/>
              <a:t>- </a:t>
            </a:r>
            <a:r>
              <a:rPr lang="en-US" sz="2000" b="1" dirty="0" smtClean="0">
                <a:solidFill>
                  <a:srgbClr val="0000FF"/>
                </a:solidFill>
              </a:rPr>
              <a:t>Participation</a:t>
            </a:r>
            <a:r>
              <a:rPr lang="en-US" sz="2000" dirty="0" smtClean="0"/>
              <a:t>.	</a:t>
            </a:r>
            <a:r>
              <a:rPr lang="en-US" sz="2000" dirty="0"/>
              <a:t>	</a:t>
            </a:r>
            <a:r>
              <a:rPr lang="en-US" sz="2000" dirty="0" smtClean="0"/>
              <a:t>    </a:t>
            </a:r>
            <a:r>
              <a:rPr lang="en-US" sz="2000" b="1" dirty="0" smtClean="0">
                <a:solidFill>
                  <a:srgbClr val="0000FF"/>
                </a:solidFill>
              </a:rPr>
              <a:t>30</a:t>
            </a:r>
            <a:endParaRPr lang="en-US" sz="2000" b="1" dirty="0" smtClean="0"/>
          </a:p>
          <a:p>
            <a:pPr marL="342900" lvl="0" indent="-342900"/>
            <a:r>
              <a:rPr lang="en-US" sz="2000" dirty="0" smtClean="0"/>
              <a:t>		a. attendance	     	10</a:t>
            </a:r>
          </a:p>
          <a:p>
            <a:pPr lvl="0"/>
            <a:r>
              <a:rPr lang="en-US" sz="2000" dirty="0" smtClean="0"/>
              <a:t>	b. assignment	     	10</a:t>
            </a:r>
          </a:p>
          <a:p>
            <a:pPr lvl="0"/>
            <a:r>
              <a:rPr lang="en-US" sz="2000" dirty="0" smtClean="0"/>
              <a:t>	c. topics discussion   	10</a:t>
            </a:r>
          </a:p>
          <a:p>
            <a:pPr lvl="0"/>
            <a:endParaRPr lang="en-US" sz="2000" dirty="0"/>
          </a:p>
          <a:p>
            <a:pPr lvl="0"/>
            <a:r>
              <a:rPr lang="en-US" sz="2000" b="1" dirty="0" smtClean="0">
                <a:solidFill>
                  <a:srgbClr val="0000FF"/>
                </a:solidFill>
              </a:rPr>
              <a:t>2- Final Exam			     70</a:t>
            </a:r>
            <a:endParaRPr lang="ar-SA" sz="2000" dirty="0" smtClean="0"/>
          </a:p>
          <a:p>
            <a:pPr algn="r"/>
            <a:endParaRPr lang="ar-SA" dirty="0" smtClean="0"/>
          </a:p>
          <a:p>
            <a:pPr algn="r"/>
            <a:endParaRPr lang="ar-SA" dirty="0" smtClean="0"/>
          </a:p>
          <a:p>
            <a:pPr algn="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1928</TotalTime>
  <Words>286</Words>
  <Application>Microsoft Office PowerPoint</Application>
  <PresentationFormat>عرض على الشاشة (3:4)‏</PresentationFormat>
  <Paragraphs>99</Paragraphs>
  <Slides>10</Slides>
  <Notes>7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المحاضرة التمهيدية</vt:lpstr>
      <vt:lpstr>الشريحة 1</vt:lpstr>
      <vt:lpstr>Lecture  Introduction  </vt:lpstr>
      <vt:lpstr> Course Content</vt:lpstr>
      <vt:lpstr> Teaching Methods</vt:lpstr>
      <vt:lpstr>References and teaching learning resources</vt:lpstr>
      <vt:lpstr>الشريحة 6</vt:lpstr>
      <vt:lpstr>الشريحة 7</vt:lpstr>
      <vt:lpstr>الشريحة 8</vt:lpstr>
      <vt:lpstr> Course Evaluation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adminuser</cp:lastModifiedBy>
  <cp:revision>195</cp:revision>
  <dcterms:created xsi:type="dcterms:W3CDTF">1601-01-01T00:00:00Z</dcterms:created>
  <dcterms:modified xsi:type="dcterms:W3CDTF">2012-09-02T09:29:17Z</dcterms:modified>
</cp:coreProperties>
</file>