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286" r:id="rId5"/>
    <p:sldId id="287" r:id="rId6"/>
    <p:sldId id="289" r:id="rId7"/>
    <p:sldId id="292" r:id="rId8"/>
    <p:sldId id="295" r:id="rId9"/>
    <p:sldId id="294" r:id="rId10"/>
    <p:sldId id="298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9" r:id="rId19"/>
    <p:sldId id="310" r:id="rId20"/>
    <p:sldId id="311" r:id="rId21"/>
    <p:sldId id="312" r:id="rId22"/>
    <p:sldId id="288" r:id="rId2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D5E1180-867F-4562-9E12-5E93554CFC0C}">
          <p14:sldIdLst>
            <p14:sldId id="286"/>
            <p14:sldId id="287"/>
            <p14:sldId id="289"/>
            <p14:sldId id="292"/>
            <p14:sldId id="295"/>
            <p14:sldId id="296"/>
            <p14:sldId id="299"/>
            <p14:sldId id="294"/>
            <p14:sldId id="300"/>
            <p14:sldId id="298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36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708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708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5129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5129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512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inguistic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upload.wikimedia.org/wikipedia/commons/d/de/Ferdinand_de_Saussure_by_Jullien.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imgres?q=tree&amp;num=10&amp;hl=ar&amp;safe=active&amp;biw=1249&amp;bih=522&amp;tbm=isch&amp;tbnid=Xnf53L_NGy0CSM:&amp;imgrefurl=http://hasloo.com/freecliparts/?p=2893&amp;imgurl=http://1.bp.blogspot.com/-dY1wpD6pbCQ/TbjIlAX9_3I/AAAAAAAAAD8/gzHUpdf3iGI/s1600/LegacyTree.jpg&amp;w=870&amp;h=1173&amp;ei=Pb84ULKJCtCM4gSm74GoAQ&amp;zoom=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.uk/imgres?q=signifier+signified+sign&amp;um=1&amp;hl=ar&amp;safe=active&amp;sa=N&amp;biw=1249&amp;bih=522&amp;tbm=isch&amp;tbnid=i5vrFLEune1NTM:&amp;imgrefurl=http://advertisingsociety.wordpress.com/&amp;imgurl=http://advertisingsociety.files.wordpress.com/2009/07/sign2.png?w=500&amp;w=379&amp;h=349&amp;ei=_8o4ULiuL9TZ4QTJhIHgBA&amp;zoom=1&amp;iact=hc&amp;vpx=415&amp;vpy=146&amp;dur=563&amp;hovh=215&amp;hovw=234&amp;tx=124&amp;ty=125&amp;sig=113149382341514721310&amp;page=1&amp;tbnh=154&amp;tbnw=167&amp;start=0&amp;ndsp=10&amp;ved=1t:429,r:2,s:0,i:79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uk/imgres?q=car&amp;um=1&amp;hl=ar&amp;safe=active&amp;sa=N&amp;biw=1249&amp;bih=522&amp;tbm=isch&amp;tbnid=b5IygEzmyTLZxM:&amp;imgrefurl=http://openclipart.org/detail/116785/yellow-convertible-sports-car-by-netalloy&amp;imgurl=http://openclipart.org/people/netalloy/yellow_convertible_sports_car.svg&amp;w=612&amp;h=325&amp;ei=4s44UKPhE5D24QTcu4HgCQ&amp;zoom=1&amp;iact=hc&amp;vpx=383&amp;vpy=225&amp;dur=47&amp;hovh=163&amp;hovw=308&amp;tx=180&amp;ty=150&amp;sig=113149382341514721310&amp;page=2&amp;tbnh=109&amp;tbnw=206&amp;start=10&amp;ndsp=15&amp;ved=1t:429,r:2,s:10,i:11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eatrio.net/wp-content/uploads/2012/01/busfull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8796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2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In this Lecture, we will discuss the following: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23528" y="1412776"/>
            <a:ext cx="8208912" cy="35548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1- </a:t>
            </a:r>
            <a:r>
              <a:rPr lang="en-US" b="1" dirty="0" smtClean="0">
                <a:solidFill>
                  <a:srgbClr val="FF0000"/>
                </a:solidFill>
              </a:rPr>
              <a:t>Power and language.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 	-Definition of power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	-How </a:t>
            </a:r>
            <a:r>
              <a:rPr lang="en-US" b="1" dirty="0"/>
              <a:t>can language impose </a:t>
            </a:r>
            <a:r>
              <a:rPr lang="en-US" b="1" dirty="0" smtClean="0"/>
              <a:t>power?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2- Saussure’s theory of language.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b="1" dirty="0" smtClean="0">
                <a:solidFill>
                  <a:srgbClr val="FF0000"/>
                </a:solidFill>
              </a:rPr>
              <a:t>- </a:t>
            </a:r>
            <a:r>
              <a:rPr lang="en-US" b="1" dirty="0" smtClean="0">
                <a:solidFill>
                  <a:srgbClr val="FF0000"/>
                </a:solidFill>
              </a:rPr>
              <a:t>Sample exam questions for lectures (1+2)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79512" y="1700808"/>
            <a:ext cx="835292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Power</a:t>
            </a:r>
            <a:r>
              <a:rPr lang="en-US" dirty="0" smtClean="0"/>
              <a:t> is The </a:t>
            </a:r>
            <a:r>
              <a:rPr lang="en-US" dirty="0"/>
              <a:t>ability of its holders to force compliance or obedience of other people to their will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0070C0"/>
                </a:solidFill>
              </a:rPr>
              <a:t>Eg</a:t>
            </a:r>
            <a:r>
              <a:rPr lang="en-US" dirty="0" smtClean="0"/>
              <a:t>. A police office can use </a:t>
            </a:r>
            <a:r>
              <a:rPr lang="en-US" dirty="0" smtClean="0">
                <a:solidFill>
                  <a:srgbClr val="FF0000"/>
                </a:solidFill>
              </a:rPr>
              <a:t>power</a:t>
            </a:r>
            <a:r>
              <a:rPr lang="en-US" dirty="0" smtClean="0"/>
              <a:t> to stop criminals or thieves and make them comply with the law.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Definition of power</a:t>
            </a:r>
            <a:endParaRPr lang="ar-SA" sz="3600" b="1" dirty="0">
              <a:solidFill>
                <a:srgbClr val="C00000"/>
              </a:solidFill>
            </a:endParaRPr>
          </a:p>
        </p:txBody>
      </p:sp>
      <p:pic>
        <p:nvPicPr>
          <p:cNvPr id="1028" name="Picture 4" descr="http://houstonnewstoday.com/wp-content/uploads/2012/06/arrested-wo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276872"/>
            <a:ext cx="4104456" cy="24626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79512" y="1700808"/>
            <a:ext cx="8352928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Statistics published by the State of the World Forum (September 2000):</a:t>
            </a:r>
            <a:endParaRPr lang="ar-SA" b="1" dirty="0" smtClean="0">
              <a:solidFill>
                <a:srgbClr val="7030A0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● </a:t>
            </a:r>
            <a:r>
              <a:rPr lang="en-US" dirty="0">
                <a:solidFill>
                  <a:srgbClr val="0000FF"/>
                </a:solidFill>
              </a:rPr>
              <a:t>Number of pages on the World Wide Web: 320,000,000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This means that: </a:t>
            </a:r>
          </a:p>
          <a:p>
            <a:r>
              <a:rPr lang="en-US" dirty="0" smtClean="0"/>
              <a:t>-The English language has the </a:t>
            </a:r>
            <a:r>
              <a:rPr lang="en-US" dirty="0" smtClean="0">
                <a:solidFill>
                  <a:srgbClr val="FF0000"/>
                </a:solidFill>
              </a:rPr>
              <a:t>power</a:t>
            </a:r>
            <a:r>
              <a:rPr lang="en-US" dirty="0" smtClean="0"/>
              <a:t> to dominate the the Web. It has become so widespread.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● Percentage of all websites in English: 80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This means that: </a:t>
            </a:r>
          </a:p>
          <a:p>
            <a:pPr marL="285750" indent="-285750"/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If you do not speak a certain language you are excluded from some kind of power.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>
                <a:solidFill>
                  <a:srgbClr val="C00000"/>
                </a:solidFill>
              </a:rPr>
              <a:t>How can language impose </a:t>
            </a:r>
            <a:r>
              <a:rPr lang="en-US" sz="3600" dirty="0" smtClean="0">
                <a:solidFill>
                  <a:srgbClr val="C00000"/>
                </a:solidFill>
              </a:rPr>
              <a:t>power?</a:t>
            </a:r>
            <a:endParaRPr lang="ar-S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6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36904" cy="1008112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/>
            <a:r>
              <a:rPr lang="en-US" sz="3200" dirty="0"/>
              <a:t>How can language impose </a:t>
            </a:r>
            <a:r>
              <a:rPr lang="en-US" sz="3200" dirty="0" smtClean="0"/>
              <a:t>power?</a:t>
            </a:r>
            <a:endParaRPr lang="en-US" sz="32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95536" y="908720"/>
            <a:ext cx="7992888" cy="13388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endParaRPr lang="en-US" dirty="0"/>
          </a:p>
          <a:p>
            <a:r>
              <a:rPr lang="en-US" dirty="0" smtClean="0"/>
              <a:t>Which language we speak can be pathway to power</a:t>
            </a:r>
          </a:p>
          <a:p>
            <a:endParaRPr lang="ar-SA" dirty="0" smtClean="0"/>
          </a:p>
          <a:p>
            <a:pPr algn="r"/>
            <a:endParaRPr lang="ar-SA" dirty="0"/>
          </a:p>
        </p:txBody>
      </p:sp>
      <p:pic>
        <p:nvPicPr>
          <p:cNvPr id="8194" name="Picture 2" descr="http://t2.gstatic.com/images?q=tbn:ANd9GcSLQhIb96D4P2rxrzYrg7HZwTvXqHPEY82jJbvoeDyVp1PSNAx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772816"/>
            <a:ext cx="3240360" cy="2143125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467544" y="1740872"/>
            <a:ext cx="4392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Knowing a language is power.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E.g. People who have knowledge (language or an skill) have the power to make you feel ignorant or confused because they have knowledge that you do not have.</a:t>
            </a:r>
          </a:p>
          <a:p>
            <a:pPr algn="just"/>
            <a:r>
              <a:rPr lang="en-US" dirty="0" smtClean="0"/>
              <a:t>E.g. An average person vs. an expert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8" name="صورة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4509120"/>
            <a:ext cx="2180590" cy="170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blog.ourhouseassistedliving.com/wp-content/uploads/2011/03/computer_confusion-300x28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293096"/>
            <a:ext cx="1547533" cy="146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36904" cy="1008112"/>
          </a:xfrm>
          <a:solidFill>
            <a:schemeClr val="bg1"/>
          </a:solidFill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/>
            <a:r>
              <a:rPr lang="en-US" sz="3200" b="1" dirty="0" smtClean="0">
                <a:solidFill>
                  <a:srgbClr val="0000FF"/>
                </a:solidFill>
              </a:rPr>
              <a:t>Saussure’ theory of language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39552" y="1844824"/>
            <a:ext cx="7992888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Ferdinand de Saussure (1857-1913) was a </a:t>
            </a:r>
            <a:r>
              <a:rPr lang="en-US" dirty="0" smtClean="0">
                <a:solidFill>
                  <a:srgbClr val="0000FF"/>
                </a:solidFill>
              </a:rPr>
              <a:t>Swiss</a:t>
            </a:r>
            <a:r>
              <a:rPr lang="en-US" dirty="0" smtClean="0"/>
              <a:t> linguist whose ideas laid a foundation for many significant developments in </a:t>
            </a:r>
            <a:r>
              <a:rPr lang="en-US" dirty="0" smtClean="0">
                <a:hlinkClick r:id="rId3" action="ppaction://hlinkfile" tooltip="Linguistics"/>
              </a:rPr>
              <a:t>linguistics</a:t>
            </a:r>
            <a:r>
              <a:rPr lang="en-US" dirty="0" smtClean="0"/>
              <a:t> in the 20th century.  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Theory: </a:t>
            </a:r>
            <a:r>
              <a:rPr lang="en-US" b="1" dirty="0" smtClean="0">
                <a:solidFill>
                  <a:srgbClr val="0000FF"/>
                </a:solidFill>
              </a:rPr>
              <a:t>Language as a Representational System</a:t>
            </a:r>
            <a:endParaRPr lang="en-US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ar-SA" dirty="0"/>
          </a:p>
        </p:txBody>
      </p:sp>
      <p:pic>
        <p:nvPicPr>
          <p:cNvPr id="6" name="صورة 5" descr="File:Ferdinand de Saussure by Jullien.pn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2725812"/>
            <a:ext cx="1547357" cy="2244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084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23528" y="1270426"/>
            <a:ext cx="8352928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en-US" altLang="zh-TW" b="1" dirty="0" smtClean="0">
                <a:solidFill>
                  <a:srgbClr val="0000FF"/>
                </a:solidFill>
                <a:latin typeface="Times New Roman" pitchFamily="18" charset="0"/>
                <a:ea typeface="DFKai-SB"/>
                <a:cs typeface="Times New Roman" pitchFamily="18" charset="0"/>
              </a:rPr>
              <a:t>As soon as you hear or read a word, you know what concepts it refers to.</a:t>
            </a:r>
            <a:endParaRPr lang="en-US" altLang="zh-TW" sz="2800" b="1" dirty="0" smtClean="0">
              <a:solidFill>
                <a:srgbClr val="0000FF"/>
              </a:solidFill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Ex. Tree</a:t>
            </a:r>
            <a:endParaRPr kumimoji="0" lang="ar-SA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/>
              <a:t>       watch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TW" dirty="0" smtClean="0"/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/>
              <a:t>	</a:t>
            </a: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/>
              <a:t>			</a:t>
            </a: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صورة 9" descr="http://t1.gstatic.com/images?q=tbn:ANd9GcTARZ9tMyaot9fzxndK-tBKQoKyuYMOPK-F5bv2kR-YVHPpAANfa6aV7wQ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3356992"/>
            <a:ext cx="757127" cy="101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صورة 10" descr="How to draw a cartoon watch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996952"/>
            <a:ext cx="748237" cy="1961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467544" y="40466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00FF"/>
                </a:solidFill>
                <a:latin typeface="Times New Roman" pitchFamily="18" charset="0"/>
                <a:ea typeface="DFKai-SB"/>
                <a:cs typeface="+mj-cs"/>
              </a:rPr>
              <a:t>Principles of </a:t>
            </a:r>
            <a:r>
              <a:rPr lang="en-US" b="1" dirty="0" smtClean="0">
                <a:solidFill>
                  <a:srgbClr val="0000FF"/>
                </a:solidFill>
                <a:cs typeface="+mj-cs"/>
              </a:rPr>
              <a:t>Saussure’ theory of language</a:t>
            </a:r>
            <a:endParaRPr lang="ar-SA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84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l"/>
            <a:r>
              <a:rPr lang="en-US" sz="2800" dirty="0" smtClean="0"/>
              <a:t>Saussure divided language into two parts.</a:t>
            </a:r>
            <a:br>
              <a:rPr lang="en-US" sz="2800" dirty="0" smtClean="0"/>
            </a:b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97001"/>
            <a:ext cx="8229600" cy="4525963"/>
          </a:xfrm>
        </p:spPr>
        <p:txBody>
          <a:bodyPr/>
          <a:lstStyle/>
          <a:p>
            <a:pPr algn="l" rtl="0"/>
            <a:r>
              <a:rPr lang="en-US" sz="1800" b="1" dirty="0" smtClean="0"/>
              <a:t>1- Langue</a:t>
            </a:r>
            <a:r>
              <a:rPr lang="en-US" sz="1800" dirty="0" smtClean="0"/>
              <a:t> is ‘our [innate] knowledge of the systematic correspondences between sound and meaning which make up our language (including the knowledge of what utterances are possible . . . and what utterances are not).</a:t>
            </a:r>
          </a:p>
          <a:p>
            <a:pPr algn="l" rtl="0"/>
            <a:endParaRPr lang="en-US" sz="600" dirty="0" smtClean="0"/>
          </a:p>
          <a:p>
            <a:pPr algn="l" rtl="0"/>
            <a:r>
              <a:rPr lang="en-US" sz="1800" b="1" dirty="0" smtClean="0">
                <a:solidFill>
                  <a:srgbClr val="0000FF"/>
                </a:solidFill>
              </a:rPr>
              <a:t>E.g. * see tomorrow I will</a:t>
            </a:r>
          </a:p>
          <a:p>
            <a:pPr algn="l" rtl="0"/>
            <a:r>
              <a:rPr lang="en-US" sz="1800" b="1" dirty="0" smtClean="0">
                <a:solidFill>
                  <a:srgbClr val="0000FF"/>
                </a:solidFill>
              </a:rPr>
              <a:t>	   I will see you tomorrow.	</a:t>
            </a:r>
          </a:p>
          <a:p>
            <a:pPr algn="l" rtl="0"/>
            <a:r>
              <a:rPr lang="en-US" sz="2400" b="1" dirty="0" smtClean="0"/>
              <a:t>2- </a:t>
            </a:r>
            <a:r>
              <a:rPr lang="en-US" sz="1600" b="1" dirty="0" smtClean="0"/>
              <a:t>Parole</a:t>
            </a:r>
            <a:r>
              <a:rPr lang="en-US" sz="1600" dirty="0" smtClean="0"/>
              <a:t>: is the actual use of language in both speech and writing</a:t>
            </a:r>
            <a:endParaRPr lang="en-US" sz="2400" dirty="0" smtClean="0"/>
          </a:p>
          <a:p>
            <a:pPr algn="l" rtl="0"/>
            <a:endParaRPr lang="ar-SA" dirty="0"/>
          </a:p>
        </p:txBody>
      </p:sp>
      <p:pic>
        <p:nvPicPr>
          <p:cNvPr id="6" name="صورة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717032"/>
            <a:ext cx="583264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3200" b="1" dirty="0" smtClean="0">
                <a:solidFill>
                  <a:srgbClr val="0000FF"/>
                </a:solidFill>
                <a:latin typeface="Times New Roman" pitchFamily="18" charset="0"/>
                <a:ea typeface="DFKai-SB"/>
              </a:rPr>
              <a:t>Principles of </a:t>
            </a:r>
            <a:r>
              <a:rPr lang="en-US" sz="3200" b="1" dirty="0" smtClean="0">
                <a:solidFill>
                  <a:srgbClr val="0000FF"/>
                </a:solidFill>
              </a:rPr>
              <a:t>Saussure’ theory of language</a:t>
            </a:r>
            <a:r>
              <a:rPr lang="ar-SA" sz="3200" dirty="0" smtClean="0"/>
              <a:t/>
            </a:r>
            <a:br>
              <a:rPr lang="ar-SA" sz="3200" dirty="0" smtClean="0"/>
            </a:br>
            <a:endParaRPr lang="ar-SA" sz="1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713388"/>
          </a:xfrm>
        </p:spPr>
        <p:txBody>
          <a:bodyPr/>
          <a:lstStyle/>
          <a:p>
            <a:pPr algn="l" rtl="0"/>
            <a:r>
              <a:rPr lang="en-US" sz="2000" b="1" dirty="0" smtClean="0"/>
              <a:t>Signifier and signified</a:t>
            </a:r>
            <a:endParaRPr lang="en-US" sz="2000" dirty="0" smtClean="0"/>
          </a:p>
          <a:p>
            <a:pPr algn="l" rtl="0"/>
            <a:r>
              <a:rPr lang="en-US" sz="2000" b="1" dirty="0" smtClean="0">
                <a:solidFill>
                  <a:srgbClr val="0070C0"/>
                </a:solidFill>
              </a:rPr>
              <a:t>Signifier</a:t>
            </a:r>
            <a:r>
              <a:rPr lang="en-US" sz="2000" dirty="0" smtClean="0"/>
              <a:t>:  the sound sequence which makes up a label</a:t>
            </a:r>
          </a:p>
          <a:p>
            <a:pPr algn="l" rtl="0"/>
            <a:r>
              <a:rPr lang="en-US" sz="2000" dirty="0" smtClean="0">
                <a:solidFill>
                  <a:srgbClr val="0070C0"/>
                </a:solidFill>
              </a:rPr>
              <a:t>Signified</a:t>
            </a:r>
            <a:r>
              <a:rPr lang="en-US" sz="2000" dirty="0" smtClean="0"/>
              <a:t>: is the meaning or concept associated with the signified.</a:t>
            </a:r>
          </a:p>
          <a:p>
            <a:pPr algn="l" rtl="0"/>
            <a:r>
              <a:rPr lang="en-US" sz="2000" dirty="0" smtClean="0">
                <a:solidFill>
                  <a:srgbClr val="0070C0"/>
                </a:solidFill>
              </a:rPr>
              <a:t>Sign</a:t>
            </a:r>
            <a:r>
              <a:rPr lang="en-US" sz="2000" dirty="0" smtClean="0"/>
              <a:t>: is the correspondence between signifier and the signified. It is the association that binds the signifier and the signified together.</a:t>
            </a:r>
          </a:p>
          <a:p>
            <a:pPr algn="l" rtl="0"/>
            <a:endParaRPr lang="en-US" sz="2400" dirty="0" smtClean="0"/>
          </a:p>
          <a:p>
            <a:pPr algn="l" rtl="0"/>
            <a:endParaRPr lang="ar-SA" sz="2400" dirty="0"/>
          </a:p>
        </p:txBody>
      </p:sp>
      <p:pic>
        <p:nvPicPr>
          <p:cNvPr id="4" name="rg_hi" descr="http://t3.gstatic.com/images?q=tbn:ANd9GcS3Pl_DWU82VZrDBHFJr7FTrsf9KowW5-kBTE3vq8rja9lMaIlU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501008"/>
            <a:ext cx="4176464" cy="205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ea typeface="DFKai-SB"/>
              </a:rPr>
              <a:t>Principles of </a:t>
            </a:r>
            <a:r>
              <a:rPr lang="en-US" sz="2800" b="1" dirty="0" smtClean="0">
                <a:solidFill>
                  <a:srgbClr val="0000FF"/>
                </a:solidFill>
              </a:rPr>
              <a:t>Saussure’ theory of language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en-US" sz="1100" dirty="0" smtClean="0"/>
              <a:t/>
            </a:r>
            <a:br>
              <a:rPr lang="en-US" sz="1100" dirty="0" smtClean="0"/>
            </a:br>
            <a:endParaRPr lang="ar-SA" sz="1100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899591" y="2780929"/>
          <a:ext cx="6984776" cy="2125263"/>
        </p:xfrm>
        <a:graphic>
          <a:graphicData uri="http://schemas.openxmlformats.org/drawingml/2006/table">
            <a:tbl>
              <a:tblPr/>
              <a:tblGrid>
                <a:gridCol w="1396628"/>
                <a:gridCol w="1396628"/>
                <a:gridCol w="1396628"/>
                <a:gridCol w="1397446"/>
                <a:gridCol w="1397446"/>
              </a:tblGrid>
              <a:tr h="899809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endParaRPr lang="en-US" sz="1100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6127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 dirty="0">
                          <a:latin typeface="Times New Roman"/>
                          <a:ea typeface="PMingLiU"/>
                        </a:rPr>
                        <a:t>English</a:t>
                      </a:r>
                      <a:endParaRPr lang="en-US" sz="1400" b="1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 dirty="0">
                          <a:latin typeface="Times New Roman"/>
                          <a:ea typeface="PMingLiU"/>
                        </a:rPr>
                        <a:t>French</a:t>
                      </a:r>
                      <a:endParaRPr lang="en-US" sz="1400" b="1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 dirty="0">
                          <a:latin typeface="Times New Roman"/>
                          <a:ea typeface="PMingLiU"/>
                        </a:rPr>
                        <a:t>Arabic</a:t>
                      </a:r>
                      <a:endParaRPr lang="en-US" sz="1400" b="1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 dirty="0">
                          <a:latin typeface="Times New Roman"/>
                          <a:ea typeface="PMingLiU"/>
                        </a:rPr>
                        <a:t>Spanish</a:t>
                      </a:r>
                      <a:endParaRPr lang="en-US" sz="1400" b="1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 dirty="0">
                          <a:latin typeface="Times New Roman"/>
                          <a:ea typeface="PMingLiU"/>
                        </a:rPr>
                        <a:t>German</a:t>
                      </a:r>
                      <a:endParaRPr lang="en-US" sz="1400" b="1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7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 dirty="0">
                          <a:latin typeface="Times New Roman"/>
                          <a:ea typeface="PMingLiU"/>
                        </a:rPr>
                        <a:t>Car</a:t>
                      </a:r>
                      <a:endParaRPr lang="en-US" sz="1400" b="1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>
                          <a:latin typeface="Times New Roman"/>
                          <a:ea typeface="PMingLiU"/>
                        </a:rPr>
                        <a:t>Voiture</a:t>
                      </a:r>
                      <a:endParaRPr lang="en-US" sz="1400" b="1" kern="10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ar-SA" sz="1200" b="1" kern="100" dirty="0">
                          <a:latin typeface="Times New Roman"/>
                          <a:ea typeface="PMingLiU"/>
                        </a:rPr>
                        <a:t>سيارة</a:t>
                      </a:r>
                      <a:endParaRPr lang="en-US" sz="1400" b="1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>
                          <a:latin typeface="Times New Roman"/>
                          <a:ea typeface="PMingLiU"/>
                        </a:rPr>
                        <a:t>coche</a:t>
                      </a:r>
                      <a:endParaRPr lang="en-US" sz="1400" b="1" kern="10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62990" algn="l"/>
                        </a:tabLst>
                      </a:pPr>
                      <a:r>
                        <a:rPr lang="en-US" sz="1200" b="1" kern="100" dirty="0">
                          <a:latin typeface="Times New Roman"/>
                          <a:ea typeface="PMingLiU"/>
                        </a:rPr>
                        <a:t>Auto</a:t>
                      </a:r>
                      <a:endParaRPr lang="en-US" sz="1400" b="1" kern="100" dirty="0"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rg_hi" descr="http://t2.gstatic.com/images?q=tbn:ANd9GcSAIsu2X-0fDPfE80QExWQ9VhUYpEKQMFI0_d72M6pmkADFg1ZJ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852936"/>
            <a:ext cx="2333625" cy="847725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395536" y="1484784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link between the signified and the signifier is arbitrary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000" dirty="0" smtClean="0"/>
              <a:t>Sign partially derive meaning from their relationship with other associated signs.</a:t>
            </a:r>
            <a:br>
              <a:rPr lang="en-US" sz="2000" dirty="0" smtClean="0"/>
            </a:b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21087"/>
          </a:xfrm>
        </p:spPr>
        <p:txBody>
          <a:bodyPr/>
          <a:lstStyle/>
          <a:p>
            <a:pPr algn="l"/>
            <a:r>
              <a:rPr lang="en-US" dirty="0" smtClean="0"/>
              <a:t>Crowded 			overcrowded  </a:t>
            </a:r>
            <a:endParaRPr lang="ar-SA" dirty="0" smtClean="0"/>
          </a:p>
          <a:p>
            <a:pPr algn="l"/>
            <a:endParaRPr lang="en-US" dirty="0" smtClean="0"/>
          </a:p>
          <a:p>
            <a:pPr algn="l"/>
            <a:endParaRPr lang="ar-SA" dirty="0" smtClean="0"/>
          </a:p>
          <a:p>
            <a:pPr algn="l"/>
            <a:r>
              <a:rPr lang="en-US" dirty="0" smtClean="0"/>
              <a:t>Crowded</a:t>
            </a:r>
            <a:endParaRPr lang="ar-SA" dirty="0"/>
          </a:p>
        </p:txBody>
      </p:sp>
      <p:pic>
        <p:nvPicPr>
          <p:cNvPr id="5" name="صورة 4" descr="http://eatrio.net/wp-content/uploads/2012/01/busfull.jpg">
            <a:hlinkClick r:id="rId2" tooltip="busfull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76872"/>
            <a:ext cx="3808730" cy="2544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http://www.hindu.com/2008/07/12/images/20080712547407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204864"/>
            <a:ext cx="3528392" cy="2481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971600" y="5085184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We know the meaning of </a:t>
            </a:r>
            <a:r>
              <a:rPr lang="en-US" sz="1600" dirty="0" smtClean="0">
                <a:solidFill>
                  <a:srgbClr val="0000FF"/>
                </a:solidFill>
              </a:rPr>
              <a:t>overcrowded</a:t>
            </a:r>
            <a:r>
              <a:rPr lang="en-US" sz="1600" dirty="0" smtClean="0"/>
              <a:t> through its relation with </a:t>
            </a:r>
            <a:r>
              <a:rPr lang="en-US" sz="1600" dirty="0" smtClean="0">
                <a:solidFill>
                  <a:srgbClr val="0000FF"/>
                </a:solidFill>
              </a:rPr>
              <a:t>crowded</a:t>
            </a:r>
            <a:endParaRPr lang="ar-SA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400" dirty="0" smtClean="0"/>
              <a:t>Signs do not exist in isolation, but in systems of associative relationship.</a:t>
            </a:r>
            <a:br>
              <a:rPr lang="en-US" sz="2400" dirty="0" smtClean="0"/>
            </a:br>
            <a:endParaRPr lang="ar-SA" sz="2400" dirty="0"/>
          </a:p>
        </p:txBody>
      </p:sp>
      <p:pic>
        <p:nvPicPr>
          <p:cNvPr id="4" name="عنصر نائب للمحتوى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92896"/>
            <a:ext cx="2142857" cy="214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1259632" y="1988840"/>
            <a:ext cx="3994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White Tulip	Red Tulip </a:t>
            </a: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115616" y="4869160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We know the meaning of </a:t>
            </a:r>
            <a:r>
              <a:rPr lang="en-US" dirty="0" smtClean="0">
                <a:solidFill>
                  <a:srgbClr val="0000FF"/>
                </a:solidFill>
              </a:rPr>
              <a:t>white tulip </a:t>
            </a:r>
            <a:r>
              <a:rPr lang="en-US" dirty="0" smtClean="0"/>
              <a:t>through its association with </a:t>
            </a:r>
            <a:r>
              <a:rPr lang="en-US" dirty="0" smtClean="0">
                <a:solidFill>
                  <a:srgbClr val="0000FF"/>
                </a:solidFill>
              </a:rPr>
              <a:t>red tulip.</a:t>
            </a:r>
            <a:endParaRPr lang="ar-SA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 smtClean="0">
                <a:solidFill>
                  <a:schemeClr val="tx1"/>
                </a:solidFill>
              </a:rPr>
              <a:t>Sample exam questions: lectures (</a:t>
            </a:r>
            <a:r>
              <a:rPr lang="en-US" sz="3200" b="1" dirty="0" smtClean="0">
                <a:solidFill>
                  <a:srgbClr val="FF0000"/>
                </a:solidFill>
              </a:rPr>
              <a:t>1</a:t>
            </a:r>
            <a:r>
              <a:rPr lang="en-US" sz="3200" b="1" dirty="0" smtClean="0">
                <a:solidFill>
                  <a:schemeClr val="tx1"/>
                </a:solidFill>
              </a:rPr>
              <a:t> and </a:t>
            </a:r>
            <a:r>
              <a:rPr lang="en-US" sz="3200" b="1" dirty="0" smtClean="0">
                <a:solidFill>
                  <a:srgbClr val="FF0000"/>
                </a:solidFill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</a:rPr>
              <a:t>).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1052736"/>
            <a:ext cx="813690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Lecture 1</a:t>
            </a:r>
            <a:endParaRPr lang="en-US" sz="1600" b="1" dirty="0" smtClean="0">
              <a:solidFill>
                <a:srgbClr val="0070C0"/>
              </a:solidFill>
            </a:endParaRPr>
          </a:p>
          <a:p>
            <a:r>
              <a:rPr lang="en-US" sz="1600" b="1" dirty="0" smtClean="0">
                <a:solidFill>
                  <a:srgbClr val="0070C0"/>
                </a:solidFill>
              </a:rPr>
              <a:t>……………..</a:t>
            </a:r>
            <a:r>
              <a:rPr lang="en-US" sz="1600" dirty="0" smtClean="0"/>
              <a:t> </a:t>
            </a:r>
            <a:r>
              <a:rPr lang="en-US" sz="1600" dirty="0"/>
              <a:t>is the study of how a listener recognize words and </a:t>
            </a:r>
            <a:r>
              <a:rPr lang="en-US" sz="1600" dirty="0" smtClean="0"/>
              <a:t>utterances.</a:t>
            </a:r>
          </a:p>
          <a:p>
            <a:r>
              <a:rPr lang="en-US" sz="1600" dirty="0" smtClean="0"/>
              <a:t>a.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Psychosis</a:t>
            </a:r>
            <a:endParaRPr lang="en-US" sz="1600" dirty="0" smtClean="0"/>
          </a:p>
          <a:p>
            <a:r>
              <a:rPr lang="en-US" sz="1600" dirty="0" smtClean="0"/>
              <a:t>b.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Psychotherapy </a:t>
            </a:r>
            <a:endParaRPr lang="en-US" sz="1600" dirty="0" smtClean="0"/>
          </a:p>
          <a:p>
            <a:r>
              <a:rPr lang="en-US" sz="1600" dirty="0" smtClean="0"/>
              <a:t>c.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Psychology</a:t>
            </a:r>
            <a:endParaRPr lang="en-US" sz="1600" dirty="0" smtClean="0"/>
          </a:p>
          <a:p>
            <a:r>
              <a:rPr lang="en-US" sz="1600" dirty="0" smtClean="0"/>
              <a:t>d.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Psycholinguistics</a:t>
            </a:r>
          </a:p>
          <a:p>
            <a:endParaRPr lang="en-US" sz="1000" dirty="0">
              <a:solidFill>
                <a:srgbClr val="FF0000"/>
              </a:solidFill>
            </a:endParaRPr>
          </a:p>
          <a:p>
            <a:r>
              <a:rPr lang="en-US" sz="1600" dirty="0"/>
              <a:t>Psycholinguistics </a:t>
            </a:r>
            <a:r>
              <a:rPr lang="en-US" sz="1600" dirty="0" smtClean="0"/>
              <a:t>is </a:t>
            </a:r>
            <a:r>
              <a:rPr lang="en-US" sz="1600" dirty="0"/>
              <a:t>the study </a:t>
            </a:r>
            <a:r>
              <a:rPr lang="en-US" sz="1600" dirty="0" smtClean="0"/>
              <a:t>of………………………</a:t>
            </a:r>
          </a:p>
          <a:p>
            <a:r>
              <a:rPr lang="en-US" sz="1600" dirty="0" smtClean="0"/>
              <a:t>a</a:t>
            </a:r>
            <a:r>
              <a:rPr lang="en-US" sz="1600" dirty="0"/>
              <a:t>.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How to describe the sounds of a language. </a:t>
            </a:r>
            <a:endParaRPr lang="en-US" sz="1600" dirty="0"/>
          </a:p>
          <a:p>
            <a:r>
              <a:rPr lang="en-US" sz="1600" dirty="0"/>
              <a:t>b.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How to learn languages. </a:t>
            </a:r>
            <a:endParaRPr lang="en-US" sz="1600" dirty="0"/>
          </a:p>
          <a:p>
            <a:r>
              <a:rPr lang="en-US" sz="1600" dirty="0"/>
              <a:t>c.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How to teach languages</a:t>
            </a:r>
            <a:endParaRPr lang="en-US" sz="1600" dirty="0"/>
          </a:p>
          <a:p>
            <a:r>
              <a:rPr lang="en-US" sz="1600" dirty="0">
                <a:solidFill>
                  <a:srgbClr val="FF0000"/>
                </a:solidFill>
              </a:rPr>
              <a:t>d. how a listener </a:t>
            </a:r>
            <a:r>
              <a:rPr lang="en-US" sz="1600" dirty="0" smtClean="0">
                <a:solidFill>
                  <a:srgbClr val="FF0000"/>
                </a:solidFill>
              </a:rPr>
              <a:t>recognizes </a:t>
            </a:r>
            <a:r>
              <a:rPr lang="en-US" sz="1600" dirty="0">
                <a:solidFill>
                  <a:srgbClr val="FF0000"/>
                </a:solidFill>
              </a:rPr>
              <a:t>words and utterances</a:t>
            </a:r>
            <a:r>
              <a:rPr lang="en-US" sz="1600" dirty="0" smtClean="0">
                <a:solidFill>
                  <a:srgbClr val="FF0000"/>
                </a:solidFill>
              </a:rPr>
              <a:t>.</a:t>
            </a:r>
          </a:p>
          <a:p>
            <a:endParaRPr lang="en-US" sz="1400" dirty="0" smtClean="0">
              <a:solidFill>
                <a:srgbClr val="FF0000"/>
              </a:solidFill>
            </a:endParaRPr>
          </a:p>
          <a:p>
            <a:pPr algn="just"/>
            <a:r>
              <a:rPr lang="en-US" sz="1600" dirty="0" smtClean="0"/>
              <a:t>………… refers grammatical rules which determine how words can be combined into phrases and sentences:</a:t>
            </a:r>
          </a:p>
          <a:p>
            <a:pPr algn="just"/>
            <a:r>
              <a:rPr lang="en-US" sz="1600" dirty="0" smtClean="0"/>
              <a:t>a. Morpheme </a:t>
            </a:r>
          </a:p>
          <a:p>
            <a:pPr algn="just"/>
            <a:r>
              <a:rPr lang="en-US" sz="1600" dirty="0" smtClean="0"/>
              <a:t>b. philosophy</a:t>
            </a:r>
          </a:p>
          <a:p>
            <a:pPr algn="just"/>
            <a:r>
              <a:rPr lang="en-US" sz="1600" dirty="0" smtClean="0"/>
              <a:t>c.</a:t>
            </a:r>
            <a:r>
              <a:rPr lang="en-US" sz="1600" b="1" dirty="0" smtClean="0">
                <a:solidFill>
                  <a:srgbClr val="FF0000"/>
                </a:solidFill>
              </a:rPr>
              <a:t> Syntax</a:t>
            </a:r>
            <a:r>
              <a:rPr lang="en-US" sz="1600" dirty="0" smtClean="0"/>
              <a:t>.</a:t>
            </a:r>
          </a:p>
          <a:p>
            <a:pPr algn="just"/>
            <a:r>
              <a:rPr lang="en-US" sz="1600" dirty="0" smtClean="0"/>
              <a:t>d. Morphology</a:t>
            </a:r>
          </a:p>
          <a:p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xmlns="" val="296189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>
                <a:solidFill>
                  <a:schemeClr val="tx1"/>
                </a:solidFill>
              </a:rPr>
              <a:t>Sample exam questions: lectures (</a:t>
            </a:r>
            <a:r>
              <a:rPr lang="en-US" sz="3200" b="1" dirty="0">
                <a:solidFill>
                  <a:srgbClr val="FF0000"/>
                </a:solidFill>
              </a:rPr>
              <a:t>1</a:t>
            </a:r>
            <a:r>
              <a:rPr lang="en-US" sz="3200" b="1" dirty="0">
                <a:solidFill>
                  <a:schemeClr val="tx1"/>
                </a:solidFill>
              </a:rPr>
              <a:t> and </a:t>
            </a:r>
            <a:r>
              <a:rPr lang="en-US" sz="3200" b="1" dirty="0">
                <a:solidFill>
                  <a:srgbClr val="FF0000"/>
                </a:solidFill>
              </a:rPr>
              <a:t>2</a:t>
            </a:r>
            <a:r>
              <a:rPr lang="en-US" sz="3200" b="1" dirty="0">
                <a:solidFill>
                  <a:schemeClr val="tx1"/>
                </a:solidFill>
              </a:rPr>
              <a:t>).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52528"/>
          </a:xfrm>
        </p:spPr>
        <p:txBody>
          <a:bodyPr/>
          <a:lstStyle/>
          <a:p>
            <a:pPr algn="l" rtl="0"/>
            <a:r>
              <a:rPr lang="en-US" sz="1600" dirty="0"/>
              <a:t>The </a:t>
            </a:r>
            <a:r>
              <a:rPr lang="en-US" sz="1600" i="1" dirty="0" smtClean="0"/>
              <a:t>………..</a:t>
            </a:r>
            <a:r>
              <a:rPr lang="en-US" sz="1600" dirty="0" smtClean="0"/>
              <a:t>is </a:t>
            </a:r>
            <a:r>
              <a:rPr lang="en-US" sz="1600" dirty="0"/>
              <a:t>used to </a:t>
            </a:r>
            <a:r>
              <a:rPr lang="en-US" sz="1600" b="1" dirty="0"/>
              <a:t>keep communication lines open </a:t>
            </a:r>
            <a:r>
              <a:rPr lang="en-US" sz="1600" dirty="0"/>
              <a:t>and also keep social relationships </a:t>
            </a:r>
            <a:r>
              <a:rPr lang="en-US" sz="1600" dirty="0" smtClean="0"/>
              <a:t>well</a:t>
            </a:r>
          </a:p>
          <a:p>
            <a:pPr algn="l" rtl="0"/>
            <a:r>
              <a:rPr lang="en-US" sz="1600" dirty="0" smtClean="0"/>
              <a:t>a. aesthetic function</a:t>
            </a:r>
          </a:p>
          <a:p>
            <a:pPr algn="l" rtl="0"/>
            <a:r>
              <a:rPr lang="en-US" sz="1600" dirty="0" smtClean="0">
                <a:solidFill>
                  <a:srgbClr val="0000FF"/>
                </a:solidFill>
              </a:rPr>
              <a:t>b. </a:t>
            </a:r>
            <a:r>
              <a:rPr lang="en-US" sz="1600" i="1" dirty="0">
                <a:solidFill>
                  <a:srgbClr val="0000FF"/>
                </a:solidFill>
              </a:rPr>
              <a:t>phatic function </a:t>
            </a:r>
            <a:endParaRPr lang="en-US" sz="1600" i="1" dirty="0" smtClean="0">
              <a:solidFill>
                <a:srgbClr val="0000FF"/>
              </a:solidFill>
            </a:endParaRPr>
          </a:p>
          <a:p>
            <a:pPr algn="l" rtl="0"/>
            <a:r>
              <a:rPr lang="en-US" sz="1600" i="1" dirty="0" smtClean="0"/>
              <a:t>c. Referential function</a:t>
            </a:r>
          </a:p>
          <a:p>
            <a:pPr algn="l" rtl="0"/>
            <a:r>
              <a:rPr lang="en-US" sz="1600" i="1" dirty="0" smtClean="0"/>
              <a:t>d. Affective function</a:t>
            </a:r>
          </a:p>
          <a:p>
            <a:pPr algn="l" rtl="0"/>
            <a:endParaRPr lang="en-US" sz="900" i="1" dirty="0"/>
          </a:p>
          <a:p>
            <a:pPr algn="l" rtl="0"/>
            <a:r>
              <a:rPr lang="en-US" sz="1600" dirty="0"/>
              <a:t>There is more than one </a:t>
            </a:r>
            <a:r>
              <a:rPr lang="en-US" sz="1600" dirty="0" smtClean="0"/>
              <a:t>……………of English, </a:t>
            </a:r>
            <a:r>
              <a:rPr lang="en-US" sz="1600" dirty="0" err="1" smtClean="0"/>
              <a:t>eg</a:t>
            </a:r>
            <a:r>
              <a:rPr lang="en-US" sz="1600" dirty="0" smtClean="0"/>
              <a:t>. Indian English,  American English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>
                <a:solidFill>
                  <a:srgbClr val="0000FF"/>
                </a:solidFill>
              </a:rPr>
              <a:t>variety 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verb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Language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Terminology</a:t>
            </a:r>
          </a:p>
          <a:p>
            <a:pPr marL="457200" indent="-457200" algn="l" rtl="0"/>
            <a:endParaRPr lang="en-US" sz="200" dirty="0" smtClean="0"/>
          </a:p>
          <a:p>
            <a:pPr algn="just" rtl="0"/>
            <a:r>
              <a:rPr lang="en-US" sz="1600" dirty="0" smtClean="0"/>
              <a:t>Aesthetic  language is usually used in …………..not in science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Mathematics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Physics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>
                <a:solidFill>
                  <a:srgbClr val="0000FF"/>
                </a:solidFill>
              </a:rPr>
              <a:t>Poetry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Morphology</a:t>
            </a:r>
          </a:p>
          <a:p>
            <a:pPr marL="457200" indent="-457200" algn="l" rtl="0"/>
            <a:endParaRPr lang="en-US" sz="1600" dirty="0" smtClean="0"/>
          </a:p>
          <a:p>
            <a:pPr marL="457200" indent="-457200" algn="l" rtl="0">
              <a:buAutoNum type="alphaLcPeriod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270613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>
                <a:solidFill>
                  <a:schemeClr val="tx1"/>
                </a:solidFill>
              </a:rPr>
              <a:t>Sample exam questions: lectures (</a:t>
            </a:r>
            <a:r>
              <a:rPr lang="en-US" sz="3200" b="1" dirty="0">
                <a:solidFill>
                  <a:srgbClr val="FF0000"/>
                </a:solidFill>
              </a:rPr>
              <a:t>1</a:t>
            </a:r>
            <a:r>
              <a:rPr lang="en-US" sz="3200" b="1" dirty="0">
                <a:solidFill>
                  <a:schemeClr val="tx1"/>
                </a:solidFill>
              </a:rPr>
              <a:t> and </a:t>
            </a:r>
            <a:r>
              <a:rPr lang="en-US" sz="3200" b="1" dirty="0">
                <a:solidFill>
                  <a:srgbClr val="FF0000"/>
                </a:solidFill>
              </a:rPr>
              <a:t>2</a:t>
            </a:r>
            <a:r>
              <a:rPr lang="en-US" sz="3200" b="1" dirty="0">
                <a:solidFill>
                  <a:schemeClr val="tx1"/>
                </a:solidFill>
              </a:rPr>
              <a:t>).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1800" dirty="0" smtClean="0"/>
              <a:t>Choose the example that expresses the affective use of language:</a:t>
            </a:r>
          </a:p>
          <a:p>
            <a:pPr algn="l" rtl="0"/>
            <a:r>
              <a:rPr lang="en-US" sz="1800" dirty="0" smtClean="0"/>
              <a:t>a.  It is very hot to day.</a:t>
            </a:r>
          </a:p>
          <a:p>
            <a:pPr algn="l" rtl="0"/>
            <a:r>
              <a:rPr lang="en-US" sz="1800" dirty="0" smtClean="0">
                <a:solidFill>
                  <a:srgbClr val="FF0000"/>
                </a:solidFill>
              </a:rPr>
              <a:t>b. </a:t>
            </a:r>
            <a:r>
              <a:rPr lang="en-US" sz="1800" i="1" dirty="0" smtClean="0">
                <a:solidFill>
                  <a:srgbClr val="FF0000"/>
                </a:solidFill>
              </a:rPr>
              <a:t>Wow, she is very beautiful</a:t>
            </a:r>
          </a:p>
          <a:p>
            <a:pPr algn="l" rtl="0"/>
            <a:r>
              <a:rPr lang="en-US" sz="1800" i="1" dirty="0" smtClean="0"/>
              <a:t>c. Go to the end of the road.</a:t>
            </a:r>
          </a:p>
          <a:p>
            <a:pPr algn="l" rtl="0"/>
            <a:r>
              <a:rPr lang="en-US" sz="1800" i="1" dirty="0" smtClean="0"/>
              <a:t>d. Put those books on the table.</a:t>
            </a:r>
          </a:p>
          <a:p>
            <a:pPr marL="457200" indent="-457200" algn="l" rtl="0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30226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>
                <a:solidFill>
                  <a:schemeClr val="tx1"/>
                </a:solidFill>
              </a:rPr>
              <a:t>Sample exam questions: lectures (</a:t>
            </a:r>
            <a:r>
              <a:rPr lang="en-US" sz="2800" b="1" dirty="0">
                <a:solidFill>
                  <a:srgbClr val="FF0000"/>
                </a:solidFill>
              </a:rPr>
              <a:t>1</a:t>
            </a:r>
            <a:r>
              <a:rPr lang="en-US" sz="2800" b="1" dirty="0">
                <a:solidFill>
                  <a:schemeClr val="tx1"/>
                </a:solidFill>
              </a:rPr>
              <a:t> and </a:t>
            </a:r>
            <a:r>
              <a:rPr lang="en-US" sz="2800" b="1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chemeClr val="tx1"/>
                </a:solidFill>
              </a:rPr>
              <a:t>).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000" dirty="0" smtClean="0"/>
              <a:t>Lecture 2</a:t>
            </a:r>
          </a:p>
          <a:p>
            <a:pPr algn="l" rtl="0"/>
            <a:r>
              <a:rPr lang="en-US" sz="2000" dirty="0" smtClean="0"/>
              <a:t>Ferdinand de Saussure (1857-1913) was a ……..linguist</a:t>
            </a:r>
          </a:p>
          <a:p>
            <a:pPr marL="457200" indent="-457200" algn="l" rtl="0">
              <a:buAutoNum type="alphaLcPeriod"/>
            </a:pPr>
            <a:r>
              <a:rPr lang="en-US" sz="2000" dirty="0" smtClean="0"/>
              <a:t>Syrian</a:t>
            </a:r>
          </a:p>
          <a:p>
            <a:pPr marL="457200" indent="-457200" algn="l" rtl="0">
              <a:buAutoNum type="alphaLcPeriod"/>
            </a:pPr>
            <a:r>
              <a:rPr lang="en-US" sz="2000" dirty="0" smtClean="0">
                <a:solidFill>
                  <a:srgbClr val="0000FF"/>
                </a:solidFill>
              </a:rPr>
              <a:t>Swiss</a:t>
            </a:r>
          </a:p>
          <a:p>
            <a:pPr marL="457200" indent="-457200" algn="l" rtl="0">
              <a:buAutoNum type="alphaLcPeriod"/>
            </a:pPr>
            <a:r>
              <a:rPr lang="en-US" sz="2000" dirty="0" smtClean="0"/>
              <a:t>British </a:t>
            </a:r>
          </a:p>
          <a:p>
            <a:pPr marL="457200" indent="-457200" algn="l" rtl="0">
              <a:buAutoNum type="alphaLcPeriod"/>
            </a:pPr>
            <a:r>
              <a:rPr lang="en-US" sz="2000" dirty="0" smtClean="0"/>
              <a:t>American</a:t>
            </a:r>
          </a:p>
          <a:p>
            <a:pPr algn="l" rtl="0"/>
            <a:r>
              <a:rPr lang="en-US" sz="2000" dirty="0" smtClean="0"/>
              <a:t>Saussure divided language into two parts: langue and ………</a:t>
            </a:r>
          </a:p>
          <a:p>
            <a:pPr algn="l" rtl="0"/>
            <a:r>
              <a:rPr lang="en-US" sz="2000" dirty="0" smtClean="0"/>
              <a:t>a. paradox</a:t>
            </a:r>
          </a:p>
          <a:p>
            <a:pPr algn="l" rtl="0"/>
            <a:r>
              <a:rPr lang="en-US" sz="2000" dirty="0" smtClean="0"/>
              <a:t>b. Pardon</a:t>
            </a:r>
          </a:p>
          <a:p>
            <a:pPr algn="l" rtl="0"/>
            <a:r>
              <a:rPr lang="en-US" sz="2000" dirty="0" smtClean="0"/>
              <a:t>c. Parole</a:t>
            </a:r>
          </a:p>
          <a:p>
            <a:pPr algn="l" rtl="0"/>
            <a:r>
              <a:rPr lang="en-US" sz="2000" dirty="0" smtClean="0"/>
              <a:t>d. grammar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xmlns="" val="370474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</a:rPr>
              <a:t>Sample exam questions: lectures (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r>
              <a:rPr lang="en-US" sz="2800" b="1" dirty="0" smtClean="0">
                <a:solidFill>
                  <a:schemeClr val="tx1"/>
                </a:solidFill>
              </a:rPr>
              <a:t> and </a:t>
            </a:r>
            <a:r>
              <a:rPr lang="en-US" sz="2800" b="1" dirty="0" smtClean="0">
                <a:solidFill>
                  <a:srgbClr val="FF0000"/>
                </a:solidFill>
              </a:rPr>
              <a:t>2</a:t>
            </a:r>
            <a:r>
              <a:rPr lang="en-US" sz="2800" b="1" dirty="0" smtClean="0">
                <a:solidFill>
                  <a:schemeClr val="tx1"/>
                </a:solidFill>
              </a:rPr>
              <a:t>).</a:t>
            </a: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371601"/>
            <a:ext cx="8229600" cy="4793703"/>
          </a:xfrm>
        </p:spPr>
        <p:txBody>
          <a:bodyPr/>
          <a:lstStyle/>
          <a:p>
            <a:pPr algn="l" rtl="0"/>
            <a:r>
              <a:rPr lang="en-US" sz="2400" b="1" dirty="0" smtClean="0"/>
              <a:t> </a:t>
            </a:r>
            <a:r>
              <a:rPr lang="en-US" sz="1600" b="1" dirty="0" smtClean="0"/>
              <a:t>………</a:t>
            </a:r>
            <a:r>
              <a:rPr lang="en-US" sz="1600" dirty="0" smtClean="0"/>
              <a:t>is the actual use of language in both speech and writing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linguistics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B. language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Competence</a:t>
            </a:r>
          </a:p>
          <a:p>
            <a:pPr marL="457200" indent="-457200" algn="l" rtl="0">
              <a:buAutoNum type="alphaLcPeriod"/>
            </a:pPr>
            <a:r>
              <a:rPr lang="en-US" sz="1600" dirty="0" smtClean="0"/>
              <a:t>Parole</a:t>
            </a:r>
          </a:p>
          <a:p>
            <a:pPr marL="457200" indent="-457200" algn="l" rtl="0">
              <a:buAutoNum type="alphaLcPeriod"/>
            </a:pPr>
            <a:endParaRPr lang="en-US" sz="500" dirty="0" smtClean="0"/>
          </a:p>
          <a:p>
            <a:pPr algn="l" rtl="0"/>
            <a:r>
              <a:rPr lang="en-US" sz="1400" dirty="0" smtClean="0"/>
              <a:t>The link between the signifier and the signified is ………..</a:t>
            </a:r>
          </a:p>
          <a:p>
            <a:pPr marL="457200" indent="-457200" algn="l" rtl="0">
              <a:buAutoNum type="alphaLcPeriod"/>
            </a:pPr>
            <a:r>
              <a:rPr lang="en-US" sz="1400" dirty="0" smtClean="0"/>
              <a:t>Regular</a:t>
            </a:r>
          </a:p>
          <a:p>
            <a:pPr marL="457200" indent="-457200" algn="l" rtl="0">
              <a:buAutoNum type="alphaLcPeriod"/>
            </a:pPr>
            <a:r>
              <a:rPr lang="en-US" sz="1400" dirty="0" smtClean="0"/>
              <a:t>Systematic</a:t>
            </a:r>
          </a:p>
          <a:p>
            <a:pPr marL="457200" indent="-457200" algn="l" rtl="0">
              <a:buAutoNum type="alphaLcPeriod"/>
            </a:pPr>
            <a:r>
              <a:rPr lang="en-US" sz="1400" dirty="0" smtClean="0">
                <a:solidFill>
                  <a:srgbClr val="0000FF"/>
                </a:solidFill>
              </a:rPr>
              <a:t>Arbitrary</a:t>
            </a:r>
          </a:p>
          <a:p>
            <a:pPr marL="457200" indent="-457200" algn="l" rtl="0">
              <a:buAutoNum type="alphaLcPeriod"/>
            </a:pPr>
            <a:r>
              <a:rPr lang="en-US" sz="1400" dirty="0" smtClean="0"/>
              <a:t>Logical</a:t>
            </a:r>
          </a:p>
          <a:p>
            <a:pPr algn="l" rtl="0"/>
            <a:endParaRPr lang="en-US" sz="800" dirty="0" smtClean="0"/>
          </a:p>
          <a:p>
            <a:pPr algn="l" rtl="0"/>
            <a:r>
              <a:rPr lang="en-US" sz="1400" dirty="0" smtClean="0"/>
              <a:t>…….is The ability of its holders to force compliance or obedience of other people to their will.</a:t>
            </a:r>
          </a:p>
          <a:p>
            <a:pPr marL="457200" indent="-457200" algn="l" rtl="0">
              <a:buAutoNum type="alphaLcPeriod"/>
            </a:pPr>
            <a:r>
              <a:rPr lang="en-US" sz="1400" dirty="0" smtClean="0"/>
              <a:t>Parole</a:t>
            </a:r>
          </a:p>
          <a:p>
            <a:pPr marL="457200" indent="-457200" algn="l" rtl="0">
              <a:buAutoNum type="alphaLcPeriod"/>
            </a:pPr>
            <a:r>
              <a:rPr lang="en-US" sz="1400" dirty="0" smtClean="0"/>
              <a:t>Language</a:t>
            </a:r>
          </a:p>
          <a:p>
            <a:pPr marL="457200" indent="-457200" algn="l" rtl="0">
              <a:buAutoNum type="alphaLcPeriod"/>
            </a:pPr>
            <a:r>
              <a:rPr lang="en-US" sz="1400" dirty="0" smtClean="0"/>
              <a:t>Power</a:t>
            </a:r>
          </a:p>
          <a:p>
            <a:pPr marL="457200" indent="-457200" algn="l" rtl="0">
              <a:buAutoNum type="alphaLcPeriod"/>
            </a:pPr>
            <a:r>
              <a:rPr lang="en-US" sz="1400" dirty="0" smtClean="0"/>
              <a:t>signifier</a:t>
            </a:r>
            <a:endParaRPr lang="ar-SA" sz="1400" dirty="0" smtClean="0"/>
          </a:p>
          <a:p>
            <a:pPr marL="457200" indent="-457200" algn="l" rtl="0"/>
            <a:endParaRPr lang="ar-S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3691</TotalTime>
  <Words>850</Words>
  <Application>Microsoft Office PowerPoint</Application>
  <PresentationFormat>عرض على الشاشة (3:4)‏</PresentationFormat>
  <Paragraphs>194</Paragraphs>
  <Slides>19</Slides>
  <Notes>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الشريحة 1</vt:lpstr>
      <vt:lpstr>Lecture  2</vt:lpstr>
      <vt:lpstr>In this Lecture, we will discuss the following:</vt:lpstr>
      <vt:lpstr>Definition of power</vt:lpstr>
      <vt:lpstr>How can language impose power?</vt:lpstr>
      <vt:lpstr>How can language impose power?</vt:lpstr>
      <vt:lpstr>Saussure’ theory of language</vt:lpstr>
      <vt:lpstr>الشريحة 8</vt:lpstr>
      <vt:lpstr>Saussure divided language into two parts. </vt:lpstr>
      <vt:lpstr>Principles of Saussure’ theory of language </vt:lpstr>
      <vt:lpstr>Principles of Saussure’ theory of language  </vt:lpstr>
      <vt:lpstr>Sign partially derive meaning from their relationship with other associated signs. </vt:lpstr>
      <vt:lpstr>Signs do not exist in isolation, but in systems of associative relationship. </vt:lpstr>
      <vt:lpstr>Sample exam questions: lectures (1 and 2).</vt:lpstr>
      <vt:lpstr>Sample exam questions: lectures (1 and 2).</vt:lpstr>
      <vt:lpstr>Sample exam questions: lectures (1 and 2).</vt:lpstr>
      <vt:lpstr>Sample exam questions: lectures (1 and 2).</vt:lpstr>
      <vt:lpstr>Sample exam questions: lectures (1 and 2).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aaldershawi</cp:lastModifiedBy>
  <cp:revision>254</cp:revision>
  <dcterms:created xsi:type="dcterms:W3CDTF">1601-01-01T00:00:00Z</dcterms:created>
  <dcterms:modified xsi:type="dcterms:W3CDTF">2012-09-09T10:08:18Z</dcterms:modified>
</cp:coreProperties>
</file>