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286" r:id="rId5"/>
    <p:sldId id="287" r:id="rId6"/>
    <p:sldId id="289" r:id="rId7"/>
    <p:sldId id="323" r:id="rId8"/>
    <p:sldId id="340" r:id="rId9"/>
    <p:sldId id="322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3" r:id="rId18"/>
    <p:sldId id="335" r:id="rId19"/>
    <p:sldId id="336" r:id="rId20"/>
    <p:sldId id="337" r:id="rId21"/>
    <p:sldId id="339" r:id="rId22"/>
    <p:sldId id="288" r:id="rId2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8D5E1180-867F-4562-9E12-5E93554CFC0C}">
          <p14:sldIdLst>
            <p14:sldId id="286"/>
            <p14:sldId id="287"/>
            <p14:sldId id="289"/>
            <p14:sldId id="323"/>
            <p14:sldId id="322"/>
            <p14:sldId id="324"/>
            <p14:sldId id="325"/>
            <p14:sldId id="326"/>
            <p14:sldId id="327"/>
          </p14:sldIdLst>
        </p14:section>
        <p14:section name="Untitled Section" id="{9585A8F0-2DC7-4D97-AF14-0FDBDE7068C3}">
          <p14:sldIdLst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0000FF"/>
    <a:srgbClr val="990033"/>
    <a:srgbClr val="9E7800"/>
    <a:srgbClr val="99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123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9392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8796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 4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In this Lecture, we will discuss the following: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51520" y="1340768"/>
            <a:ext cx="8208912" cy="64786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00FF"/>
                </a:solidFill>
              </a:rPr>
              <a:t>Persuasive language.</a:t>
            </a:r>
          </a:p>
          <a:p>
            <a:r>
              <a:rPr lang="en-US" sz="1600" dirty="0" smtClean="0"/>
              <a:t>       </a:t>
            </a:r>
            <a:r>
              <a:rPr lang="en-US" sz="1600" b="1" dirty="0" smtClean="0"/>
              <a:t>The power of R</a:t>
            </a:r>
            <a:r>
              <a:rPr lang="en-US" sz="1600" b="1" dirty="0" smtClean="0">
                <a:solidFill>
                  <a:srgbClr val="002060"/>
                </a:solidFill>
              </a:rPr>
              <a:t>hetoric</a:t>
            </a:r>
            <a:endParaRPr lang="en-US" sz="1600" b="1" dirty="0" smtClean="0">
              <a:solidFill>
                <a:srgbClr val="002060"/>
              </a:solidFill>
            </a:endParaRP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Rhetorical Devices used by Politicians: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Metaphor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Simile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Personification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Euphemism	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The Rule of Three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Parallelism</a:t>
            </a:r>
          </a:p>
          <a:p>
            <a:pPr marL="1257300" lvl="2" indent="-342900">
              <a:buFont typeface="+mj-lt"/>
              <a:buAutoNum type="alphaUcPeriod"/>
            </a:pPr>
            <a:r>
              <a:rPr lang="en-US" dirty="0" smtClean="0">
                <a:solidFill>
                  <a:srgbClr val="002060"/>
                </a:solidFill>
              </a:rPr>
              <a:t>Pronouns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FF0000"/>
                </a:solidFill>
              </a:rPr>
              <a:t>Language and the media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FF0000"/>
                </a:solidFill>
              </a:rPr>
              <a:t>Potential power of the media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FF0000"/>
                </a:solidFill>
              </a:rPr>
              <a:t>Media Language and Power.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 smtClean="0">
                <a:solidFill>
                  <a:srgbClr val="990033"/>
                </a:solidFill>
              </a:rPr>
              <a:t>Sources of news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 smtClean="0">
                <a:solidFill>
                  <a:srgbClr val="990033"/>
                </a:solidFill>
              </a:rPr>
              <a:t>Commonsense Discourse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 smtClean="0">
                <a:solidFill>
                  <a:srgbClr val="990033"/>
                </a:solidFill>
              </a:rPr>
              <a:t>The Power of Change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UcPeriod"/>
            </a:pPr>
            <a:endParaRPr lang="en-US" sz="1600" dirty="0" smtClean="0"/>
          </a:p>
          <a:p>
            <a:pPr>
              <a:lnSpc>
                <a:spcPct val="150000"/>
              </a:lnSpc>
            </a:pPr>
            <a:endParaRPr lang="en-US" sz="1600" b="1" dirty="0" smtClean="0"/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Persuasive language- the power of rhetoric.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525963"/>
          </a:xfrm>
        </p:spPr>
        <p:txBody>
          <a:bodyPr/>
          <a:lstStyle/>
          <a:p>
            <a:pPr algn="l" rtl="0"/>
            <a:r>
              <a:rPr lang="en-US" sz="2000" b="1" dirty="0" smtClean="0">
                <a:solidFill>
                  <a:srgbClr val="0000FF"/>
                </a:solidFill>
              </a:rPr>
              <a:t>Rhetoric</a:t>
            </a:r>
            <a:r>
              <a:rPr lang="en-US" sz="2000" dirty="0" smtClean="0"/>
              <a:t>: is the art of using language so as to persuade or to influence others” 						</a:t>
            </a:r>
            <a:r>
              <a:rPr lang="en-US" sz="1600" dirty="0" smtClean="0">
                <a:solidFill>
                  <a:srgbClr val="990033"/>
                </a:solidFill>
              </a:rPr>
              <a:t>Oxford English Dictionary</a:t>
            </a:r>
            <a:r>
              <a:rPr lang="en-US" sz="1600" dirty="0" smtClean="0"/>
              <a:t>.</a:t>
            </a:r>
          </a:p>
          <a:p>
            <a:pPr algn="l" rtl="0"/>
            <a:endParaRPr lang="en-US" sz="1000" dirty="0" smtClean="0"/>
          </a:p>
          <a:p>
            <a:pPr algn="l" rtl="0"/>
            <a:r>
              <a:rPr lang="en-US" sz="2000" b="1" dirty="0" smtClean="0">
                <a:solidFill>
                  <a:srgbClr val="0000FF"/>
                </a:solidFill>
              </a:rPr>
              <a:t>Rhetoric : is </a:t>
            </a:r>
            <a:r>
              <a:rPr lang="en-US" sz="2000" dirty="0" smtClean="0"/>
              <a:t>group </a:t>
            </a:r>
            <a:r>
              <a:rPr lang="en-US" sz="2000" dirty="0"/>
              <a:t>of rules that speakers/writers adhere to  so that </a:t>
            </a:r>
            <a:r>
              <a:rPr lang="en-US" sz="2000" dirty="0" smtClean="0"/>
              <a:t> they </a:t>
            </a:r>
            <a:r>
              <a:rPr lang="en-US" sz="2000" dirty="0"/>
              <a:t>express themselves with eloquence (using language to best effect).</a:t>
            </a:r>
            <a:endParaRPr lang="ar-SA" sz="2000" dirty="0"/>
          </a:p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Rhetorical Devices used by Politicians:</a:t>
            </a:r>
          </a:p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	a. </a:t>
            </a:r>
            <a:r>
              <a:rPr lang="en-US" sz="2000" dirty="0" smtClean="0">
                <a:solidFill>
                  <a:srgbClr val="FF0000"/>
                </a:solidFill>
              </a:rPr>
              <a:t>Metaphor</a:t>
            </a:r>
            <a:r>
              <a:rPr lang="en-US" sz="2000" dirty="0" smtClean="0">
                <a:solidFill>
                  <a:srgbClr val="0000FF"/>
                </a:solidFill>
              </a:rPr>
              <a:t>: is a way of comparing two different concepts: </a:t>
            </a:r>
          </a:p>
          <a:p>
            <a:pPr algn="l" rtl="0"/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e.g. Sally is an angel.</a:t>
            </a:r>
          </a:p>
          <a:p>
            <a:pPr algn="l" rtl="0"/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their house is a palace.</a:t>
            </a:r>
          </a:p>
          <a:p>
            <a:pPr algn="l" rtl="0"/>
            <a:r>
              <a:rPr lang="en-US" sz="2000" dirty="0" smtClean="0">
                <a:solidFill>
                  <a:srgbClr val="0000FF"/>
                </a:solidFill>
              </a:rPr>
              <a:t>	b.  </a:t>
            </a:r>
            <a:r>
              <a:rPr lang="en-US" sz="2000" dirty="0" smtClean="0">
                <a:solidFill>
                  <a:srgbClr val="FF0000"/>
                </a:solidFill>
              </a:rPr>
              <a:t>Simile</a:t>
            </a:r>
            <a:r>
              <a:rPr lang="en-US" sz="2000" dirty="0" smtClean="0">
                <a:solidFill>
                  <a:srgbClr val="0000FF"/>
                </a:solidFill>
              </a:rPr>
              <a:t>: asserts that something is similar something else.  </a:t>
            </a:r>
          </a:p>
          <a:p>
            <a:pPr algn="l" rtl="0"/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e.g. Sally is like an angel.</a:t>
            </a:r>
          </a:p>
          <a:p>
            <a:pPr algn="l" rtl="0"/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their house is similar to a palace.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600" dirty="0" smtClean="0"/>
              <a:t>Simile and Metaphor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2124348"/>
            <a:ext cx="4176464" cy="3273228"/>
          </a:xfrm>
        </p:spPr>
        <p:txBody>
          <a:bodyPr/>
          <a:lstStyle/>
          <a:p>
            <a:pPr algn="l"/>
            <a:r>
              <a:rPr lang="en-US" sz="2800" b="1" dirty="0" smtClean="0">
                <a:cs typeface="+mj-cs"/>
              </a:rPr>
              <a:t>Simile</a:t>
            </a:r>
          </a:p>
          <a:p>
            <a:pPr algn="l"/>
            <a:r>
              <a:rPr lang="en-US" sz="2000" b="1" dirty="0" smtClean="0">
                <a:solidFill>
                  <a:srgbClr val="990033"/>
                </a:solidFill>
                <a:cs typeface="+mj-cs"/>
              </a:rPr>
              <a:t>The room was like an oven</a:t>
            </a:r>
          </a:p>
          <a:p>
            <a:pPr algn="l"/>
            <a:r>
              <a:rPr lang="en-US" sz="2000" b="1" dirty="0" smtClean="0">
                <a:solidFill>
                  <a:srgbClr val="0000FF"/>
                </a:solidFill>
                <a:cs typeface="+mj-cs"/>
              </a:rPr>
              <a:t>Her hair is golden silk.</a:t>
            </a:r>
          </a:p>
          <a:p>
            <a:pPr algn="l"/>
            <a:r>
              <a:rPr lang="en-US" sz="2000" b="1" dirty="0" smtClean="0">
                <a:cs typeface="+mj-cs"/>
              </a:rPr>
              <a:t>The sun was like a diamond in the sky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+mj-cs"/>
              </a:rPr>
              <a:t>He was like a lion in the battle</a:t>
            </a:r>
          </a:p>
          <a:p>
            <a:pPr algn="l"/>
            <a:endParaRPr lang="en-US" sz="2000" dirty="0" smtClean="0">
              <a:cs typeface="+mj-cs"/>
            </a:endParaRPr>
          </a:p>
          <a:p>
            <a:pPr algn="l"/>
            <a:r>
              <a:rPr lang="en-US" sz="2000" dirty="0" smtClean="0">
                <a:cs typeface="+mj-cs"/>
              </a:rPr>
              <a:t>Her smile was </a:t>
            </a:r>
            <a:r>
              <a:rPr lang="en-US" sz="2000" b="1" u="sng" dirty="0" smtClean="0">
                <a:cs typeface="+mj-cs"/>
              </a:rPr>
              <a:t>as</a:t>
            </a:r>
            <a:r>
              <a:rPr lang="en-US" sz="2000" dirty="0" smtClean="0">
                <a:cs typeface="+mj-cs"/>
              </a:rPr>
              <a:t> bright </a:t>
            </a:r>
            <a:r>
              <a:rPr lang="en-US" sz="2000" b="1" u="sng" dirty="0" smtClean="0">
                <a:cs typeface="+mj-cs"/>
              </a:rPr>
              <a:t>as</a:t>
            </a:r>
            <a:r>
              <a:rPr lang="en-US" sz="2000" dirty="0" smtClean="0">
                <a:cs typeface="+mj-cs"/>
              </a:rPr>
              <a:t> the sun.</a:t>
            </a:r>
          </a:p>
          <a:p>
            <a:pPr algn="l"/>
            <a:r>
              <a:rPr lang="en-US" sz="2000" dirty="0" smtClean="0">
                <a:cs typeface="+mj-cs"/>
              </a:rPr>
              <a:t>The night was </a:t>
            </a:r>
            <a:r>
              <a:rPr lang="en-US" sz="2000" b="1" u="sng" dirty="0" smtClean="0">
                <a:cs typeface="+mj-cs"/>
              </a:rPr>
              <a:t>as</a:t>
            </a:r>
            <a:r>
              <a:rPr lang="en-US" sz="2000" dirty="0" smtClean="0">
                <a:cs typeface="+mj-cs"/>
              </a:rPr>
              <a:t> black </a:t>
            </a:r>
            <a:r>
              <a:rPr lang="en-US" sz="2000" b="1" u="sng" dirty="0" smtClean="0">
                <a:cs typeface="+mj-cs"/>
              </a:rPr>
              <a:t>as</a:t>
            </a:r>
            <a:r>
              <a:rPr lang="en-US" sz="2000" dirty="0" smtClean="0">
                <a:cs typeface="+mj-cs"/>
              </a:rPr>
              <a:t> tar</a:t>
            </a:r>
          </a:p>
          <a:p>
            <a:pPr algn="l"/>
            <a:r>
              <a:rPr lang="en-US" sz="2000" dirty="0" smtClean="0">
                <a:cs typeface="+mj-cs"/>
              </a:rPr>
              <a:t/>
            </a:r>
            <a:br>
              <a:rPr lang="en-US" sz="2000" dirty="0" smtClean="0">
                <a:cs typeface="+mj-cs"/>
              </a:rPr>
            </a:br>
            <a:endParaRPr lang="en-US" sz="2000" dirty="0" smtClean="0">
              <a:cs typeface="+mj-cs"/>
            </a:endParaRPr>
          </a:p>
          <a:p>
            <a:pPr algn="l"/>
            <a:endParaRPr lang="ar-SA" sz="2000" dirty="0">
              <a:cs typeface="+mj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716016" y="2132856"/>
            <a:ext cx="410445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cs typeface="+mj-cs"/>
              </a:rPr>
              <a:t>Metaphor</a:t>
            </a:r>
            <a:endParaRPr lang="en-US" dirty="0" smtClean="0">
              <a:cs typeface="+mj-cs"/>
            </a:endParaRPr>
          </a:p>
          <a:p>
            <a:endParaRPr lang="en-US" dirty="0" smtClean="0">
              <a:cs typeface="+mj-cs"/>
            </a:endParaRPr>
          </a:p>
          <a:p>
            <a:r>
              <a:rPr lang="en-US" b="1" dirty="0" smtClean="0">
                <a:solidFill>
                  <a:srgbClr val="990033"/>
                </a:solidFill>
                <a:cs typeface="+mj-cs"/>
              </a:rPr>
              <a:t>This room is an Oven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  <a:cs typeface="+mj-cs"/>
              </a:rPr>
              <a:t>Her hair was golden silk</a:t>
            </a:r>
          </a:p>
          <a:p>
            <a:r>
              <a:rPr lang="en-US" b="1" dirty="0" smtClean="0">
                <a:solidFill>
                  <a:srgbClr val="00B050"/>
                </a:solidFill>
                <a:cs typeface="+mj-cs"/>
              </a:rPr>
              <a:t>The sun was a diamond in the sky</a:t>
            </a:r>
          </a:p>
          <a:p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  <a:cs typeface="+mj-cs"/>
              </a:rPr>
              <a:t>He was a lion in battle</a:t>
            </a:r>
            <a:endParaRPr lang="ar-SA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23528" y="141277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While a metaphor asserts that something  is something else, a simile asserts that something is similar to something else.</a:t>
            </a:r>
            <a:endParaRPr lang="ar-SA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400" b="1" dirty="0" smtClean="0"/>
              <a:t>Examples showing the use of metaphor/simile in politics</a:t>
            </a:r>
            <a:endParaRPr lang="ar-SA" sz="24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92100" y="1409701"/>
            <a:ext cx="8229600" cy="4525963"/>
          </a:xfrm>
        </p:spPr>
        <p:txBody>
          <a:bodyPr/>
          <a:lstStyle/>
          <a:p>
            <a:pPr algn="l"/>
            <a:r>
              <a:rPr lang="en-US" sz="2400" dirty="0" smtClean="0">
                <a:solidFill>
                  <a:srgbClr val="0000FF"/>
                </a:solidFill>
                <a:cs typeface="+mj-cs"/>
              </a:rPr>
              <a:t>That </a:t>
            </a:r>
            <a:r>
              <a:rPr lang="en-US" sz="2400" dirty="0">
                <a:solidFill>
                  <a:srgbClr val="0000FF"/>
                </a:solidFill>
                <a:cs typeface="+mj-cs"/>
              </a:rPr>
              <a:t>vast </a:t>
            </a:r>
            <a:r>
              <a:rPr lang="en-US" sz="2400" dirty="0" smtClean="0">
                <a:solidFill>
                  <a:srgbClr val="0000FF"/>
                </a:solidFill>
                <a:cs typeface="+mj-cs"/>
              </a:rPr>
              <a:t>wealth producing</a:t>
            </a:r>
            <a:r>
              <a:rPr lang="en-US" sz="2400" dirty="0">
                <a:solidFill>
                  <a:srgbClr val="0000FF"/>
                </a:solidFill>
                <a:cs typeface="+mj-cs"/>
              </a:rPr>
              <a:t> </a:t>
            </a:r>
            <a:r>
              <a:rPr lang="en-US" sz="2400" b="1" i="1" u="sng" dirty="0" smtClean="0">
                <a:solidFill>
                  <a:srgbClr val="0000FF"/>
                </a:solidFill>
                <a:cs typeface="+mj-cs"/>
              </a:rPr>
              <a:t>engine</a:t>
            </a:r>
            <a:r>
              <a:rPr lang="en-US" sz="2400" dirty="0" smtClean="0">
                <a:solidFill>
                  <a:srgbClr val="0000FF"/>
                </a:solidFill>
                <a:cs typeface="+mj-cs"/>
              </a:rPr>
              <a:t> </a:t>
            </a:r>
            <a:r>
              <a:rPr lang="en-US" sz="2400" dirty="0">
                <a:solidFill>
                  <a:srgbClr val="0000FF"/>
                </a:solidFill>
                <a:cs typeface="+mj-cs"/>
              </a:rPr>
              <a:t>of the West began to </a:t>
            </a:r>
            <a:r>
              <a:rPr lang="en-US" sz="2400" dirty="0" smtClean="0">
                <a:solidFill>
                  <a:srgbClr val="0000FF"/>
                </a:solidFill>
                <a:cs typeface="+mj-cs"/>
              </a:rPr>
              <a:t>splutter</a:t>
            </a:r>
            <a:endParaRPr lang="ar-SA" sz="2400" dirty="0" smtClean="0">
              <a:solidFill>
                <a:srgbClr val="0000FF"/>
              </a:solidFill>
              <a:cs typeface="+mj-cs"/>
            </a:endParaRPr>
          </a:p>
          <a:p>
            <a:pPr algn="l" rtl="0"/>
            <a:r>
              <a:rPr lang="en-US" sz="2000" dirty="0" smtClean="0">
                <a:solidFill>
                  <a:srgbClr val="FF0000"/>
                </a:solidFill>
                <a:cs typeface="+mj-cs"/>
              </a:rPr>
              <a:t>						Margaret Thatcher.  1983</a:t>
            </a:r>
          </a:p>
          <a:p>
            <a:pPr algn="l" rtl="0"/>
            <a:r>
              <a:rPr lang="en-US" sz="2000" dirty="0" smtClean="0">
                <a:cs typeface="+mj-cs"/>
              </a:rPr>
              <a:t>Thatcher talks about the Western economy which she says is an engine. </a:t>
            </a:r>
            <a:endParaRPr lang="en-US" sz="2000" dirty="0">
              <a:cs typeface="+mj-cs"/>
            </a:endParaRPr>
          </a:p>
          <a:p>
            <a:pPr algn="l" rtl="0"/>
            <a:r>
              <a:rPr lang="en-US" sz="2000" dirty="0" smtClean="0">
                <a:cs typeface="+mj-cs"/>
              </a:rPr>
              <a:t> </a:t>
            </a:r>
          </a:p>
          <a:p>
            <a:pPr algn="l" rtl="0"/>
            <a:endParaRPr lang="en-US" sz="2000" dirty="0" smtClean="0">
              <a:solidFill>
                <a:srgbClr val="0000FF"/>
              </a:solidFill>
              <a:cs typeface="+mj-cs"/>
            </a:endParaRPr>
          </a:p>
          <a:p>
            <a:pPr algn="l" rtl="0"/>
            <a:r>
              <a:rPr lang="en-US" sz="2000" dirty="0" smtClean="0">
                <a:solidFill>
                  <a:srgbClr val="0000FF"/>
                </a:solidFill>
                <a:cs typeface="+mj-cs"/>
              </a:rPr>
              <a:t>The </a:t>
            </a:r>
            <a:r>
              <a:rPr lang="en-US" sz="2000" b="1" i="1" u="sng" dirty="0">
                <a:solidFill>
                  <a:srgbClr val="0000FF"/>
                </a:solidFill>
                <a:cs typeface="+mj-cs"/>
              </a:rPr>
              <a:t>airport</a:t>
            </a:r>
            <a:r>
              <a:rPr lang="en-US" sz="2000" dirty="0">
                <a:solidFill>
                  <a:srgbClr val="0000FF"/>
                </a:solidFill>
                <a:cs typeface="+mj-cs"/>
              </a:rPr>
              <a:t> is already </a:t>
            </a:r>
            <a:r>
              <a:rPr lang="en-US" sz="2000" dirty="0" smtClean="0">
                <a:solidFill>
                  <a:srgbClr val="0000FF"/>
                </a:solidFill>
                <a:cs typeface="+mj-cs"/>
              </a:rPr>
              <a:t>acknowledged </a:t>
            </a:r>
            <a:r>
              <a:rPr lang="en-US" sz="2000" b="1" i="1" u="sng" dirty="0" smtClean="0">
                <a:solidFill>
                  <a:srgbClr val="0000FF"/>
                </a:solidFill>
                <a:cs typeface="+mj-cs"/>
              </a:rPr>
              <a:t>as</a:t>
            </a:r>
            <a:r>
              <a:rPr lang="en-US" sz="2000" dirty="0" smtClean="0">
                <a:solidFill>
                  <a:srgbClr val="0000FF"/>
                </a:solidFill>
                <a:cs typeface="+mj-cs"/>
              </a:rPr>
              <a:t> </a:t>
            </a:r>
            <a:r>
              <a:rPr lang="en-US" sz="2000" dirty="0">
                <a:solidFill>
                  <a:srgbClr val="0000FF"/>
                </a:solidFill>
                <a:cs typeface="+mj-cs"/>
              </a:rPr>
              <a:t>the </a:t>
            </a:r>
            <a:r>
              <a:rPr lang="en-US" sz="2000" b="1" i="1" u="sng" dirty="0">
                <a:solidFill>
                  <a:srgbClr val="0000FF"/>
                </a:solidFill>
                <a:cs typeface="+mj-cs"/>
              </a:rPr>
              <a:t>economic motor </a:t>
            </a:r>
            <a:r>
              <a:rPr lang="en-US" sz="2000" dirty="0">
                <a:solidFill>
                  <a:srgbClr val="0000FF"/>
                </a:solidFill>
                <a:cs typeface="+mj-cs"/>
              </a:rPr>
              <a:t>of the region</a:t>
            </a:r>
            <a:r>
              <a:rPr lang="en-US" sz="2000" dirty="0" smtClean="0">
                <a:solidFill>
                  <a:srgbClr val="0000FF"/>
                </a:solidFill>
                <a:cs typeface="+mj-cs"/>
              </a:rPr>
              <a:t>’ 					</a:t>
            </a:r>
            <a:r>
              <a:rPr lang="en-US" sz="2000" b="1" dirty="0" smtClean="0">
                <a:solidFill>
                  <a:srgbClr val="FF0000"/>
                </a:solidFill>
                <a:cs typeface="+mj-cs"/>
              </a:rPr>
              <a:t>Graham Stringer,  1997</a:t>
            </a:r>
            <a:endParaRPr lang="ar-SA" sz="2000" b="1" dirty="0">
              <a:solidFill>
                <a:srgbClr val="FF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</a:rPr>
              <a:t>Personification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is a rhetoric device that entails  giving human characteristics to inanimate objects  or abstract ideas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ar-S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424936" cy="4525963"/>
          </a:xfrm>
        </p:spPr>
        <p:txBody>
          <a:bodyPr/>
          <a:lstStyle/>
          <a:p>
            <a:pPr algn="l" rtl="0"/>
            <a:r>
              <a:rPr lang="en-US" sz="2400" dirty="0" err="1" smtClean="0">
                <a:solidFill>
                  <a:srgbClr val="993300"/>
                </a:solidFill>
              </a:rPr>
              <a:t>Eg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000" dirty="0" smtClean="0"/>
              <a:t>a. Once again the heart of America is heavy.  </a:t>
            </a:r>
            <a:r>
              <a:rPr lang="en-US" sz="20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>
                <a:solidFill>
                  <a:srgbClr val="00B050"/>
                </a:solidFill>
              </a:rPr>
              <a:t>Us President Lyndon Johnson).</a:t>
            </a:r>
          </a:p>
          <a:p>
            <a:pPr algn="l" rtl="0"/>
            <a:r>
              <a:rPr lang="en-US" sz="2000" dirty="0" smtClean="0">
                <a:solidFill>
                  <a:srgbClr val="993300"/>
                </a:solidFill>
              </a:rPr>
              <a:t>The use of personification in (a)  can give the speech a poetic effect.</a:t>
            </a:r>
          </a:p>
          <a:p>
            <a:pPr algn="l"/>
            <a:endParaRPr lang="en-US" sz="600" dirty="0" smtClean="0"/>
          </a:p>
          <a:p>
            <a:pPr algn="l" rtl="0"/>
            <a:endParaRPr lang="en-US" sz="2000" dirty="0" smtClean="0"/>
          </a:p>
          <a:p>
            <a:pPr algn="l" rtl="0"/>
            <a:r>
              <a:rPr lang="en-US" sz="2000" dirty="0" smtClean="0"/>
              <a:t>b. Germany is the bully in the playground. </a:t>
            </a:r>
            <a:r>
              <a:rPr lang="en-US" sz="2000" dirty="0" smtClean="0">
                <a:solidFill>
                  <a:srgbClr val="00B050"/>
                </a:solidFill>
              </a:rPr>
              <a:t>(</a:t>
            </a:r>
            <a:r>
              <a:rPr lang="en-US" sz="1800" dirty="0" smtClean="0">
                <a:solidFill>
                  <a:srgbClr val="00B050"/>
                </a:solidFill>
              </a:rPr>
              <a:t>British TV news 1990s)</a:t>
            </a:r>
          </a:p>
          <a:p>
            <a:pPr algn="l" rtl="0"/>
            <a:endParaRPr lang="en-US" sz="300" dirty="0" smtClean="0"/>
          </a:p>
          <a:p>
            <a:pPr algn="l" rtl="0"/>
            <a:r>
              <a:rPr lang="en-US" sz="1800" dirty="0" smtClean="0">
                <a:solidFill>
                  <a:srgbClr val="C00000"/>
                </a:solidFill>
              </a:rPr>
              <a:t>The </a:t>
            </a:r>
            <a:r>
              <a:rPr lang="en-US" sz="1800" dirty="0">
                <a:solidFill>
                  <a:srgbClr val="C00000"/>
                </a:solidFill>
              </a:rPr>
              <a:t>use of personification in (b) has an ideological effect: indicating Germany’s strong and </a:t>
            </a:r>
            <a:r>
              <a:rPr lang="en-US" sz="1800" dirty="0" smtClean="0">
                <a:solidFill>
                  <a:srgbClr val="C00000"/>
                </a:solidFill>
              </a:rPr>
              <a:t>influential position  </a:t>
            </a:r>
            <a:r>
              <a:rPr lang="en-US" sz="1800" dirty="0">
                <a:solidFill>
                  <a:srgbClr val="C00000"/>
                </a:solidFill>
              </a:rPr>
              <a:t>in the  </a:t>
            </a:r>
            <a:r>
              <a:rPr lang="en-US" sz="1800" dirty="0" smtClean="0">
                <a:solidFill>
                  <a:srgbClr val="C00000"/>
                </a:solidFill>
              </a:rPr>
              <a:t>European </a:t>
            </a:r>
            <a:r>
              <a:rPr lang="en-US" sz="1800" dirty="0">
                <a:solidFill>
                  <a:srgbClr val="C00000"/>
                </a:solidFill>
              </a:rPr>
              <a:t>Union or </a:t>
            </a:r>
            <a:r>
              <a:rPr lang="en-US" sz="1800" dirty="0" smtClean="0">
                <a:solidFill>
                  <a:srgbClr val="C00000"/>
                </a:solidFill>
              </a:rPr>
              <a:t>its dominance </a:t>
            </a:r>
            <a:r>
              <a:rPr lang="en-US" sz="1800" dirty="0">
                <a:solidFill>
                  <a:srgbClr val="C00000"/>
                </a:solidFill>
              </a:rPr>
              <a:t>in Europe</a:t>
            </a:r>
          </a:p>
          <a:p>
            <a:pPr algn="l" rtl="0"/>
            <a:r>
              <a:rPr lang="en-US" sz="1800" b="1" dirty="0" smtClean="0">
                <a:solidFill>
                  <a:srgbClr val="0000FF"/>
                </a:solidFill>
              </a:rPr>
              <a:t>Further examples:</a:t>
            </a:r>
          </a:p>
          <a:p>
            <a:pPr algn="l" rtl="0"/>
            <a:endParaRPr lang="en-US" sz="900" dirty="0" smtClean="0">
              <a:solidFill>
                <a:srgbClr val="006600"/>
              </a:solidFill>
            </a:endParaRPr>
          </a:p>
          <a:p>
            <a:pPr algn="l" rtl="0"/>
            <a:r>
              <a:rPr lang="en-US" sz="2000" dirty="0" smtClean="0">
                <a:solidFill>
                  <a:srgbClr val="006600"/>
                </a:solidFill>
              </a:rPr>
              <a:t>c. Germany is the conductor of the orchestra.</a:t>
            </a:r>
          </a:p>
          <a:p>
            <a:pPr algn="l" rtl="0"/>
            <a:r>
              <a:rPr lang="en-US" sz="2000" dirty="0" smtClean="0">
                <a:solidFill>
                  <a:srgbClr val="006600"/>
                </a:solidFill>
              </a:rPr>
              <a:t>d. Germany is the captain of the ship.</a:t>
            </a:r>
            <a:r>
              <a:rPr lang="en-US" sz="2400" dirty="0" smtClean="0"/>
              <a:t>	`</a:t>
            </a:r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42823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l" rtl="0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	</a:t>
            </a:r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395536" y="937116"/>
            <a:ext cx="8136904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E.g. Sex or Death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Make love		sexual intercourse</a:t>
            </a:r>
          </a:p>
          <a:p>
            <a:r>
              <a:rPr lang="en-US" dirty="0" smtClean="0">
                <a:solidFill>
                  <a:srgbClr val="9E7800"/>
                </a:solidFill>
              </a:rPr>
              <a:t>Die 			pass away</a:t>
            </a:r>
          </a:p>
          <a:p>
            <a:endParaRPr lang="en-US" sz="1400" dirty="0"/>
          </a:p>
          <a:p>
            <a:r>
              <a:rPr lang="en-US" b="1" dirty="0" smtClean="0"/>
              <a:t>E.g. Military matters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Clean strikes		deadly strikes</a:t>
            </a:r>
          </a:p>
          <a:p>
            <a:endParaRPr lang="en-US" sz="1100" dirty="0" smtClean="0"/>
          </a:p>
          <a:p>
            <a:r>
              <a:rPr lang="en-US" dirty="0" smtClean="0"/>
              <a:t>Positive effect through the connotation of </a:t>
            </a:r>
            <a:r>
              <a:rPr lang="en-US" b="1" i="1" dirty="0" smtClean="0">
                <a:solidFill>
                  <a:srgbClr val="0000FF"/>
                </a:solidFill>
              </a:rPr>
              <a:t>clean</a:t>
            </a:r>
            <a:r>
              <a:rPr lang="en-US" dirty="0" smtClean="0"/>
              <a:t> which means </a:t>
            </a:r>
            <a:r>
              <a:rPr lang="en-US" b="1" i="1" dirty="0" smtClean="0">
                <a:solidFill>
                  <a:srgbClr val="0000FF"/>
                </a:solidFill>
              </a:rPr>
              <a:t>healthy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9E7800"/>
                </a:solidFill>
              </a:rPr>
              <a:t>Decommissioning		disarming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Put weapons beyond use	surrender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Ethnic cleansing		forcible removal of civilians</a:t>
            </a:r>
          </a:p>
          <a:p>
            <a:r>
              <a:rPr lang="en-US" dirty="0" smtClean="0"/>
              <a:t>The term is used to hide the fact of forcing civilians to move out of their homes because they belong to specific ethnic group.</a:t>
            </a:r>
          </a:p>
          <a:p>
            <a:endParaRPr lang="en-US" sz="1000" dirty="0"/>
          </a:p>
          <a:p>
            <a:r>
              <a:rPr lang="en-US" b="1" dirty="0" smtClean="0"/>
              <a:t>E.g. diplomatic meetings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Free and frank exchange of views	flaming row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395536" y="260648"/>
            <a:ext cx="8280920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Euphemism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 a rhetorical device which uses mild or inoffensive language to make something seem more positive than it actually appears</a:t>
            </a:r>
            <a:endParaRPr lang="ar-SA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468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568952" cy="4104456"/>
          </a:xfrm>
        </p:spPr>
        <p:txBody>
          <a:bodyPr/>
          <a:lstStyle/>
          <a:p>
            <a:pPr rtl="0"/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E.g.</a:t>
            </a:r>
            <a:b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</a:b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That government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of the people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by the people 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and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for the people 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shall not perish from this earth		</a:t>
            </a:r>
            <a:r>
              <a:rPr lang="en-US" sz="2000" b="0" cap="none" baseline="-25000" dirty="0" smtClean="0">
                <a:solidFill>
                  <a:schemeClr val="tx1"/>
                </a:solidFill>
                <a:latin typeface="+mn-lt"/>
                <a:ea typeface="+mn-ea"/>
              </a:rPr>
              <a:t>. </a:t>
            </a:r>
            <a:r>
              <a:rPr lang="en-US" sz="2000" cap="none" baseline="-25000" dirty="0" smtClean="0">
                <a:solidFill>
                  <a:srgbClr val="FF0000"/>
                </a:solidFill>
                <a:latin typeface="+mn-lt"/>
                <a:ea typeface="+mn-ea"/>
              </a:rPr>
              <a:t>(Abraham Lincoln)</a:t>
            </a:r>
            <a:r>
              <a:rPr lang="en-US" sz="2000" b="0" cap="none" baseline="-25000" dirty="0" smtClean="0">
                <a:solidFill>
                  <a:schemeClr val="tx1"/>
                </a:solidFill>
                <a:latin typeface="+mn-lt"/>
                <a:ea typeface="+mn-ea"/>
              </a:rPr>
              <a:t/>
            </a:r>
            <a:br>
              <a:rPr lang="en-US" sz="2000" b="0" cap="none" baseline="-25000" dirty="0" smtClean="0">
                <a:solidFill>
                  <a:schemeClr val="tx1"/>
                </a:solidFill>
                <a:latin typeface="+mn-lt"/>
                <a:ea typeface="+mn-ea"/>
              </a:rPr>
            </a:b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/>
            </a:r>
            <a:b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</a:b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The cry of the French Revolution (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liberty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equality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brotherhood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).</a:t>
            </a:r>
            <a:b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</a:b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/>
            </a:r>
            <a:b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</a:b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Tony Blair claimed that three main commitments of the labour party were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education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,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education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 , </a:t>
            </a:r>
            <a:r>
              <a:rPr lang="en-US" sz="2000" cap="none" dirty="0" smtClean="0">
                <a:solidFill>
                  <a:schemeClr val="tx1"/>
                </a:solidFill>
                <a:latin typeface="+mn-lt"/>
                <a:ea typeface="+mn-ea"/>
              </a:rPr>
              <a:t>education</a:t>
            </a:r>
            <a:r>
              <a:rPr lang="en-US" sz="2000" b="0" cap="none" dirty="0" smtClean="0">
                <a:solidFill>
                  <a:schemeClr val="tx1"/>
                </a:solidFill>
                <a:latin typeface="+mn-lt"/>
                <a:ea typeface="+mn-ea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</a:br>
            <a:endParaRPr lang="ar-SA" sz="20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4" y="404665"/>
            <a:ext cx="8564488" cy="648072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The rule of Three</a:t>
            </a:r>
            <a:r>
              <a:rPr lang="en-US" dirty="0" smtClean="0">
                <a:solidFill>
                  <a:schemeClr val="tx1"/>
                </a:solidFill>
              </a:rPr>
              <a:t>:  </a:t>
            </a:r>
            <a:r>
              <a:rPr lang="en-US" dirty="0" smtClean="0">
                <a:solidFill>
                  <a:srgbClr val="0000FF"/>
                </a:solidFill>
              </a:rPr>
              <a:t>a rhetorical device where a statement is divided into three parts or points.</a:t>
            </a:r>
            <a:endParaRPr lang="ar-SA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27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 rtl="0"/>
            <a:r>
              <a:rPr lang="en-US" sz="3200" b="1" dirty="0" smtClean="0"/>
              <a:t>Parallelism.	</a:t>
            </a:r>
            <a:endParaRPr lang="ar-SA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522164" y="980728"/>
            <a:ext cx="8064896" cy="4547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Parallelism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A rhetorical device which expresses several ideas in a series of similar structures</a:t>
            </a:r>
            <a:r>
              <a:rPr lang="en-US" dirty="0" smtClean="0"/>
              <a:t>.</a:t>
            </a:r>
          </a:p>
          <a:p>
            <a:endParaRPr lang="en-US" sz="900" dirty="0" smtClean="0"/>
          </a:p>
          <a:p>
            <a:r>
              <a:rPr lang="en-US" dirty="0" smtClean="0"/>
              <a:t>Politicians use parallel structures when they want to draw attention to a particular part of their message:</a:t>
            </a:r>
          </a:p>
          <a:p>
            <a:endParaRPr lang="en-US" sz="1050" dirty="0" smtClean="0"/>
          </a:p>
          <a:p>
            <a:pPr>
              <a:lnSpc>
                <a:spcPct val="150000"/>
              </a:lnSpc>
            </a:pPr>
            <a:r>
              <a:rPr lang="en-US" sz="1600" b="1" dirty="0" smtClean="0">
                <a:solidFill>
                  <a:srgbClr val="0000FF"/>
                </a:solidFill>
              </a:rPr>
              <a:t>E.g.</a:t>
            </a:r>
          </a:p>
          <a:p>
            <a:pPr>
              <a:lnSpc>
                <a:spcPct val="150000"/>
              </a:lnSpc>
            </a:pPr>
            <a:r>
              <a:rPr lang="en-US" b="1" i="1" dirty="0" smtClean="0">
                <a:solidFill>
                  <a:srgbClr val="990033"/>
                </a:solidFill>
              </a:rPr>
              <a:t>“we shall fight on the beaches, we shall fight </a:t>
            </a:r>
            <a:r>
              <a:rPr lang="en-US" b="1" dirty="0" smtClean="0">
                <a:solidFill>
                  <a:srgbClr val="990033"/>
                </a:solidFill>
              </a:rPr>
              <a:t>on the landing grounds, </a:t>
            </a:r>
            <a:r>
              <a:rPr lang="en-US" b="1" i="1" dirty="0" smtClean="0">
                <a:solidFill>
                  <a:srgbClr val="990033"/>
                </a:solidFill>
              </a:rPr>
              <a:t>we shall fight in the fields and in the streets.     </a:t>
            </a:r>
            <a:r>
              <a:rPr lang="en-US" sz="1600" b="1" dirty="0" smtClean="0">
                <a:solidFill>
                  <a:srgbClr val="00B0F0"/>
                </a:solidFill>
              </a:rPr>
              <a:t>Winston Churchill1940</a:t>
            </a:r>
            <a:endParaRPr lang="en-US" b="1" dirty="0" smtClean="0">
              <a:solidFill>
                <a:srgbClr val="00B0F0"/>
              </a:solidFill>
            </a:endParaRPr>
          </a:p>
          <a:p>
            <a:endParaRPr lang="en-US" dirty="0" smtClean="0"/>
          </a:p>
          <a:p>
            <a:pPr algn="just"/>
            <a:r>
              <a:rPr lang="en-US" dirty="0" smtClean="0"/>
              <a:t>This can serve to emphasize that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the ideas are equal in importance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and add a sense of symmetry and rhythm, 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make the speech more memorable.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1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80"/>
            <a:ext cx="8229600" cy="948680"/>
          </a:xfrm>
        </p:spPr>
        <p:txBody>
          <a:bodyPr/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</a:rPr>
              <a:t>Pronouns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is a device which can be used by either to emphasize or to obscure responsibility and agency.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ar-SA" sz="2000" dirty="0"/>
          </a:p>
        </p:txBody>
      </p:sp>
      <p:sp>
        <p:nvSpPr>
          <p:cNvPr id="4" name="مستطيل 3"/>
          <p:cNvSpPr/>
          <p:nvPr/>
        </p:nvSpPr>
        <p:spPr>
          <a:xfrm>
            <a:off x="323528" y="1124744"/>
            <a:ext cx="806489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E.g. </a:t>
            </a:r>
          </a:p>
          <a:p>
            <a:pPr lvl="0"/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‘</a:t>
            </a:r>
            <a:r>
              <a:rPr lang="en-US" sz="2000" b="1" i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</a:t>
            </a: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have no choice but to consider retreating combat units as a threat </a:t>
            </a:r>
          </a:p>
          <a:p>
            <a:pPr lvl="0"/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[. . . ] Nearly six weeks ago, </a:t>
            </a:r>
            <a:r>
              <a:rPr lang="en-US" sz="2000" b="1" i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said that our efforts are on course’</a:t>
            </a:r>
          </a:p>
          <a:p>
            <a:pPr lvl="8" algn="l" rtl="0"/>
            <a:r>
              <a:rPr lang="en-US" sz="1600" dirty="0" smtClean="0">
                <a:solidFill>
                  <a:srgbClr val="0000FF"/>
                </a:solidFill>
              </a:rPr>
              <a:t>	US President George Bush</a:t>
            </a:r>
            <a:endParaRPr lang="en-US" sz="1600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dirty="0" smtClean="0"/>
              <a:t>Why do you think </a:t>
            </a:r>
            <a:r>
              <a:rPr lang="en-US" dirty="0" smtClean="0">
                <a:solidFill>
                  <a:srgbClr val="0000FF"/>
                </a:solidFill>
              </a:rPr>
              <a:t>George Bush </a:t>
            </a:r>
            <a:r>
              <a:rPr lang="en-US" dirty="0" smtClean="0"/>
              <a:t>change from </a:t>
            </a:r>
            <a:r>
              <a:rPr lang="en-US" i="1" dirty="0" smtClean="0">
                <a:solidFill>
                  <a:srgbClr val="0000FF"/>
                </a:solidFill>
              </a:rPr>
              <a:t>we</a:t>
            </a:r>
            <a:r>
              <a:rPr lang="en-US" i="1" dirty="0" smtClean="0"/>
              <a:t>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FF"/>
                </a:solidFill>
              </a:rPr>
              <a:t>I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Answer: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He uses </a:t>
            </a:r>
            <a:r>
              <a:rPr lang="en-US" i="1" dirty="0" smtClean="0">
                <a:solidFill>
                  <a:srgbClr val="0000FF"/>
                </a:solidFill>
              </a:rPr>
              <a:t>we</a:t>
            </a:r>
            <a:r>
              <a:rPr lang="en-US" i="1" dirty="0" smtClean="0"/>
              <a:t> </a:t>
            </a:r>
            <a:r>
              <a:rPr lang="en-US" dirty="0" smtClean="0"/>
              <a:t>when the focus of his speech is relatively controversial, as it is unclear whom </a:t>
            </a:r>
            <a:r>
              <a:rPr lang="en-US" i="1" dirty="0" smtClean="0">
                <a:solidFill>
                  <a:srgbClr val="0000FF"/>
                </a:solidFill>
              </a:rPr>
              <a:t>we</a:t>
            </a:r>
            <a:r>
              <a:rPr lang="en-US" i="1" dirty="0" smtClean="0"/>
              <a:t> </a:t>
            </a:r>
            <a:r>
              <a:rPr lang="en-US" dirty="0" smtClean="0"/>
              <a:t>refers to. He uses </a:t>
            </a:r>
            <a:r>
              <a:rPr lang="en-US" i="1" dirty="0" smtClean="0">
                <a:solidFill>
                  <a:srgbClr val="0000FF"/>
                </a:solidFill>
              </a:rPr>
              <a:t>I</a:t>
            </a:r>
            <a:r>
              <a:rPr lang="en-US" dirty="0" smtClean="0"/>
              <a:t> </a:t>
            </a:r>
            <a:r>
              <a:rPr lang="en-US" i="1" dirty="0" smtClean="0"/>
              <a:t> </a:t>
            </a:r>
            <a:r>
              <a:rPr lang="en-US" dirty="0" smtClean="0"/>
              <a:t>when he is on safer ground and where he claims  responsibility for positive achievements.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/>
          <a:lstStyle/>
          <a:p>
            <a:pPr algn="l" rtl="0"/>
            <a:r>
              <a:rPr lang="en-US" sz="3200" b="1" dirty="0" smtClean="0">
                <a:solidFill>
                  <a:srgbClr val="0000FF"/>
                </a:solidFill>
              </a:rPr>
              <a:t>Language and the</a:t>
            </a:r>
            <a:r>
              <a:rPr lang="ar-SA" sz="3200" b="1" dirty="0" smtClean="0">
                <a:solidFill>
                  <a:srgbClr val="0000FF"/>
                </a:solidFill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</a:rPr>
              <a:t>media</a:t>
            </a:r>
            <a:endParaRPr lang="ar-SA" sz="3200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395536" y="1340768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Media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 rot="10800000" flipV="1">
            <a:off x="1052116" y="1666900"/>
            <a:ext cx="298636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rot="10800000" flipV="1">
            <a:off x="2339752" y="1654200"/>
            <a:ext cx="1728192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rot="5400000">
            <a:off x="2970870" y="2031194"/>
            <a:ext cx="1486768" cy="7327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645468" y="3136776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press       radio    television    broadcasting	world wide web</a:t>
            </a:r>
            <a:endParaRPr lang="ar-SA" dirty="0">
              <a:solidFill>
                <a:srgbClr val="0000FF"/>
              </a:solidFill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16200000" flipH="1">
            <a:off x="3673996" y="2132856"/>
            <a:ext cx="144016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>
            <a:off x="4072136" y="1675408"/>
            <a:ext cx="295232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ستطيل 21"/>
          <p:cNvSpPr/>
          <p:nvPr/>
        </p:nvSpPr>
        <p:spPr>
          <a:xfrm>
            <a:off x="611560" y="3752334"/>
            <a:ext cx="75608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Importance: </a:t>
            </a:r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We get our knowledge of the world through media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3200" b="1" dirty="0" smtClean="0"/>
              <a:t>Potential power of the media</a:t>
            </a:r>
            <a:endParaRPr lang="ar-SA" sz="3200" b="1" dirty="0"/>
          </a:p>
        </p:txBody>
      </p:sp>
      <p:sp>
        <p:nvSpPr>
          <p:cNvPr id="3" name="مستطيل 2"/>
          <p:cNvSpPr/>
          <p:nvPr/>
        </p:nvSpPr>
        <p:spPr>
          <a:xfrm>
            <a:off x="611560" y="1340768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b="1" dirty="0" smtClean="0"/>
              <a:t>Media can represent a powerful source in society: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The media can select what counts as news.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The media can who gets on the television, radio or newspaper.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Media plays important role in the ways through which information is told or presented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dirty="0" smtClean="0"/>
              <a:t>The media has become an integral part of most people's lives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03064"/>
            <a:ext cx="8229600" cy="1440160"/>
          </a:xfrm>
        </p:spPr>
        <p:txBody>
          <a:bodyPr/>
          <a:lstStyle/>
          <a:p>
            <a:pPr algn="just" rtl="0"/>
            <a:r>
              <a:rPr lang="en-US" sz="2800" b="1" dirty="0" smtClean="0">
                <a:solidFill>
                  <a:srgbClr val="006600"/>
                </a:solidFill>
              </a:rPr>
              <a:t/>
            </a:r>
            <a:br>
              <a:rPr lang="en-US" sz="2800" b="1" dirty="0" smtClean="0">
                <a:solidFill>
                  <a:srgbClr val="006600"/>
                </a:solidFill>
              </a:rPr>
            </a:br>
            <a:r>
              <a:rPr lang="en-US" sz="1800" b="1" dirty="0" smtClean="0">
                <a:solidFill>
                  <a:srgbClr val="006600"/>
                </a:solidFill>
              </a:rPr>
              <a:t>Linguistic representation is a level of language use which is concerned with the relation between how a story is told and how this can lead to different view or versions of the same story or event.</a:t>
            </a:r>
            <a:endParaRPr lang="ar-SA" sz="2800" dirty="0">
              <a:solidFill>
                <a:srgbClr val="006600"/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504056"/>
          </a:xfrm>
        </p:spPr>
        <p:txBody>
          <a:bodyPr/>
          <a:lstStyle/>
          <a:p>
            <a:r>
              <a:rPr lang="en-US" dirty="0" smtClean="0"/>
              <a:t> 			</a:t>
            </a:r>
          </a:p>
          <a:p>
            <a:pPr algn="ctr"/>
            <a:r>
              <a:rPr lang="en-US" dirty="0" smtClean="0"/>
              <a:t>Journalist (1)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742703"/>
            <a:ext cx="4040188" cy="2592289"/>
          </a:xfrm>
        </p:spPr>
        <p:txBody>
          <a:bodyPr/>
          <a:lstStyle/>
          <a:p>
            <a:pPr algn="just" rtl="0"/>
            <a:r>
              <a:rPr lang="en-US" sz="2000" dirty="0" smtClean="0"/>
              <a:t>narrates the event as they appeared</a:t>
            </a:r>
          </a:p>
          <a:p>
            <a:pPr algn="l" rtl="0"/>
            <a:r>
              <a:rPr lang="en-US" sz="2000" dirty="0" smtClean="0"/>
              <a:t>gives informative facts,</a:t>
            </a:r>
          </a:p>
          <a:p>
            <a:pPr algn="l" rtl="0"/>
            <a:r>
              <a:rPr lang="en-US" sz="2000" dirty="0" smtClean="0"/>
              <a:t>states official sources from police and hospitals, etc.</a:t>
            </a:r>
          </a:p>
          <a:p>
            <a:pPr algn="l" rtl="0"/>
            <a:r>
              <a:rPr lang="en-US" sz="2000" dirty="0" smtClean="0"/>
              <a:t>Reports facts objectively</a:t>
            </a:r>
          </a:p>
          <a:p>
            <a:pPr algn="l" rtl="0"/>
            <a:endParaRPr lang="ar-SA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4008" y="1844824"/>
            <a:ext cx="4041775" cy="576064"/>
          </a:xfrm>
        </p:spPr>
        <p:txBody>
          <a:bodyPr/>
          <a:lstStyle/>
          <a:p>
            <a:pPr algn="ctr"/>
            <a:r>
              <a:rPr lang="en-US" dirty="0" smtClean="0"/>
              <a:t>Journalist (2)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2564904"/>
            <a:ext cx="4041775" cy="2880320"/>
          </a:xfrm>
        </p:spPr>
        <p:txBody>
          <a:bodyPr/>
          <a:lstStyle/>
          <a:p>
            <a:pPr algn="just" rtl="0"/>
            <a:r>
              <a:rPr lang="en-US" sz="2000" dirty="0" smtClean="0"/>
              <a:t>openly refers to the ethnic community the involved individuals belong to.</a:t>
            </a:r>
          </a:p>
          <a:p>
            <a:pPr algn="just" rtl="0"/>
            <a:r>
              <a:rPr lang="en-US" sz="2000" dirty="0" smtClean="0"/>
              <a:t>Gives expected incidents.</a:t>
            </a:r>
          </a:p>
          <a:p>
            <a:pPr algn="just" rtl="0"/>
            <a:r>
              <a:rPr lang="en-US" sz="2000" dirty="0" smtClean="0"/>
              <a:t>Uses unofficial sources. E.g. Friends and personal experience</a:t>
            </a:r>
          </a:p>
          <a:p>
            <a:pPr algn="just" rtl="0"/>
            <a:r>
              <a:rPr lang="en-US" sz="2000" dirty="0" smtClean="0"/>
              <a:t>Reports facts subjectively</a:t>
            </a:r>
            <a:endParaRPr lang="ar-SA" sz="2000" dirty="0"/>
          </a:p>
        </p:txBody>
      </p:sp>
      <p:sp>
        <p:nvSpPr>
          <p:cNvPr id="7" name="مستطيل 6"/>
          <p:cNvSpPr/>
          <p:nvPr/>
        </p:nvSpPr>
        <p:spPr>
          <a:xfrm>
            <a:off x="467544" y="336972"/>
            <a:ext cx="3339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Media, Language and Power.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en-US" sz="3600" dirty="0" smtClean="0"/>
              <a:t>Sources of news</a:t>
            </a:r>
            <a:endParaRPr lang="ar-SA" sz="3600" dirty="0"/>
          </a:p>
        </p:txBody>
      </p:sp>
      <p:sp>
        <p:nvSpPr>
          <p:cNvPr id="3" name="مستطيل 2"/>
          <p:cNvSpPr/>
          <p:nvPr/>
        </p:nvSpPr>
        <p:spPr>
          <a:xfrm>
            <a:off x="467544" y="1556792"/>
            <a:ext cx="7488832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factuality level of a source is very important.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Examples of unreliable sources:</a:t>
            </a:r>
          </a:p>
          <a:p>
            <a:endParaRPr lang="en-US" sz="9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- A friend of Mr. Carling is reported as saying ….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-He told me later that ……</a:t>
            </a:r>
          </a:p>
          <a:p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These are examples of third- or fourth-hand source of information because the reported information is difficult to retrieve or verify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 rtl="0"/>
            <a:r>
              <a:rPr lang="en-US" b="1" dirty="0" smtClean="0">
                <a:solidFill>
                  <a:srgbClr val="0000FF"/>
                </a:solidFill>
              </a:rPr>
              <a:t>Commonsense Discourse </a:t>
            </a:r>
            <a:endParaRPr lang="ar-SA" dirty="0">
              <a:solidFill>
                <a:srgbClr val="0000FF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67544" y="1443840"/>
            <a:ext cx="8208912" cy="57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i="1" dirty="0" smtClean="0"/>
              <a:t>Discourse</a:t>
            </a:r>
            <a:r>
              <a:rPr lang="en-US" dirty="0" smtClean="0"/>
              <a:t> is used in linguistics with a range of meanings. It can refer to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dirty="0" smtClean="0"/>
              <a:t>Any piece of connected language which contains more than one sentence.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dirty="0" smtClean="0"/>
              <a:t>It refers to conversations. </a:t>
            </a:r>
          </a:p>
          <a:p>
            <a:pPr marL="342900" indent="-342900" algn="just">
              <a:lnSpc>
                <a:spcPct val="150000"/>
              </a:lnSpc>
            </a:pPr>
            <a:endParaRPr lang="en-US" sz="1100" b="1" dirty="0" smtClean="0">
              <a:solidFill>
                <a:srgbClr val="0000FF"/>
              </a:solidFill>
            </a:endParaRPr>
          </a:p>
          <a:p>
            <a:pPr marL="342900" indent="-342900"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Commonsense Discourse </a:t>
            </a:r>
            <a:endParaRPr lang="en-US" sz="2000" dirty="0" smtClean="0"/>
          </a:p>
          <a:p>
            <a:pPr marL="342900" indent="-342900" algn="just">
              <a:lnSpc>
                <a:spcPct val="150000"/>
              </a:lnSpc>
            </a:pPr>
            <a:r>
              <a:rPr lang="en-US" dirty="0" smtClean="0"/>
              <a:t>The prevailing way that a culture talks about or </a:t>
            </a:r>
            <a:r>
              <a:rPr lang="en-US" b="1" dirty="0" smtClean="0"/>
              <a:t>represents something is called the dominant  discourse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Ex.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a. I </a:t>
            </a:r>
            <a:r>
              <a:rPr lang="en-US" dirty="0" smtClean="0"/>
              <a:t>want to go to the forest and try to understand what the plants are saying</a:t>
            </a:r>
            <a:r>
              <a:rPr lang="en-US" b="1" dirty="0" smtClean="0"/>
              <a:t>                  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b. I want to go to the forest to be inspired by nature.</a:t>
            </a:r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pPr algn="l" rtl="0"/>
            <a:r>
              <a:rPr lang="en-US" sz="2400" b="1" dirty="0" smtClean="0"/>
              <a:t>The Power of Change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395536" y="836712"/>
            <a:ext cx="799288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Media can lead to different changes in the society:</a:t>
            </a:r>
          </a:p>
          <a:p>
            <a:endParaRPr lang="en-US" sz="1200" b="1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1- The use of non-sexist language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Eg</a:t>
            </a:r>
            <a:r>
              <a:rPr lang="en-US" b="1" dirty="0" smtClean="0"/>
              <a:t>. </a:t>
            </a:r>
            <a:r>
              <a:rPr lang="en-US" dirty="0" smtClean="0"/>
              <a:t> The use of grammatical forms which are </a:t>
            </a:r>
            <a:r>
              <a:rPr lang="en-US" dirty="0" smtClean="0">
                <a:solidFill>
                  <a:srgbClr val="0000FF"/>
                </a:solidFill>
              </a:rPr>
              <a:t>neutral</a:t>
            </a:r>
            <a:r>
              <a:rPr lang="en-US" dirty="0" smtClean="0"/>
              <a:t> such as the </a:t>
            </a:r>
            <a:r>
              <a:rPr lang="en-US" dirty="0" smtClean="0">
                <a:solidFill>
                  <a:srgbClr val="0000FF"/>
                </a:solidFill>
              </a:rPr>
              <a:t>third person pronoun</a:t>
            </a:r>
            <a:r>
              <a:rPr lang="en-US" dirty="0" smtClean="0"/>
              <a:t> being a non-specific-gender pronoun</a:t>
            </a:r>
          </a:p>
          <a:p>
            <a:endParaRPr lang="en-US" b="1" dirty="0" smtClean="0"/>
          </a:p>
          <a:p>
            <a:r>
              <a:rPr lang="en-US" b="1" dirty="0" smtClean="0"/>
              <a:t>Eg: </a:t>
            </a:r>
            <a:r>
              <a:rPr lang="en-US" dirty="0" smtClean="0"/>
              <a:t>Gender-specific nouns: </a:t>
            </a:r>
            <a:r>
              <a:rPr lang="en-US" i="1" dirty="0" smtClean="0"/>
              <a:t>fireman,</a:t>
            </a:r>
            <a:r>
              <a:rPr lang="en-US" dirty="0" smtClean="0"/>
              <a:t>    </a:t>
            </a:r>
            <a:r>
              <a:rPr lang="en-US" i="1" dirty="0" smtClean="0"/>
              <a:t>chairman</a:t>
            </a:r>
          </a:p>
          <a:p>
            <a:r>
              <a:rPr lang="en-US" dirty="0" smtClean="0"/>
              <a:t>       Gender-neutral nouns: </a:t>
            </a:r>
            <a:r>
              <a:rPr lang="en-US" i="1" dirty="0" smtClean="0"/>
              <a:t>firefighter,</a:t>
            </a:r>
            <a:r>
              <a:rPr lang="en-US" dirty="0" smtClean="0"/>
              <a:t>  </a:t>
            </a:r>
            <a:r>
              <a:rPr lang="en-US" i="1" dirty="0" smtClean="0"/>
              <a:t>chairperson</a:t>
            </a:r>
          </a:p>
          <a:p>
            <a:endParaRPr lang="en-US" i="1" dirty="0" smtClean="0"/>
          </a:p>
          <a:p>
            <a:r>
              <a:rPr lang="en-US" b="1" i="1" dirty="0" smtClean="0">
                <a:solidFill>
                  <a:srgbClr val="C00000"/>
                </a:solidFill>
              </a:rPr>
              <a:t>Example of sexist language</a:t>
            </a:r>
          </a:p>
          <a:p>
            <a:r>
              <a:rPr lang="en-US" dirty="0" smtClean="0"/>
              <a:t>The athlete should get the appropriate amount of rest before </a:t>
            </a:r>
            <a:r>
              <a:rPr lang="en-US" b="1" dirty="0" smtClean="0">
                <a:solidFill>
                  <a:srgbClr val="0000FF"/>
                </a:solidFill>
              </a:rPr>
              <a:t>his</a:t>
            </a:r>
            <a:r>
              <a:rPr lang="en-US" b="1" dirty="0" smtClean="0"/>
              <a:t> </a:t>
            </a:r>
            <a:r>
              <a:rPr lang="en-US" dirty="0" smtClean="0"/>
              <a:t>match</a:t>
            </a:r>
            <a:r>
              <a:rPr lang="en-US" b="1" dirty="0" smtClean="0"/>
              <a:t>. </a:t>
            </a:r>
          </a:p>
          <a:p>
            <a:endParaRPr lang="en-US" i="1" dirty="0" smtClean="0"/>
          </a:p>
          <a:p>
            <a:r>
              <a:rPr lang="en-US" b="1" i="1" dirty="0" smtClean="0">
                <a:solidFill>
                  <a:srgbClr val="0000FF"/>
                </a:solidFill>
              </a:rPr>
              <a:t>Correction</a:t>
            </a:r>
            <a:r>
              <a:rPr lang="en-US" i="1" dirty="0" smtClean="0"/>
              <a:t>: </a:t>
            </a:r>
          </a:p>
          <a:p>
            <a:r>
              <a:rPr lang="en-US" dirty="0" smtClean="0"/>
              <a:t>The athlete should get the appropriate amount of rest before </a:t>
            </a:r>
            <a:r>
              <a:rPr lang="en-US" b="1" dirty="0" smtClean="0">
                <a:solidFill>
                  <a:srgbClr val="0000FF"/>
                </a:solidFill>
              </a:rPr>
              <a:t>his/her</a:t>
            </a:r>
            <a:r>
              <a:rPr lang="en-US" b="1" dirty="0" smtClean="0"/>
              <a:t> </a:t>
            </a:r>
            <a:r>
              <a:rPr lang="en-US" dirty="0" smtClean="0"/>
              <a:t>match</a:t>
            </a:r>
            <a:r>
              <a:rPr lang="en-US" b="1" dirty="0" smtClean="0"/>
              <a:t>.	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Most job titles that were gender-specific in the past have an equivalent gender-neutral synonym today </a:t>
            </a:r>
            <a:endParaRPr lang="ar-SA" sz="2400" dirty="0">
              <a:solidFill>
                <a:srgbClr val="0000FF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427985" y="1866903"/>
            <a:ext cx="4262196" cy="3124942"/>
          </a:xfrm>
        </p:spPr>
        <p:txBody>
          <a:bodyPr/>
          <a:lstStyle/>
          <a:p>
            <a:pPr algn="just" rtl="0"/>
            <a:r>
              <a:rPr lang="en-US" sz="2400" dirty="0" smtClean="0">
                <a:solidFill>
                  <a:srgbClr val="FF0000"/>
                </a:solidFill>
              </a:rPr>
              <a:t> mail carrier, postal worker </a:t>
            </a:r>
          </a:p>
          <a:p>
            <a:pPr algn="just" rtl="0"/>
            <a:r>
              <a:rPr lang="en-US" sz="2400" dirty="0" smtClean="0">
                <a:solidFill>
                  <a:srgbClr val="0000FF"/>
                </a:solidFill>
              </a:rPr>
              <a:t>server </a:t>
            </a:r>
          </a:p>
          <a:p>
            <a:pPr algn="just" rtl="0"/>
            <a:r>
              <a:rPr lang="en-US" sz="2400" dirty="0" smtClean="0">
                <a:solidFill>
                  <a:srgbClr val="00B050"/>
                </a:solidFill>
              </a:rPr>
              <a:t>Sales representative, sales clerk </a:t>
            </a:r>
          </a:p>
          <a:p>
            <a:pPr algn="just" rtl="0"/>
            <a:r>
              <a:rPr lang="en-US" sz="2400" dirty="0" smtClean="0">
                <a:solidFill>
                  <a:srgbClr val="002060"/>
                </a:solidFill>
              </a:rPr>
              <a:t>police officer </a:t>
            </a:r>
          </a:p>
          <a:p>
            <a:pPr algn="just" rtl="0"/>
            <a:r>
              <a:rPr lang="en-US" sz="2400" dirty="0" smtClean="0">
                <a:solidFill>
                  <a:srgbClr val="7030A0"/>
                </a:solidFill>
              </a:rPr>
              <a:t>congressional representative </a:t>
            </a:r>
          </a:p>
          <a:p>
            <a:pPr algn="just" rtl="0"/>
            <a:r>
              <a:rPr lang="en-US" sz="2400" dirty="0" smtClean="0"/>
              <a:t>chair, chairperson, 	</a:t>
            </a:r>
          </a:p>
          <a:p>
            <a:endParaRPr lang="ar-SA" sz="2400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22031" y="1790703"/>
            <a:ext cx="3717921" cy="3340966"/>
          </a:xfrm>
        </p:spPr>
        <p:txBody>
          <a:bodyPr/>
          <a:lstStyle/>
          <a:p>
            <a:pPr algn="l" rtl="0"/>
            <a:r>
              <a:rPr lang="en-US" sz="2400" dirty="0" smtClean="0">
                <a:solidFill>
                  <a:srgbClr val="FF0000"/>
                </a:solidFill>
              </a:rPr>
              <a:t> mailman </a:t>
            </a:r>
          </a:p>
          <a:p>
            <a:pPr algn="l" rtl="0"/>
            <a:r>
              <a:rPr lang="en-US" sz="2400" dirty="0" smtClean="0">
                <a:solidFill>
                  <a:srgbClr val="0000FF"/>
                </a:solidFill>
              </a:rPr>
              <a:t>waitress/waiter </a:t>
            </a:r>
          </a:p>
          <a:p>
            <a:pPr algn="l" rtl="0"/>
            <a:r>
              <a:rPr lang="en-US" sz="2400" dirty="0" smtClean="0">
                <a:solidFill>
                  <a:srgbClr val="00B050"/>
                </a:solidFill>
              </a:rPr>
              <a:t>saleswoman/salesman </a:t>
            </a:r>
          </a:p>
          <a:p>
            <a:pPr algn="l" rtl="0"/>
            <a:r>
              <a:rPr lang="en-US" sz="2400" dirty="0" smtClean="0">
                <a:solidFill>
                  <a:srgbClr val="002060"/>
                </a:solidFill>
              </a:rPr>
              <a:t>policewoman/policeman </a:t>
            </a:r>
          </a:p>
          <a:p>
            <a:pPr algn="l" rtl="0"/>
            <a:r>
              <a:rPr lang="en-US" sz="2400" dirty="0" smtClean="0">
                <a:solidFill>
                  <a:srgbClr val="7030A0"/>
                </a:solidFill>
              </a:rPr>
              <a:t>congressman </a:t>
            </a:r>
          </a:p>
          <a:p>
            <a:pPr algn="l" rtl="0"/>
            <a:r>
              <a:rPr lang="en-US" sz="2400" dirty="0" smtClean="0"/>
              <a:t>chairman 	</a:t>
            </a:r>
          </a:p>
          <a:p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395536" y="1484784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6600"/>
                </a:solidFill>
              </a:rPr>
              <a:t>Examples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5267</TotalTime>
  <Words>928</Words>
  <Application>Microsoft Office PowerPoint</Application>
  <PresentationFormat>عرض على الشاشة (3:4)‏</PresentationFormat>
  <Paragraphs>212</Paragraphs>
  <Slides>19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الشريحة 1</vt:lpstr>
      <vt:lpstr>Lecture  4</vt:lpstr>
      <vt:lpstr>In this Lecture, we will discuss the following:</vt:lpstr>
      <vt:lpstr>Persuasive language- the power of rhetoric.</vt:lpstr>
      <vt:lpstr>Simile and Metaphor</vt:lpstr>
      <vt:lpstr>Examples showing the use of metaphor/simile in politics</vt:lpstr>
      <vt:lpstr>Personification is a rhetoric device that entails  giving human characteristics to inanimate objects  or abstract ideas </vt:lpstr>
      <vt:lpstr> .  </vt:lpstr>
      <vt:lpstr>E.g. That government of the people, by the people and for the people shall not perish from this earth  . (Abraham Lincoln)  The cry of the French Revolution (liberty, equality, brotherhood).  Tony Blair claimed that three main commitments of the labour party were education, education , education. </vt:lpstr>
      <vt:lpstr>Parallelism. </vt:lpstr>
      <vt:lpstr>Pronouns is a device which can be used by either to emphasize or to obscure responsibility and agency. </vt:lpstr>
      <vt:lpstr>Language and the media</vt:lpstr>
      <vt:lpstr>Potential power of the media</vt:lpstr>
      <vt:lpstr> Linguistic representation is a level of language use which is concerned with the relation between how a story is told and how this can lead to different view or versions of the same story or event.</vt:lpstr>
      <vt:lpstr>Sources of news</vt:lpstr>
      <vt:lpstr>Commonsense Discourse </vt:lpstr>
      <vt:lpstr>The Power of Change</vt:lpstr>
      <vt:lpstr>Most job titles that were gender-specific in the past have an equivalent gender-neutral synonym today </vt:lpstr>
      <vt:lpstr>الشريحة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malhlilal</cp:lastModifiedBy>
  <cp:revision>397</cp:revision>
  <dcterms:created xsi:type="dcterms:W3CDTF">1601-01-01T00:00:00Z</dcterms:created>
  <dcterms:modified xsi:type="dcterms:W3CDTF">2012-09-30T09:36:51Z</dcterms:modified>
</cp:coreProperties>
</file>