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709" r:id="rId4"/>
  </p:sldMasterIdLst>
  <p:notesMasterIdLst>
    <p:notesMasterId r:id="rId23"/>
  </p:notesMasterIdLst>
  <p:handoutMasterIdLst>
    <p:handoutMasterId r:id="rId24"/>
  </p:handoutMasterIdLst>
  <p:sldIdLst>
    <p:sldId id="286" r:id="rId5"/>
    <p:sldId id="287" r:id="rId6"/>
    <p:sldId id="289" r:id="rId7"/>
    <p:sldId id="323" r:id="rId8"/>
    <p:sldId id="348" r:id="rId9"/>
    <p:sldId id="340" r:id="rId10"/>
    <p:sldId id="322" r:id="rId11"/>
    <p:sldId id="325" r:id="rId12"/>
    <p:sldId id="326" r:id="rId13"/>
    <p:sldId id="349" r:id="rId14"/>
    <p:sldId id="350" r:id="rId15"/>
    <p:sldId id="351" r:id="rId16"/>
    <p:sldId id="352" r:id="rId17"/>
    <p:sldId id="353" r:id="rId18"/>
    <p:sldId id="354" r:id="rId19"/>
    <p:sldId id="355" r:id="rId20"/>
    <p:sldId id="356" r:id="rId21"/>
    <p:sldId id="288" r:id="rId22"/>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xmlns="">
        <p14:section name="Default Section" id="{8D5E1180-867F-4562-9E12-5E93554CFC0C}">
          <p14:sldIdLst>
            <p14:sldId id="286"/>
            <p14:sldId id="287"/>
            <p14:sldId id="289"/>
            <p14:sldId id="323"/>
            <p14:sldId id="348"/>
            <p14:sldId id="340"/>
            <p14:sldId id="322"/>
            <p14:sldId id="325"/>
            <p14:sldId id="326"/>
            <p14:sldId id="349"/>
            <p14:sldId id="350"/>
            <p14:sldId id="351"/>
            <p14:sldId id="352"/>
            <p14:sldId id="353"/>
            <p14:sldId id="354"/>
            <p14:sldId id="355"/>
            <p14:sldId id="356"/>
          </p14:sldIdLst>
        </p14:section>
        <p14:section name="Untitled Section" id="{9585A8F0-2DC7-4D97-AF14-0FDBDE7068C3}">
          <p14:sldIdLst>
            <p14:sldId id="28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94737" autoAdjust="0"/>
  </p:normalViewPr>
  <p:slideViewPr>
    <p:cSldViewPr>
      <p:cViewPr varScale="1">
        <p:scale>
          <a:sx n="70" d="100"/>
          <a:sy n="70" d="100"/>
        </p:scale>
        <p:origin x="-138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52016"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52016"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52016"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06357" y="4715153"/>
            <a:ext cx="4984962"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52016" y="9430306"/>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186259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xmlns="" val="270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18</a:t>
            </a:fld>
            <a:endParaRPr lang="en-US" dirty="0"/>
          </a:p>
        </p:txBody>
      </p:sp>
    </p:spTree>
    <p:extLst>
      <p:ext uri="{BB962C8B-B14F-4D97-AF65-F5344CB8AC3E}">
        <p14:creationId xmlns:p14="http://schemas.microsoft.com/office/powerpoint/2010/main" xmlns=""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1.bp.blogspot.com/-C6eGuSDWjgs/TngSglEjP4I/AAAAAAAAAH4/o4AVuaDCk9E/s1600/talk_too_much.jpg"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endParaRPr lang="ar-SA"/>
          </a:p>
        </p:txBody>
      </p:sp>
      <p:sp>
        <p:nvSpPr>
          <p:cNvPr id="8" name="Subtitle 7"/>
          <p:cNvSpPr>
            <a:spLocks noGrp="1"/>
          </p:cNvSpPr>
          <p:nvPr>
            <p:ph type="subTitle" idx="1"/>
          </p:nvPr>
        </p:nvSpPr>
        <p:spPr/>
        <p:txBody>
          <a:bodyPr/>
          <a:lstStyle/>
          <a:p>
            <a:endParaRPr lang="ar-SA"/>
          </a:p>
        </p:txBody>
      </p:sp>
      <p:sp>
        <p:nvSpPr>
          <p:cNvPr id="13316" name="Slide Number Placeholder 3"/>
          <p:cNvSpPr>
            <a:spLocks noGrp="1"/>
          </p:cNvSpPr>
          <p:nvPr>
            <p:ph type="sldNum" sz="quarter" idx="10"/>
          </p:nvPr>
        </p:nvSpPr>
        <p:spPr/>
        <p:txBody>
          <a:bodyPr/>
          <a:lstStyle/>
          <a:p>
            <a:fld id="{D641B72C-ACC8-4B85-BE2B-D4397CF4367B}" type="slidenum">
              <a:rPr lang="ar-SA" smtClean="0"/>
              <a:pPr/>
              <a:t>1</a:t>
            </a:fld>
            <a:endParaRPr lang="en-US" dirty="0" smtClean="0"/>
          </a:p>
        </p:txBody>
      </p:sp>
      <p:sp>
        <p:nvSpPr>
          <p:cNvPr id="5" name="Rectangle 4"/>
          <p:cNvSpPr/>
          <p:nvPr/>
        </p:nvSpPr>
        <p:spPr>
          <a:xfrm>
            <a:off x="0" y="9939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87960"/>
            <a:ext cx="4706815" cy="1981200"/>
          </a:xfrm>
          <a:prstGeom prst="rect">
            <a:avLst/>
          </a:prstGeom>
          <a:noFill/>
          <a:ln w="9525">
            <a:noFill/>
            <a:miter lim="800000"/>
            <a:headEnd/>
            <a:tailEnd/>
          </a:ln>
        </p:spPr>
        <p:txBody>
          <a:bodyPr anchor="ctr"/>
          <a:lstStyle/>
          <a:p>
            <a:pPr algn="ctr">
              <a:defRPr/>
            </a:pPr>
            <a:r>
              <a:rPr lang="en-US" sz="3700" b="1" dirty="0" smtClean="0">
                <a:solidFill>
                  <a:srgbClr val="FF0000"/>
                </a:solidFill>
                <a:latin typeface="AYM Wadiy S_U normal."/>
                <a:cs typeface="Times New Roman" pitchFamily="18" charset="0"/>
              </a:rPr>
              <a:t>Sociolinguistics</a:t>
            </a:r>
            <a:endParaRPr lang="ar-SA" sz="3700" b="1" dirty="0" smtClean="0">
              <a:solidFill>
                <a:srgbClr val="FF0000"/>
              </a:solidFill>
              <a:latin typeface="AYM Wadiy S_U normal."/>
              <a:cs typeface="Times New Roman" pitchFamily="18" charset="0"/>
            </a:endParaRPr>
          </a:p>
          <a:p>
            <a:pPr algn="ctr">
              <a:defRPr/>
            </a:pPr>
            <a:endParaRPr lang="en-US" sz="2800" b="1" dirty="0" smtClean="0">
              <a:solidFill>
                <a:srgbClr val="7F7F7F"/>
              </a:solidFill>
              <a:latin typeface="Calibri" pitchFamily="34" charset="0"/>
            </a:endParaRPr>
          </a:p>
          <a:p>
            <a:pPr algn="ctr">
              <a:defRPr/>
            </a:pPr>
            <a:r>
              <a:rPr lang="en-US" sz="2600" b="1" dirty="0" smtClean="0">
                <a:latin typeface="Calibri" pitchFamily="34" charset="0"/>
                <a:cs typeface="Times New Roman" pitchFamily="18" charset="0"/>
              </a:rPr>
              <a:t>Dr. M. Al-</a:t>
            </a:r>
            <a:r>
              <a:rPr lang="en-US" sz="2600" b="1" dirty="0" err="1" smtClean="0">
                <a:latin typeface="Calibri" pitchFamily="34" charset="0"/>
                <a:cs typeface="Times New Roman" pitchFamily="18" charset="0"/>
              </a:rPr>
              <a:t>Hilal</a:t>
            </a:r>
            <a:endParaRPr lang="en-US" sz="2600" b="1" dirty="0">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b="1" spc="-150" smtClean="0">
                <a:solidFill>
                  <a:srgbClr val="FF0000"/>
                </a:solidFill>
                <a:latin typeface="ae_AlMateen" pitchFamily="2" charset="-78"/>
                <a:cs typeface="ae_AlMateen" pitchFamily="2" charset="-78"/>
              </a:rPr>
              <a:t>Lecture  6</a:t>
            </a:r>
            <a:endParaRPr lang="en-US" b="1" spc="-150" dirty="0" smtClean="0">
              <a:solidFill>
                <a:srgbClr val="FF0000"/>
              </a:solidFill>
              <a:latin typeface="ae_AlMateen" pitchFamily="2" charset="-78"/>
              <a:cs typeface="ae_AlMateen" pitchFamily="2" charset="-78"/>
            </a:endParaRPr>
          </a:p>
        </p:txBody>
      </p:sp>
      <p:sp>
        <p:nvSpPr>
          <p:cNvPr id="4" name="Subtitle 3"/>
          <p:cNvSpPr>
            <a:spLocks noGrp="1"/>
          </p:cNvSpPr>
          <p:nvPr>
            <p:ph type="subTitle" idx="1"/>
          </p:nvPr>
        </p:nvSpPr>
        <p:spPr/>
        <p:txBody>
          <a:bodyPr/>
          <a:lstStyle/>
          <a:p>
            <a:r>
              <a:rPr lang="ar-SA" b="1" dirty="0" smtClean="0"/>
              <a:t> </a:t>
            </a:r>
            <a:r>
              <a:rPr lang="en-US" b="1" dirty="0" smtClean="0">
                <a:solidFill>
                  <a:schemeClr val="tx1"/>
                </a:solidFill>
              </a:rPr>
              <a:t>Sociolinguistics</a:t>
            </a:r>
            <a:endParaRPr lang="ar-SA" dirty="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06090"/>
          </a:xfrm>
          <a:noFill/>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en-US" sz="2400" b="1" dirty="0" smtClean="0">
                <a:solidFill>
                  <a:schemeClr val="tx1"/>
                </a:solidFill>
              </a:rPr>
              <a:t>In this Lecture, we will discuss the following:</a:t>
            </a:r>
            <a:endParaRPr lang="en-US" sz="2400" b="1" dirty="0">
              <a:solidFill>
                <a:schemeClr val="tx1"/>
              </a:solidFill>
            </a:endParaRPr>
          </a:p>
        </p:txBody>
      </p:sp>
      <p:sp>
        <p:nvSpPr>
          <p:cNvPr id="2" name="Rectangle 1"/>
          <p:cNvSpPr/>
          <p:nvPr/>
        </p:nvSpPr>
        <p:spPr>
          <a:xfrm>
            <a:off x="395536" y="1268760"/>
            <a:ext cx="8352928" cy="4662815"/>
          </a:xfrm>
          <a:prstGeom prst="rect">
            <a:avLst/>
          </a:prstGeom>
        </p:spPr>
        <p:txBody>
          <a:bodyPr wrap="square">
            <a:spAutoFit/>
          </a:bodyPr>
          <a:lstStyle/>
          <a:p>
            <a:pPr lvl="0" eaLnBrk="0" hangingPunct="0">
              <a:lnSpc>
                <a:spcPct val="150000"/>
              </a:lnSpc>
            </a:pPr>
            <a:r>
              <a:rPr lang="en-US" b="1" dirty="0" smtClean="0">
                <a:solidFill>
                  <a:srgbClr val="0000FF"/>
                </a:solidFill>
                <a:latin typeface="Calibri" pitchFamily="34" charset="0"/>
                <a:ea typeface="Calibri" pitchFamily="34" charset="0"/>
                <a:cs typeface="TimesNewRomanPS" charset="-128"/>
              </a:rPr>
              <a:t>How </a:t>
            </a:r>
            <a:r>
              <a:rPr lang="en-US" b="1" dirty="0">
                <a:solidFill>
                  <a:srgbClr val="0000FF"/>
                </a:solidFill>
                <a:latin typeface="Calibri" pitchFamily="34" charset="0"/>
                <a:ea typeface="Calibri" pitchFamily="34" charset="0"/>
                <a:cs typeface="TimesNewRomanPS" charset="-128"/>
              </a:rPr>
              <a:t>is English sexist</a:t>
            </a:r>
            <a:r>
              <a:rPr lang="en-US" b="1" dirty="0" smtClean="0">
                <a:solidFill>
                  <a:srgbClr val="0000FF"/>
                </a:solidFill>
                <a:latin typeface="Calibri" pitchFamily="34" charset="0"/>
                <a:ea typeface="Calibri" pitchFamily="34" charset="0"/>
                <a:cs typeface="TimesNewRomanPS" charset="-128"/>
              </a:rPr>
              <a:t>? </a:t>
            </a:r>
            <a:r>
              <a:rPr lang="en-US" b="1" dirty="0" smtClean="0" bmk="_GoBack">
                <a:solidFill>
                  <a:srgbClr val="FF0000"/>
                </a:solidFill>
                <a:latin typeface="Calibri" pitchFamily="34" charset="0"/>
                <a:ea typeface="Calibri" pitchFamily="34" charset="0"/>
                <a:cs typeface="TimesNewRomanPS" charset="-128"/>
              </a:rPr>
              <a:t>Some </a:t>
            </a:r>
            <a:r>
              <a:rPr lang="en-US" b="1" dirty="0" bmk="_GoBack">
                <a:solidFill>
                  <a:srgbClr val="FF0000"/>
                </a:solidFill>
                <a:latin typeface="Calibri" pitchFamily="34" charset="0"/>
                <a:ea typeface="Calibri" pitchFamily="34" charset="0"/>
                <a:cs typeface="TimesNewRomanPS" charset="-128"/>
              </a:rPr>
              <a:t>ways of using language are </a:t>
            </a:r>
            <a:r>
              <a:rPr lang="en-US" b="1" dirty="0" smtClean="0" bmk="_GoBack">
                <a:solidFill>
                  <a:srgbClr val="FF0000"/>
                </a:solidFill>
                <a:latin typeface="Calibri" pitchFamily="34" charset="0"/>
                <a:ea typeface="Calibri" pitchFamily="34" charset="0"/>
                <a:cs typeface="TimesNewRomanPS" charset="-128"/>
              </a:rPr>
              <a:t>sexist</a:t>
            </a:r>
          </a:p>
          <a:p>
            <a:pPr lvl="0" eaLnBrk="0" hangingPunct="0">
              <a:lnSpc>
                <a:spcPct val="150000"/>
              </a:lnSpc>
            </a:pPr>
            <a:r>
              <a:rPr lang="en-US" dirty="0"/>
              <a:t>Unmarked and marked </a:t>
            </a:r>
            <a:r>
              <a:rPr lang="en-US" dirty="0" smtClean="0"/>
              <a:t>terms</a:t>
            </a:r>
          </a:p>
          <a:p>
            <a:pPr lvl="0" eaLnBrk="0" hangingPunct="0">
              <a:lnSpc>
                <a:spcPct val="150000"/>
              </a:lnSpc>
            </a:pPr>
            <a:r>
              <a:rPr lang="en-US" dirty="0"/>
              <a:t>5.2.3 Semantic </a:t>
            </a:r>
            <a:r>
              <a:rPr lang="en-US" dirty="0" smtClean="0"/>
              <a:t>derogation</a:t>
            </a:r>
          </a:p>
          <a:p>
            <a:pPr lvl="0" eaLnBrk="0" hangingPunct="0">
              <a:lnSpc>
                <a:spcPct val="150000"/>
              </a:lnSpc>
            </a:pPr>
            <a:r>
              <a:rPr lang="en-US" dirty="0"/>
              <a:t>5.2.4 Sexism in </a:t>
            </a:r>
            <a:r>
              <a:rPr lang="en-US" dirty="0" smtClean="0"/>
              <a:t>discourse</a:t>
            </a:r>
          </a:p>
          <a:p>
            <a:pPr lvl="0" eaLnBrk="0" hangingPunct="0">
              <a:lnSpc>
                <a:spcPct val="150000"/>
              </a:lnSpc>
            </a:pPr>
            <a:r>
              <a:rPr lang="en-US" dirty="0"/>
              <a:t>5.2.4 Sexism in </a:t>
            </a:r>
            <a:r>
              <a:rPr lang="en-US" dirty="0" smtClean="0"/>
              <a:t>discourse</a:t>
            </a:r>
          </a:p>
          <a:p>
            <a:pPr lvl="0" eaLnBrk="0" hangingPunct="0">
              <a:lnSpc>
                <a:spcPct val="150000"/>
              </a:lnSpc>
            </a:pPr>
            <a:r>
              <a:rPr lang="en-US" b="1" dirty="0" smtClean="0"/>
              <a:t>5.3 </a:t>
            </a:r>
            <a:r>
              <a:rPr lang="en-US" b="1" dirty="0"/>
              <a:t>Do women and men talk differently</a:t>
            </a:r>
            <a:r>
              <a:rPr lang="en-US" b="1" dirty="0" smtClean="0"/>
              <a:t>?</a:t>
            </a:r>
          </a:p>
          <a:p>
            <a:pPr lvl="0" eaLnBrk="0" hangingPunct="0">
              <a:lnSpc>
                <a:spcPct val="150000"/>
              </a:lnSpc>
            </a:pPr>
            <a:r>
              <a:rPr lang="en-US" dirty="0" smtClean="0">
                <a:solidFill>
                  <a:srgbClr val="0000FF"/>
                </a:solidFill>
              </a:rPr>
              <a:t>5.3.1 </a:t>
            </a:r>
            <a:r>
              <a:rPr lang="en-US" dirty="0">
                <a:solidFill>
                  <a:srgbClr val="0000FF"/>
                </a:solidFill>
              </a:rPr>
              <a:t>How much talk?</a:t>
            </a:r>
            <a:br>
              <a:rPr lang="en-US" dirty="0">
                <a:solidFill>
                  <a:srgbClr val="0000FF"/>
                </a:solidFill>
              </a:rPr>
            </a:br>
            <a:r>
              <a:rPr lang="en-US" dirty="0">
                <a:solidFill>
                  <a:srgbClr val="0000FF"/>
                </a:solidFill>
              </a:rPr>
              <a:t>5.3.2 interruption</a:t>
            </a:r>
            <a:br>
              <a:rPr lang="en-US" dirty="0">
                <a:solidFill>
                  <a:srgbClr val="0000FF"/>
                </a:solidFill>
              </a:rPr>
            </a:br>
            <a:r>
              <a:rPr lang="en-US" dirty="0">
                <a:solidFill>
                  <a:srgbClr val="0000FF"/>
                </a:solidFill>
              </a:rPr>
              <a:t>5.3.3 Back channel support</a:t>
            </a:r>
            <a:r>
              <a:rPr lang="ar-SA" dirty="0">
                <a:solidFill>
                  <a:srgbClr val="0000FF"/>
                </a:solidFill>
              </a:rPr>
              <a:t/>
            </a:r>
            <a:br>
              <a:rPr lang="ar-SA" dirty="0">
                <a:solidFill>
                  <a:srgbClr val="0000FF"/>
                </a:solidFill>
              </a:rPr>
            </a:br>
            <a:r>
              <a:rPr lang="en-US" dirty="0">
                <a:solidFill>
                  <a:srgbClr val="0000FF"/>
                </a:solidFill>
              </a:rPr>
              <a:t>5.3.4 hedges and epistemic modal forms</a:t>
            </a:r>
            <a:br>
              <a:rPr lang="en-US" dirty="0">
                <a:solidFill>
                  <a:srgbClr val="0000FF"/>
                </a:solidFill>
              </a:rPr>
            </a:br>
            <a:r>
              <a:rPr lang="en-US" dirty="0">
                <a:solidFill>
                  <a:srgbClr val="0000FF"/>
                </a:solidFill>
              </a:rPr>
              <a:t>5.3.5 Topic development</a:t>
            </a:r>
            <a:endParaRPr lang="en-US" b="1" dirty="0" bmk="_GoBack">
              <a:solidFill>
                <a:srgbClr val="FF0000"/>
              </a:solidFill>
              <a:latin typeface="Calibri" pitchFamily="34" charset="0"/>
              <a:ea typeface="Calibri" pitchFamily="34" charset="0"/>
              <a:cs typeface="TimesNewRomanPS"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6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07504" y="44624"/>
            <a:ext cx="8229600" cy="1143000"/>
          </a:xfrm>
        </p:spPr>
        <p:txBody>
          <a:bodyPr/>
          <a:lstStyle/>
          <a:p>
            <a:pPr lvl="0" algn="l" rtl="0"/>
            <a:r>
              <a:rPr lang="en-US" sz="2800" b="1" dirty="0" smtClean="0">
                <a:solidFill>
                  <a:srgbClr val="C00000"/>
                </a:solidFill>
              </a:rPr>
              <a:t>Marked </a:t>
            </a:r>
            <a:r>
              <a:rPr lang="en-US" sz="2800" b="1" dirty="0">
                <a:solidFill>
                  <a:srgbClr val="C00000"/>
                </a:solidFill>
              </a:rPr>
              <a:t>and </a:t>
            </a:r>
            <a:r>
              <a:rPr lang="en-US" sz="2800" b="1" dirty="0" smtClean="0">
                <a:solidFill>
                  <a:srgbClr val="C00000"/>
                </a:solidFill>
              </a:rPr>
              <a:t>Unmarked </a:t>
            </a:r>
            <a:r>
              <a:rPr lang="en-US" sz="2800" b="1" dirty="0">
                <a:solidFill>
                  <a:srgbClr val="C00000"/>
                </a:solidFill>
              </a:rPr>
              <a:t>terms</a:t>
            </a:r>
            <a:br>
              <a:rPr lang="en-US" sz="2800" b="1" dirty="0">
                <a:solidFill>
                  <a:srgbClr val="C00000"/>
                </a:solidFill>
              </a:rPr>
            </a:br>
            <a:endParaRPr lang="ar-SA" sz="2800" b="1" dirty="0">
              <a:solidFill>
                <a:srgbClr val="C00000"/>
              </a:solidFill>
            </a:endParaRPr>
          </a:p>
        </p:txBody>
      </p:sp>
      <p:sp>
        <p:nvSpPr>
          <p:cNvPr id="7" name="Rectangle 6"/>
          <p:cNvSpPr/>
          <p:nvPr/>
        </p:nvSpPr>
        <p:spPr>
          <a:xfrm>
            <a:off x="323528" y="620688"/>
            <a:ext cx="8640960" cy="2139047"/>
          </a:xfrm>
          <a:prstGeom prst="rect">
            <a:avLst/>
          </a:prstGeom>
        </p:spPr>
        <p:txBody>
          <a:bodyPr wrap="square">
            <a:spAutoFit/>
          </a:bodyPr>
          <a:lstStyle/>
          <a:p>
            <a:r>
              <a:rPr lang="en-US" dirty="0" smtClean="0"/>
              <a:t>M</a:t>
            </a:r>
            <a:r>
              <a:rPr lang="en-US" b="1" dirty="0" smtClean="0"/>
              <a:t>arked</a:t>
            </a:r>
            <a:r>
              <a:rPr lang="en-US" dirty="0" smtClean="0"/>
              <a:t> </a:t>
            </a:r>
            <a:r>
              <a:rPr lang="en-US" dirty="0"/>
              <a:t>means noticeably </a:t>
            </a:r>
            <a:r>
              <a:rPr lang="en-US" dirty="0" smtClean="0"/>
              <a:t>unusual. </a:t>
            </a:r>
            <a:r>
              <a:rPr lang="en-US" b="1" dirty="0" smtClean="0"/>
              <a:t>Marked </a:t>
            </a:r>
            <a:r>
              <a:rPr lang="en-US" b="1" dirty="0"/>
              <a:t>terms</a:t>
            </a:r>
            <a:r>
              <a:rPr lang="en-US" dirty="0"/>
              <a:t> refer to anything which deviates from the </a:t>
            </a:r>
            <a:r>
              <a:rPr lang="en-US" dirty="0" smtClean="0"/>
              <a:t>norm and </a:t>
            </a:r>
            <a:r>
              <a:rPr lang="en-US" dirty="0"/>
              <a:t>this deviation is </a:t>
            </a:r>
            <a:r>
              <a:rPr lang="en-US" dirty="0" err="1"/>
              <a:t>signalled</a:t>
            </a:r>
            <a:r>
              <a:rPr lang="en-US" dirty="0"/>
              <a:t> by additional </a:t>
            </a:r>
            <a:r>
              <a:rPr lang="en-US" dirty="0" smtClean="0"/>
              <a:t>information</a:t>
            </a:r>
          </a:p>
          <a:p>
            <a:endParaRPr lang="en-US" sz="1100" dirty="0" smtClean="0"/>
          </a:p>
          <a:p>
            <a:r>
              <a:rPr lang="en-US" b="1" dirty="0"/>
              <a:t>Unmarked</a:t>
            </a:r>
          </a:p>
          <a:p>
            <a:pPr algn="just"/>
            <a:r>
              <a:rPr lang="en-US" dirty="0"/>
              <a:t>linguistic forms are neutral in so far as they </a:t>
            </a:r>
            <a:r>
              <a:rPr lang="en-US" b="1" dirty="0"/>
              <a:t>represent </a:t>
            </a:r>
            <a:r>
              <a:rPr lang="en-US" dirty="0"/>
              <a:t>the ‘norm’, </a:t>
            </a:r>
            <a:r>
              <a:rPr lang="en-US" dirty="0" smtClean="0"/>
              <a:t>and carry </a:t>
            </a:r>
            <a:r>
              <a:rPr lang="en-US" dirty="0"/>
              <a:t>no additional information</a:t>
            </a:r>
            <a:r>
              <a:rPr lang="en-US" dirty="0" smtClean="0"/>
              <a:t>. </a:t>
            </a:r>
          </a:p>
          <a:p>
            <a:pPr algn="just"/>
            <a:r>
              <a:rPr lang="en-US" sz="1600" b="1" dirty="0" smtClean="0">
                <a:solidFill>
                  <a:srgbClr val="FF0000"/>
                </a:solidFill>
              </a:rPr>
              <a:t>E.g</a:t>
            </a:r>
            <a:r>
              <a:rPr lang="en-US" sz="1600" dirty="0" smtClean="0"/>
              <a:t>. The </a:t>
            </a:r>
            <a:r>
              <a:rPr lang="en-US" sz="1600" dirty="0"/>
              <a:t>unmarked form </a:t>
            </a:r>
            <a:r>
              <a:rPr lang="en-US" sz="1600" i="1" dirty="0" smtClean="0"/>
              <a:t>nurse </a:t>
            </a:r>
            <a:r>
              <a:rPr lang="en-US" sz="1600" dirty="0" smtClean="0"/>
              <a:t>is </a:t>
            </a:r>
            <a:r>
              <a:rPr lang="en-US" sz="1600" dirty="0"/>
              <a:t>often assumed to refer to a woman. To refer to a nurse who is a man</a:t>
            </a:r>
            <a:r>
              <a:rPr lang="en-US" sz="1600" dirty="0" smtClean="0"/>
              <a:t>, the </a:t>
            </a:r>
            <a:r>
              <a:rPr lang="en-US" sz="1600" dirty="0"/>
              <a:t>additional term </a:t>
            </a:r>
            <a:r>
              <a:rPr lang="en-US" sz="1600" i="1" dirty="0"/>
              <a:t>male </a:t>
            </a:r>
            <a:r>
              <a:rPr lang="en-US" sz="1600" dirty="0"/>
              <a:t>is often added: </a:t>
            </a:r>
            <a:r>
              <a:rPr lang="en-US" sz="1600" i="1" dirty="0"/>
              <a:t>male nurse </a:t>
            </a:r>
            <a:r>
              <a:rPr lang="en-US" sz="1600" dirty="0"/>
              <a:t>(the marked form</a:t>
            </a:r>
            <a:r>
              <a:rPr lang="en-US" sz="1600" dirty="0" smtClean="0"/>
              <a:t>).</a:t>
            </a:r>
            <a:endParaRPr lang="ar-SA" sz="1600" dirty="0"/>
          </a:p>
        </p:txBody>
      </p:sp>
      <p:pic>
        <p:nvPicPr>
          <p:cNvPr id="1026" name="Picture 2" descr="C:\Users\Mohammed\Desktop\brunette_cartoon_nurse_holding_a_clipboard_0515-0911-1420-0746_SMU.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6199" t="-414" r="12002" b="-1435"/>
          <a:stretch/>
        </p:blipFill>
        <p:spPr bwMode="auto">
          <a:xfrm>
            <a:off x="4644008" y="2889184"/>
            <a:ext cx="1548000" cy="2196000"/>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3" descr="C:\Users\Mohammed\Desktop\portrait_of_smiling_male_nurse_case-r7a8546aceb71466eb79df17766540237_a460t_512.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3663" t="4958" r="23112" b="903"/>
          <a:stretch/>
        </p:blipFill>
        <p:spPr bwMode="auto">
          <a:xfrm>
            <a:off x="54772" y="2947758"/>
            <a:ext cx="1437480" cy="2419381"/>
          </a:xfrm>
          <a:prstGeom prst="rect">
            <a:avLst/>
          </a:prstGeom>
          <a:noFill/>
          <a:extLst>
            <a:ext uri="{909E8E84-426E-40DD-AFC4-6F175D3DCCD1}">
              <a14:hiddenFill xmlns:a14="http://schemas.microsoft.com/office/drawing/2010/main" xmlns="">
                <a:solidFill>
                  <a:srgbClr val="FFFFFF"/>
                </a:solidFill>
              </a14:hiddenFill>
            </a:ext>
          </a:extLst>
        </p:spPr>
      </p:pic>
      <p:sp>
        <p:nvSpPr>
          <p:cNvPr id="9" name="Rectangle 8"/>
          <p:cNvSpPr/>
          <p:nvPr/>
        </p:nvSpPr>
        <p:spPr>
          <a:xfrm>
            <a:off x="6084168" y="3244334"/>
            <a:ext cx="2997937" cy="1138773"/>
          </a:xfrm>
          <a:prstGeom prst="rect">
            <a:avLst/>
          </a:prstGeom>
        </p:spPr>
        <p:txBody>
          <a:bodyPr wrap="none">
            <a:spAutoFit/>
          </a:bodyPr>
          <a:lstStyle/>
          <a:p>
            <a:r>
              <a:rPr lang="en-US" b="1" dirty="0">
                <a:solidFill>
                  <a:srgbClr val="0000FF"/>
                </a:solidFill>
              </a:rPr>
              <a:t>Nurse</a:t>
            </a:r>
            <a:r>
              <a:rPr lang="en-US" i="1" dirty="0" smtClean="0"/>
              <a:t> </a:t>
            </a:r>
          </a:p>
          <a:p>
            <a:pPr algn="just"/>
            <a:r>
              <a:rPr lang="en-US" b="1" dirty="0">
                <a:solidFill>
                  <a:srgbClr val="C00000"/>
                </a:solidFill>
              </a:rPr>
              <a:t>Represent the </a:t>
            </a:r>
            <a:r>
              <a:rPr lang="en-US" b="1" dirty="0" smtClean="0">
                <a:solidFill>
                  <a:srgbClr val="C00000"/>
                </a:solidFill>
              </a:rPr>
              <a:t>norm</a:t>
            </a:r>
            <a:endParaRPr lang="en-US" b="1" dirty="0">
              <a:solidFill>
                <a:srgbClr val="C00000"/>
              </a:solidFill>
            </a:endParaRPr>
          </a:p>
          <a:p>
            <a:pPr algn="just"/>
            <a:r>
              <a:rPr lang="en-US" sz="1400" b="1" dirty="0">
                <a:solidFill>
                  <a:srgbClr val="00B050"/>
                </a:solidFill>
              </a:rPr>
              <a:t>Carries no additional information</a:t>
            </a:r>
          </a:p>
          <a:p>
            <a:r>
              <a:rPr lang="en-US" b="1" dirty="0" smtClean="0"/>
              <a:t>Unmarked </a:t>
            </a:r>
            <a:r>
              <a:rPr lang="en-US" b="1" dirty="0"/>
              <a:t>form</a:t>
            </a:r>
            <a:endParaRPr lang="ar-SA" b="1" dirty="0"/>
          </a:p>
        </p:txBody>
      </p:sp>
      <p:sp>
        <p:nvSpPr>
          <p:cNvPr id="14" name="Rectangle 13"/>
          <p:cNvSpPr/>
          <p:nvPr/>
        </p:nvSpPr>
        <p:spPr>
          <a:xfrm>
            <a:off x="1471521" y="3244334"/>
            <a:ext cx="3106941" cy="1169551"/>
          </a:xfrm>
          <a:prstGeom prst="rect">
            <a:avLst/>
          </a:prstGeom>
        </p:spPr>
        <p:txBody>
          <a:bodyPr wrap="none">
            <a:spAutoFit/>
          </a:bodyPr>
          <a:lstStyle/>
          <a:p>
            <a:pPr algn="just"/>
            <a:r>
              <a:rPr lang="en-US" b="1" dirty="0" smtClean="0">
                <a:solidFill>
                  <a:srgbClr val="0000FF"/>
                </a:solidFill>
              </a:rPr>
              <a:t>Male nurse</a:t>
            </a:r>
          </a:p>
          <a:p>
            <a:pPr algn="just"/>
            <a:r>
              <a:rPr lang="en-US" b="1" dirty="0" smtClean="0">
                <a:solidFill>
                  <a:srgbClr val="C00000"/>
                </a:solidFill>
              </a:rPr>
              <a:t>Deviates from the norm.</a:t>
            </a:r>
          </a:p>
          <a:p>
            <a:pPr algn="just"/>
            <a:r>
              <a:rPr lang="en-US" sz="1600" b="1" dirty="0" smtClean="0">
                <a:solidFill>
                  <a:srgbClr val="00B050"/>
                </a:solidFill>
              </a:rPr>
              <a:t>Carries additional information</a:t>
            </a:r>
          </a:p>
          <a:p>
            <a:pPr algn="just"/>
            <a:r>
              <a:rPr lang="en-US" b="1" dirty="0" smtClean="0"/>
              <a:t>Marked form</a:t>
            </a:r>
            <a:r>
              <a:rPr lang="en-US" i="1" dirty="0" smtClean="0"/>
              <a:t> </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6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07504" y="44624"/>
            <a:ext cx="8229600" cy="1143000"/>
          </a:xfrm>
        </p:spPr>
        <p:txBody>
          <a:bodyPr/>
          <a:lstStyle/>
          <a:p>
            <a:pPr lvl="0" algn="l" rtl="0"/>
            <a:r>
              <a:rPr lang="en-US" sz="2800" b="1" dirty="0" smtClean="0">
                <a:solidFill>
                  <a:srgbClr val="C00000"/>
                </a:solidFill>
              </a:rPr>
              <a:t>Marked </a:t>
            </a:r>
            <a:r>
              <a:rPr lang="en-US" sz="2800" b="1" dirty="0">
                <a:solidFill>
                  <a:srgbClr val="C00000"/>
                </a:solidFill>
              </a:rPr>
              <a:t>and </a:t>
            </a:r>
            <a:r>
              <a:rPr lang="en-US" sz="2800" b="1" dirty="0" smtClean="0">
                <a:solidFill>
                  <a:srgbClr val="C00000"/>
                </a:solidFill>
              </a:rPr>
              <a:t>Unmarked </a:t>
            </a:r>
            <a:r>
              <a:rPr lang="en-US" sz="2800" b="1" dirty="0">
                <a:solidFill>
                  <a:srgbClr val="C00000"/>
                </a:solidFill>
              </a:rPr>
              <a:t>terms</a:t>
            </a:r>
            <a:br>
              <a:rPr lang="en-US" sz="2800" b="1" dirty="0">
                <a:solidFill>
                  <a:srgbClr val="C00000"/>
                </a:solidFill>
              </a:rPr>
            </a:br>
            <a:endParaRPr lang="ar-SA" sz="2800" b="1" dirty="0">
              <a:solidFill>
                <a:srgbClr val="C00000"/>
              </a:solidFill>
            </a:endParaRPr>
          </a:p>
        </p:txBody>
      </p:sp>
      <p:sp>
        <p:nvSpPr>
          <p:cNvPr id="14" name="Rectangle 13"/>
          <p:cNvSpPr/>
          <p:nvPr/>
        </p:nvSpPr>
        <p:spPr>
          <a:xfrm>
            <a:off x="2932626" y="3244334"/>
            <a:ext cx="184731" cy="369332"/>
          </a:xfrm>
          <a:prstGeom prst="rect">
            <a:avLst/>
          </a:prstGeom>
        </p:spPr>
        <p:txBody>
          <a:bodyPr wrap="none">
            <a:spAutoFit/>
          </a:bodyPr>
          <a:lstStyle/>
          <a:p>
            <a:pPr algn="just"/>
            <a:endParaRPr lang="ar-SA" dirty="0"/>
          </a:p>
        </p:txBody>
      </p:sp>
      <p:sp>
        <p:nvSpPr>
          <p:cNvPr id="4" name="Rectangle 3"/>
          <p:cNvSpPr/>
          <p:nvPr/>
        </p:nvSpPr>
        <p:spPr>
          <a:xfrm>
            <a:off x="179512" y="1340768"/>
            <a:ext cx="8640960" cy="4431983"/>
          </a:xfrm>
          <a:prstGeom prst="rect">
            <a:avLst/>
          </a:prstGeom>
        </p:spPr>
        <p:txBody>
          <a:bodyPr wrap="square">
            <a:spAutoFit/>
          </a:bodyPr>
          <a:lstStyle/>
          <a:p>
            <a:r>
              <a:rPr lang="en-US" dirty="0"/>
              <a:t>It </a:t>
            </a:r>
            <a:r>
              <a:rPr lang="en-US" dirty="0" smtClean="0"/>
              <a:t>is  common </a:t>
            </a:r>
            <a:r>
              <a:rPr lang="en-US" dirty="0"/>
              <a:t>for ‘unmarked’ terms to refer to </a:t>
            </a:r>
            <a:r>
              <a:rPr lang="en-US" dirty="0" smtClean="0"/>
              <a:t>males:</a:t>
            </a:r>
            <a:endParaRPr lang="en-US" dirty="0"/>
          </a:p>
          <a:p>
            <a:r>
              <a:rPr lang="en-US" b="1" dirty="0" smtClean="0">
                <a:solidFill>
                  <a:srgbClr val="FF0000"/>
                </a:solidFill>
              </a:rPr>
              <a:t>E.g</a:t>
            </a:r>
            <a:r>
              <a:rPr lang="en-US" b="1" dirty="0" smtClean="0">
                <a:solidFill>
                  <a:srgbClr val="0000FF"/>
                </a:solidFill>
              </a:rPr>
              <a:t>.</a:t>
            </a:r>
          </a:p>
          <a:p>
            <a:r>
              <a:rPr lang="en-US" sz="2000" dirty="0" smtClean="0">
                <a:solidFill>
                  <a:srgbClr val="0000FF"/>
                </a:solidFill>
              </a:rPr>
              <a:t>waiter</a:t>
            </a:r>
            <a:endParaRPr lang="en-US" sz="2000" dirty="0">
              <a:solidFill>
                <a:srgbClr val="0000FF"/>
              </a:solidFill>
            </a:endParaRPr>
          </a:p>
          <a:p>
            <a:r>
              <a:rPr lang="en-US" sz="2000" dirty="0">
                <a:solidFill>
                  <a:srgbClr val="0000FF"/>
                </a:solidFill>
              </a:rPr>
              <a:t>host</a:t>
            </a:r>
          </a:p>
          <a:p>
            <a:r>
              <a:rPr lang="en-US" sz="2000" dirty="0">
                <a:solidFill>
                  <a:srgbClr val="0000FF"/>
                </a:solidFill>
              </a:rPr>
              <a:t>actor</a:t>
            </a:r>
          </a:p>
          <a:p>
            <a:endParaRPr lang="en-US" dirty="0" smtClean="0"/>
          </a:p>
          <a:p>
            <a:r>
              <a:rPr lang="en-US" dirty="0" smtClean="0"/>
              <a:t>while </a:t>
            </a:r>
            <a:r>
              <a:rPr lang="en-US" dirty="0"/>
              <a:t>to refer to </a:t>
            </a:r>
            <a:r>
              <a:rPr lang="en-US" dirty="0" smtClean="0"/>
              <a:t>a female</a:t>
            </a:r>
            <a:r>
              <a:rPr lang="en-US" dirty="0"/>
              <a:t>, the terms are ‘marked’ by adding a </a:t>
            </a:r>
            <a:r>
              <a:rPr lang="en-US" dirty="0" smtClean="0"/>
              <a:t>suffix such as –</a:t>
            </a:r>
            <a:r>
              <a:rPr lang="en-US" i="1" dirty="0" err="1" smtClean="0"/>
              <a:t>ess</a:t>
            </a:r>
            <a:r>
              <a:rPr lang="en-US" dirty="0" smtClean="0"/>
              <a:t>.</a:t>
            </a:r>
          </a:p>
          <a:p>
            <a:r>
              <a:rPr lang="en-US" b="1" dirty="0" smtClean="0">
                <a:solidFill>
                  <a:srgbClr val="FF0000"/>
                </a:solidFill>
              </a:rPr>
              <a:t>E.g</a:t>
            </a:r>
            <a:r>
              <a:rPr lang="en-US" dirty="0" smtClean="0"/>
              <a:t>.</a:t>
            </a:r>
            <a:r>
              <a:rPr lang="en-US" dirty="0"/>
              <a:t> </a:t>
            </a:r>
          </a:p>
          <a:p>
            <a:r>
              <a:rPr lang="en-US" sz="2000" dirty="0">
                <a:solidFill>
                  <a:srgbClr val="0000FF"/>
                </a:solidFill>
              </a:rPr>
              <a:t>waitress</a:t>
            </a:r>
          </a:p>
          <a:p>
            <a:r>
              <a:rPr lang="en-US" sz="2000" dirty="0">
                <a:solidFill>
                  <a:srgbClr val="0000FF"/>
                </a:solidFill>
              </a:rPr>
              <a:t>hostess</a:t>
            </a:r>
          </a:p>
          <a:p>
            <a:r>
              <a:rPr lang="en-US" sz="2000" dirty="0">
                <a:solidFill>
                  <a:srgbClr val="0000FF"/>
                </a:solidFill>
              </a:rPr>
              <a:t>actress</a:t>
            </a:r>
          </a:p>
          <a:p>
            <a:r>
              <a:rPr lang="en-US" dirty="0"/>
              <a:t>This </a:t>
            </a:r>
            <a:r>
              <a:rPr lang="en-US" dirty="0" smtClean="0"/>
              <a:t>can make </a:t>
            </a:r>
            <a:r>
              <a:rPr lang="en-US" dirty="0"/>
              <a:t>terms </a:t>
            </a:r>
            <a:r>
              <a:rPr lang="en-US" dirty="0" smtClean="0"/>
              <a:t>used for females different from </a:t>
            </a:r>
            <a:r>
              <a:rPr lang="en-US" dirty="0"/>
              <a:t>the ‘standard</a:t>
            </a:r>
            <a:r>
              <a:rPr lang="en-US" dirty="0" smtClean="0"/>
              <a:t>’</a:t>
            </a:r>
          </a:p>
          <a:p>
            <a:endParaRPr lang="en-US" dirty="0"/>
          </a:p>
          <a:p>
            <a:r>
              <a:rPr lang="en-US" dirty="0" smtClean="0"/>
              <a:t>These </a:t>
            </a:r>
            <a:r>
              <a:rPr lang="en-US" dirty="0"/>
              <a:t>examples </a:t>
            </a:r>
            <a:r>
              <a:rPr lang="en-US" dirty="0" smtClean="0"/>
              <a:t>can be </a:t>
            </a:r>
            <a:r>
              <a:rPr lang="en-US" dirty="0"/>
              <a:t>interpreted as </a:t>
            </a:r>
            <a:r>
              <a:rPr lang="en-US" dirty="0" smtClean="0"/>
              <a:t>sexist because they </a:t>
            </a:r>
            <a:r>
              <a:rPr lang="en-US" dirty="0"/>
              <a:t>imply that ‘normal’ </a:t>
            </a:r>
            <a:r>
              <a:rPr lang="en-US" dirty="0" smtClean="0"/>
              <a:t>or the high status </a:t>
            </a:r>
            <a:r>
              <a:rPr lang="en-US" dirty="0"/>
              <a:t>people are </a:t>
            </a:r>
            <a:r>
              <a:rPr lang="en-US" dirty="0" smtClean="0"/>
              <a:t>men.</a:t>
            </a:r>
            <a:endParaRPr lang="en-US" dirty="0"/>
          </a:p>
        </p:txBody>
      </p:sp>
    </p:spTree>
    <p:extLst>
      <p:ext uri="{BB962C8B-B14F-4D97-AF65-F5344CB8AC3E}">
        <p14:creationId xmlns:p14="http://schemas.microsoft.com/office/powerpoint/2010/main" xmlns="" val="1487767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88640"/>
            <a:ext cx="8229600" cy="954360"/>
          </a:xfrm>
        </p:spPr>
        <p:txBody>
          <a:bodyPr/>
          <a:lstStyle/>
          <a:p>
            <a:pPr algn="l" rtl="0"/>
            <a:r>
              <a:rPr lang="en-US" sz="2800" b="1" dirty="0">
                <a:solidFill>
                  <a:srgbClr val="0000FF"/>
                </a:solidFill>
              </a:rPr>
              <a:t>5.2.3 Semantic derogation</a:t>
            </a:r>
            <a:endParaRPr lang="ar-SA" sz="2800" b="1" dirty="0">
              <a:solidFill>
                <a:srgbClr val="0000FF"/>
              </a:solidFill>
            </a:endParaRPr>
          </a:p>
        </p:txBody>
      </p:sp>
      <p:sp>
        <p:nvSpPr>
          <p:cNvPr id="6" name="مستطيل 5"/>
          <p:cNvSpPr/>
          <p:nvPr/>
        </p:nvSpPr>
        <p:spPr>
          <a:xfrm>
            <a:off x="395536" y="1340768"/>
            <a:ext cx="8424936" cy="4247317"/>
          </a:xfrm>
          <a:prstGeom prst="rect">
            <a:avLst/>
          </a:prstGeom>
        </p:spPr>
        <p:txBody>
          <a:bodyPr wrap="square">
            <a:spAutoFit/>
          </a:bodyPr>
          <a:lstStyle/>
          <a:p>
            <a:r>
              <a:rPr lang="en-US" b="1" dirty="0" smtClean="0">
                <a:solidFill>
                  <a:srgbClr val="FF0000"/>
                </a:solidFill>
              </a:rPr>
              <a:t>Semantic Derogation</a:t>
            </a:r>
            <a:r>
              <a:rPr lang="en-US" dirty="0">
                <a:solidFill>
                  <a:srgbClr val="FF0000"/>
                </a:solidFill>
              </a:rPr>
              <a:t>.</a:t>
            </a:r>
          </a:p>
          <a:p>
            <a:r>
              <a:rPr lang="en-US" b="1" i="1" dirty="0" smtClean="0"/>
              <a:t>Semantic</a:t>
            </a:r>
            <a:r>
              <a:rPr lang="en-US" i="1" dirty="0" smtClean="0"/>
              <a:t> </a:t>
            </a:r>
            <a:r>
              <a:rPr lang="en-US" dirty="0"/>
              <a:t>is a linguistic term referring to </a:t>
            </a:r>
            <a:r>
              <a:rPr lang="en-US" b="1" u="sng" dirty="0"/>
              <a:t>meaning</a:t>
            </a:r>
            <a:r>
              <a:rPr lang="en-US" dirty="0"/>
              <a:t>; </a:t>
            </a:r>
            <a:r>
              <a:rPr lang="en-US" i="1" dirty="0" err="1">
                <a:solidFill>
                  <a:srgbClr val="0000FF"/>
                </a:solidFill>
              </a:rPr>
              <a:t>deroge</a:t>
            </a:r>
            <a:r>
              <a:rPr lang="en-US" i="1" dirty="0">
                <a:solidFill>
                  <a:srgbClr val="0000FF"/>
                </a:solidFill>
              </a:rPr>
              <a:t> </a:t>
            </a:r>
            <a:r>
              <a:rPr lang="en-US" dirty="0"/>
              <a:t>means ‘</a:t>
            </a:r>
            <a:r>
              <a:rPr lang="en-US" dirty="0" smtClean="0"/>
              <a:t>to cause </a:t>
            </a:r>
            <a:r>
              <a:rPr lang="en-US" dirty="0"/>
              <a:t>to seem </a:t>
            </a:r>
            <a:r>
              <a:rPr lang="en-US" dirty="0" smtClean="0">
                <a:solidFill>
                  <a:srgbClr val="0000FF"/>
                </a:solidFill>
              </a:rPr>
              <a:t>inferior</a:t>
            </a:r>
            <a:r>
              <a:rPr lang="en-US" dirty="0"/>
              <a:t>.</a:t>
            </a:r>
            <a:endParaRPr lang="en-US" dirty="0" smtClean="0"/>
          </a:p>
          <a:p>
            <a:endParaRPr lang="en-US" dirty="0" smtClean="0"/>
          </a:p>
          <a:p>
            <a:r>
              <a:rPr lang="en-US" b="1" dirty="0" smtClean="0">
                <a:solidFill>
                  <a:srgbClr val="FF0000"/>
                </a:solidFill>
              </a:rPr>
              <a:t>Master vs. </a:t>
            </a:r>
            <a:r>
              <a:rPr lang="en-US" b="1" dirty="0">
                <a:solidFill>
                  <a:srgbClr val="FF0000"/>
                </a:solidFill>
              </a:rPr>
              <a:t>M</a:t>
            </a:r>
            <a:r>
              <a:rPr lang="en-US" b="1" dirty="0" smtClean="0">
                <a:solidFill>
                  <a:srgbClr val="FF0000"/>
                </a:solidFill>
              </a:rPr>
              <a:t>istress</a:t>
            </a:r>
            <a:endParaRPr lang="en-US" b="1" dirty="0">
              <a:solidFill>
                <a:srgbClr val="FF0000"/>
              </a:solidFill>
            </a:endParaRPr>
          </a:p>
          <a:p>
            <a:r>
              <a:rPr lang="en-US" b="1" dirty="0"/>
              <a:t>‘He is my master’ </a:t>
            </a:r>
            <a:endParaRPr lang="en-US" b="1" dirty="0" smtClean="0"/>
          </a:p>
          <a:p>
            <a:r>
              <a:rPr lang="en-US" dirty="0" smtClean="0"/>
              <a:t>usually </a:t>
            </a:r>
            <a:r>
              <a:rPr lang="en-US" dirty="0"/>
              <a:t>means ‘he is my boss’ or ‘he has more power than</a:t>
            </a:r>
          </a:p>
          <a:p>
            <a:r>
              <a:rPr lang="en-US" dirty="0"/>
              <a:t>me’. </a:t>
            </a:r>
            <a:endParaRPr lang="en-US" dirty="0" smtClean="0"/>
          </a:p>
          <a:p>
            <a:r>
              <a:rPr lang="en-US" dirty="0" smtClean="0"/>
              <a:t>‘</a:t>
            </a:r>
            <a:r>
              <a:rPr lang="en-US" b="1" dirty="0"/>
              <a:t>She is my mistress</a:t>
            </a:r>
            <a:r>
              <a:rPr lang="en-US" b="1" dirty="0" smtClean="0"/>
              <a:t>’</a:t>
            </a:r>
          </a:p>
          <a:p>
            <a:r>
              <a:rPr lang="en-US" dirty="0" smtClean="0"/>
              <a:t> </a:t>
            </a:r>
            <a:r>
              <a:rPr lang="en-US" dirty="0"/>
              <a:t>is </a:t>
            </a:r>
            <a:r>
              <a:rPr lang="en-US" dirty="0" smtClean="0"/>
              <a:t>usually interpreted </a:t>
            </a:r>
            <a:r>
              <a:rPr lang="en-US" dirty="0"/>
              <a:t>as meaning ‘she </a:t>
            </a:r>
            <a:r>
              <a:rPr lang="en-US" dirty="0" smtClean="0"/>
              <a:t>is my </a:t>
            </a:r>
            <a:r>
              <a:rPr lang="en-US" dirty="0"/>
              <a:t>illicit lover</a:t>
            </a:r>
            <a:r>
              <a:rPr lang="en-US" dirty="0" smtClean="0"/>
              <a:t>’.</a:t>
            </a:r>
          </a:p>
          <a:p>
            <a:endParaRPr lang="en-US" dirty="0"/>
          </a:p>
          <a:p>
            <a:r>
              <a:rPr lang="en-US" dirty="0" smtClean="0"/>
              <a:t>Thus, words for women </a:t>
            </a:r>
            <a:r>
              <a:rPr lang="en-US" dirty="0"/>
              <a:t>tend to lose </a:t>
            </a:r>
            <a:r>
              <a:rPr lang="en-US" dirty="0" smtClean="0"/>
              <a:t>status and refer to </a:t>
            </a:r>
            <a:r>
              <a:rPr lang="en-US" dirty="0"/>
              <a:t>women </a:t>
            </a:r>
            <a:r>
              <a:rPr lang="en-US" dirty="0" smtClean="0"/>
              <a:t>with a sexual connotation.</a:t>
            </a:r>
          </a:p>
          <a:p>
            <a:endParaRPr lang="en-US" dirty="0" smtClean="0"/>
          </a:p>
          <a:p>
            <a:r>
              <a:rPr lang="en-US" dirty="0"/>
              <a:t>This has clearly </a:t>
            </a:r>
            <a:r>
              <a:rPr lang="en-US" dirty="0" smtClean="0"/>
              <a:t>happened to </a:t>
            </a:r>
            <a:r>
              <a:rPr lang="en-US" i="1" dirty="0">
                <a:solidFill>
                  <a:srgbClr val="FF0000"/>
                </a:solidFill>
              </a:rPr>
              <a:t>mistress</a:t>
            </a:r>
            <a:r>
              <a:rPr lang="en-US" i="1" dirty="0"/>
              <a:t> </a:t>
            </a:r>
            <a:r>
              <a:rPr lang="en-US" dirty="0"/>
              <a:t>and not to </a:t>
            </a:r>
            <a:r>
              <a:rPr lang="en-US" i="1" dirty="0" smtClean="0">
                <a:solidFill>
                  <a:srgbClr val="FF0000"/>
                </a:solidFill>
              </a:rPr>
              <a:t>master</a:t>
            </a:r>
            <a:r>
              <a:rPr lang="en-US" i="1" dirty="0" smtClean="0"/>
              <a:t>.</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pPr algn="l"/>
            <a:r>
              <a:rPr lang="en-US" sz="2800" b="1" dirty="0">
                <a:solidFill>
                  <a:srgbClr val="FF0000"/>
                </a:solidFill>
              </a:rPr>
              <a:t>5.2.4 Sexism in discourse</a:t>
            </a:r>
          </a:p>
        </p:txBody>
      </p:sp>
      <p:sp>
        <p:nvSpPr>
          <p:cNvPr id="13" name="Content Placeholder 12"/>
          <p:cNvSpPr>
            <a:spLocks noGrp="1"/>
          </p:cNvSpPr>
          <p:nvPr>
            <p:ph idx="1"/>
          </p:nvPr>
        </p:nvSpPr>
        <p:spPr>
          <a:xfrm>
            <a:off x="457200" y="1412776"/>
            <a:ext cx="8229600" cy="4525963"/>
          </a:xfrm>
        </p:spPr>
        <p:txBody>
          <a:bodyPr/>
          <a:lstStyle/>
          <a:p>
            <a:pPr algn="just" rtl="0"/>
            <a:r>
              <a:rPr lang="en-US" sz="2400" dirty="0"/>
              <a:t>S</a:t>
            </a:r>
            <a:r>
              <a:rPr lang="en-US" sz="2400" dirty="0" smtClean="0"/>
              <a:t>exism </a:t>
            </a:r>
            <a:r>
              <a:rPr lang="en-US" sz="2400" dirty="0"/>
              <a:t>is sometimes </a:t>
            </a:r>
            <a:r>
              <a:rPr lang="en-US" sz="2400" dirty="0" smtClean="0"/>
              <a:t>located </a:t>
            </a:r>
            <a:r>
              <a:rPr lang="en-US" sz="2400" dirty="0"/>
              <a:t>not in specific </a:t>
            </a:r>
            <a:r>
              <a:rPr lang="en-US" sz="2400" b="1" dirty="0"/>
              <a:t>words</a:t>
            </a:r>
            <a:r>
              <a:rPr lang="en-US" sz="2400" dirty="0"/>
              <a:t> but in </a:t>
            </a:r>
            <a:r>
              <a:rPr lang="en-US" sz="2400" dirty="0" smtClean="0"/>
              <a:t>the discourse, i.e. in a </a:t>
            </a:r>
            <a:r>
              <a:rPr lang="en-US" sz="2400" dirty="0"/>
              <a:t>whole utterance or </a:t>
            </a:r>
            <a:r>
              <a:rPr lang="en-US" sz="2400" dirty="0" smtClean="0"/>
              <a:t>sentence</a:t>
            </a:r>
          </a:p>
          <a:p>
            <a:pPr algn="l" rtl="0"/>
            <a:r>
              <a:rPr lang="en-US" sz="2000" dirty="0" smtClean="0">
                <a:solidFill>
                  <a:srgbClr val="0070C0"/>
                </a:solidFill>
              </a:rPr>
              <a:t>E.g.</a:t>
            </a:r>
          </a:p>
          <a:p>
            <a:pPr algn="l" rtl="0"/>
            <a:r>
              <a:rPr lang="en-US" sz="2400" dirty="0"/>
              <a:t> </a:t>
            </a:r>
            <a:r>
              <a:rPr lang="en-US" sz="2400" dirty="0" smtClean="0"/>
              <a:t>Lying </a:t>
            </a:r>
            <a:r>
              <a:rPr lang="en-US" sz="2400" dirty="0"/>
              <a:t>politicians, spin doctors and </a:t>
            </a:r>
            <a:r>
              <a:rPr lang="en-US" sz="2400" dirty="0">
                <a:solidFill>
                  <a:srgbClr val="FF0000"/>
                </a:solidFill>
              </a:rPr>
              <a:t>CHEATING SPORTSMEN</a:t>
            </a:r>
            <a:r>
              <a:rPr lang="en-US" sz="2400" dirty="0"/>
              <a:t> (and </a:t>
            </a:r>
            <a:r>
              <a:rPr lang="en-US" sz="2400" dirty="0">
                <a:solidFill>
                  <a:srgbClr val="0000FF"/>
                </a:solidFill>
              </a:rPr>
              <a:t>HUSBANDS</a:t>
            </a:r>
            <a:r>
              <a:rPr lang="en-US" sz="2400" dirty="0"/>
              <a:t>) will suddenly find life uncomfortable.</a:t>
            </a:r>
          </a:p>
          <a:p>
            <a:pPr algn="l" rtl="0"/>
            <a:r>
              <a:rPr lang="en-US" sz="2000" dirty="0" smtClean="0"/>
              <a:t>				(</a:t>
            </a:r>
            <a:r>
              <a:rPr lang="en-US" sz="2000" dirty="0">
                <a:solidFill>
                  <a:srgbClr val="FF0000"/>
                </a:solidFill>
              </a:rPr>
              <a:t>Robin </a:t>
            </a:r>
            <a:r>
              <a:rPr lang="en-US" sz="2000" dirty="0" err="1">
                <a:solidFill>
                  <a:srgbClr val="FF0000"/>
                </a:solidFill>
              </a:rPr>
              <a:t>McKie</a:t>
            </a:r>
            <a:r>
              <a:rPr lang="en-US" sz="2000" dirty="0">
                <a:solidFill>
                  <a:srgbClr val="FF0000"/>
                </a:solidFill>
              </a:rPr>
              <a:t> in </a:t>
            </a:r>
            <a:r>
              <a:rPr lang="en-US" sz="2000" i="1" dirty="0">
                <a:solidFill>
                  <a:srgbClr val="FF0000"/>
                </a:solidFill>
              </a:rPr>
              <a:t>The Observer</a:t>
            </a:r>
            <a:r>
              <a:rPr lang="en-US" sz="2000" dirty="0">
                <a:solidFill>
                  <a:srgbClr val="FF0000"/>
                </a:solidFill>
              </a:rPr>
              <a:t>, 10 March 2002</a:t>
            </a:r>
            <a:r>
              <a:rPr lang="en-US" sz="2000" dirty="0"/>
              <a:t>)</a:t>
            </a:r>
          </a:p>
          <a:p>
            <a:pPr algn="l" rtl="0"/>
            <a:endParaRPr lang="en-US" sz="2000" dirty="0" smtClean="0"/>
          </a:p>
          <a:p>
            <a:pPr algn="l" rtl="0"/>
            <a:r>
              <a:rPr lang="en-US" sz="2400" dirty="0" smtClean="0">
                <a:solidFill>
                  <a:srgbClr val="00B050"/>
                </a:solidFill>
              </a:rPr>
              <a:t>The above example shows how sexism in discourse can be used  where the reference is to men (sportsmen and husbands) not women.</a:t>
            </a:r>
            <a:endParaRPr lang="en-US" sz="2400" dirty="0">
              <a:solidFill>
                <a:srgbClr val="00B050"/>
              </a:solidFill>
            </a:endParaRPr>
          </a:p>
          <a:p>
            <a:pPr algn="l" rtl="0"/>
            <a:endParaRPr lang="en-US" sz="2000" dirty="0">
              <a:solidFill>
                <a:srgbClr val="0070C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lstStyle/>
          <a:p>
            <a:pPr algn="l" rtl="0"/>
            <a:r>
              <a:rPr lang="en-US" sz="2800" b="1" dirty="0">
                <a:solidFill>
                  <a:srgbClr val="00B050"/>
                </a:solidFill>
              </a:rPr>
              <a:t>5.2.5 Other explicit examples of sexism</a:t>
            </a:r>
            <a:endParaRPr lang="ar-SA" sz="2800" b="1" dirty="0">
              <a:solidFill>
                <a:srgbClr val="00B050"/>
              </a:solidFill>
            </a:endParaRPr>
          </a:p>
        </p:txBody>
      </p:sp>
      <p:sp>
        <p:nvSpPr>
          <p:cNvPr id="3" name="مستطيل 2"/>
          <p:cNvSpPr/>
          <p:nvPr/>
        </p:nvSpPr>
        <p:spPr>
          <a:xfrm>
            <a:off x="467544" y="908720"/>
            <a:ext cx="7992888" cy="5224507"/>
          </a:xfrm>
          <a:prstGeom prst="rect">
            <a:avLst/>
          </a:prstGeom>
        </p:spPr>
        <p:txBody>
          <a:bodyPr wrap="square">
            <a:spAutoFit/>
          </a:bodyPr>
          <a:lstStyle/>
          <a:p>
            <a:r>
              <a:rPr lang="en-US" sz="2000" dirty="0" smtClean="0">
                <a:solidFill>
                  <a:srgbClr val="FF0000"/>
                </a:solidFill>
              </a:rPr>
              <a:t>Explicit</a:t>
            </a:r>
            <a:r>
              <a:rPr lang="en-US" sz="2000" dirty="0" smtClean="0"/>
              <a:t> means clear or obvious = direct examples of sexism</a:t>
            </a:r>
          </a:p>
          <a:p>
            <a:endParaRPr lang="en-US" sz="1400" dirty="0" smtClean="0"/>
          </a:p>
          <a:p>
            <a:r>
              <a:rPr lang="en-US" b="1" dirty="0" smtClean="0">
                <a:solidFill>
                  <a:srgbClr val="0000FF"/>
                </a:solidFill>
              </a:rPr>
              <a:t>E.g. Direct insults.</a:t>
            </a:r>
          </a:p>
          <a:p>
            <a:endParaRPr lang="en-US" sz="1050" dirty="0" smtClean="0"/>
          </a:p>
          <a:p>
            <a:r>
              <a:rPr lang="en-US" dirty="0" smtClean="0"/>
              <a:t>A journalist explains why media award ceremonies are given so much media coverage: </a:t>
            </a:r>
          </a:p>
          <a:p>
            <a:r>
              <a:rPr lang="en-US" dirty="0" smtClean="0"/>
              <a:t>      “We get to see beautiful actresses and interesting actors’. </a:t>
            </a:r>
          </a:p>
          <a:p>
            <a:r>
              <a:rPr lang="en-US" sz="500" i="1" dirty="0" smtClean="0"/>
              <a:t>	</a:t>
            </a:r>
            <a:r>
              <a:rPr lang="en-US" sz="100" i="1" dirty="0" smtClean="0"/>
              <a:t>		</a:t>
            </a:r>
          </a:p>
          <a:p>
            <a:r>
              <a:rPr lang="en-US" sz="1400" b="1" i="1" dirty="0" smtClean="0"/>
              <a:t>			The Independent </a:t>
            </a:r>
            <a:r>
              <a:rPr lang="en-US" sz="1400" b="1" dirty="0" smtClean="0"/>
              <a:t>newspaper (28 February 2002).</a:t>
            </a:r>
          </a:p>
          <a:p>
            <a:endParaRPr lang="en-US" sz="1400" b="1" dirty="0" smtClean="0"/>
          </a:p>
          <a:p>
            <a:r>
              <a:rPr lang="en-US" sz="2000" dirty="0" smtClean="0">
                <a:solidFill>
                  <a:srgbClr val="0000FF"/>
                </a:solidFill>
              </a:rPr>
              <a:t>This shows the emphasis on women’s looks and on men’s personalities. </a:t>
            </a:r>
          </a:p>
          <a:p>
            <a:endParaRPr lang="en-US" dirty="0" smtClean="0">
              <a:solidFill>
                <a:srgbClr val="7030A0"/>
              </a:solidFill>
            </a:endParaRPr>
          </a:p>
          <a:p>
            <a:endParaRPr lang="en-US" b="1" dirty="0" smtClean="0">
              <a:solidFill>
                <a:srgbClr val="0000FF"/>
              </a:solidFill>
            </a:endParaRPr>
          </a:p>
          <a:p>
            <a:endParaRPr lang="en-US" dirty="0" smtClean="0">
              <a:solidFill>
                <a:srgbClr val="7030A0"/>
              </a:solidFill>
            </a:endParaRPr>
          </a:p>
          <a:p>
            <a:endParaRPr lang="en-US" dirty="0" smtClean="0"/>
          </a:p>
          <a:p>
            <a:endParaRPr lang="en-US" dirty="0" smtClean="0"/>
          </a:p>
          <a:p>
            <a:endParaRPr lang="en-US" dirty="0" smtClean="0"/>
          </a:p>
          <a:p>
            <a:endParaRPr lang="en-US" dirty="0" smtClean="0"/>
          </a:p>
          <a:p>
            <a:endParaRPr lang="ar-SA" dirty="0"/>
          </a:p>
        </p:txBody>
      </p:sp>
    </p:spTree>
    <p:extLst>
      <p:ext uri="{BB962C8B-B14F-4D97-AF65-F5344CB8AC3E}">
        <p14:creationId xmlns:p14="http://schemas.microsoft.com/office/powerpoint/2010/main" xmlns="" val="3254684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5984" y="48392"/>
            <a:ext cx="8564488" cy="648072"/>
          </a:xfrm>
        </p:spPr>
        <p:txBody>
          <a:bodyPr/>
          <a:lstStyle/>
          <a:p>
            <a:pPr algn="l"/>
            <a:endParaRPr lang="en-US" sz="2400" b="1" dirty="0" smtClean="0">
              <a:solidFill>
                <a:srgbClr val="0000FF"/>
              </a:solidFill>
            </a:endParaRPr>
          </a:p>
          <a:p>
            <a:pPr algn="l"/>
            <a:endParaRPr lang="en-US" sz="2400" b="1" dirty="0" smtClean="0">
              <a:solidFill>
                <a:srgbClr val="0000FF"/>
              </a:solidFill>
            </a:endParaRPr>
          </a:p>
          <a:p>
            <a:pPr algn="l"/>
            <a:endParaRPr lang="en-US" sz="2400" b="1" dirty="0" smtClean="0">
              <a:solidFill>
                <a:srgbClr val="0000FF"/>
              </a:solidFill>
            </a:endParaRPr>
          </a:p>
          <a:p>
            <a:pPr algn="l"/>
            <a:endParaRPr lang="en-US" sz="2400" b="1" dirty="0" smtClean="0">
              <a:solidFill>
                <a:srgbClr val="0000FF"/>
              </a:solidFill>
            </a:endParaRPr>
          </a:p>
          <a:p>
            <a:pPr algn="l"/>
            <a:endParaRPr lang="en-US" sz="2400" b="1" dirty="0" smtClean="0">
              <a:solidFill>
                <a:srgbClr val="0000FF"/>
              </a:solidFill>
            </a:endParaRPr>
          </a:p>
          <a:p>
            <a:pPr algn="l"/>
            <a:endParaRPr lang="en-US" sz="2400" b="1" dirty="0" smtClean="0">
              <a:solidFill>
                <a:srgbClr val="0000FF"/>
              </a:solidFill>
            </a:endParaRPr>
          </a:p>
          <a:p>
            <a:pPr algn="l"/>
            <a:r>
              <a:rPr lang="en-US" sz="2400" b="1" dirty="0" smtClean="0">
                <a:solidFill>
                  <a:srgbClr val="0000FF"/>
                </a:solidFill>
              </a:rPr>
              <a:t>E.g. Advertisements</a:t>
            </a:r>
          </a:p>
        </p:txBody>
      </p:sp>
      <p:pic>
        <p:nvPicPr>
          <p:cNvPr id="4" name="Picture 2" descr="C:\Documents and Settings\malhlilal\Desktop\yorkie2.gif"/>
          <p:cNvPicPr>
            <a:picLocks noChangeAspect="1" noChangeArrowheads="1"/>
          </p:cNvPicPr>
          <p:nvPr/>
        </p:nvPicPr>
        <p:blipFill>
          <a:blip r:embed="rId2" cstate="print"/>
          <a:srcRect/>
          <a:stretch>
            <a:fillRect/>
          </a:stretch>
        </p:blipFill>
        <p:spPr bwMode="auto">
          <a:xfrm>
            <a:off x="611560" y="3789040"/>
            <a:ext cx="5544616" cy="1368152"/>
          </a:xfrm>
          <a:prstGeom prst="rect">
            <a:avLst/>
          </a:prstGeom>
          <a:noFill/>
        </p:spPr>
      </p:pic>
      <p:cxnSp>
        <p:nvCxnSpPr>
          <p:cNvPr id="9" name="رابط كسهم مستقيم 8"/>
          <p:cNvCxnSpPr/>
          <p:nvPr/>
        </p:nvCxnSpPr>
        <p:spPr>
          <a:xfrm rot="16200000" flipH="1">
            <a:off x="2483768" y="3717032"/>
            <a:ext cx="288032" cy="1440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0" name="صورة 9" descr="http://t0.gstatic.com/images?q=tbn:ANd9GcQkz3_w-3Dx_NbRsywoy36QNyD5qrQThsYnzmO_8WA0R-OqfTzFaOXaxrSoOw"/>
          <p:cNvPicPr/>
          <p:nvPr/>
        </p:nvPicPr>
        <p:blipFill>
          <a:blip r:embed="rId3" cstate="print"/>
          <a:srcRect/>
          <a:stretch>
            <a:fillRect/>
          </a:stretch>
        </p:blipFill>
        <p:spPr bwMode="auto">
          <a:xfrm>
            <a:off x="1835696" y="2708920"/>
            <a:ext cx="936104" cy="792088"/>
          </a:xfrm>
          <a:prstGeom prst="rect">
            <a:avLst/>
          </a:prstGeom>
          <a:noFill/>
          <a:ln w="9525">
            <a:noFill/>
            <a:miter lim="800000"/>
            <a:headEnd/>
            <a:tailEnd/>
          </a:ln>
        </p:spPr>
      </p:pic>
      <p:sp>
        <p:nvSpPr>
          <p:cNvPr id="11" name="Rectangle 1"/>
          <p:cNvSpPr>
            <a:spLocks noChangeArrowheads="1"/>
          </p:cNvSpPr>
          <p:nvPr/>
        </p:nvSpPr>
        <p:spPr bwMode="auto">
          <a:xfrm>
            <a:off x="251520" y="839609"/>
            <a:ext cx="8496944"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NewRomanPS"/>
              </a:rPr>
              <a:t>In 2002, a well-known chocolate bar appeared with a new label. </a:t>
            </a:r>
            <a:r>
              <a:rPr lang="en-US" sz="2400" b="1" dirty="0" smtClean="0">
                <a:latin typeface="Calibri" pitchFamily="34" charset="0"/>
                <a:ea typeface="Calibri" pitchFamily="34" charset="0"/>
                <a:cs typeface="TimesNewRomanPS"/>
              </a:rPr>
              <a:t>The label appears to </a:t>
            </a:r>
            <a:r>
              <a:rPr lang="en-US" sz="2400" b="1" dirty="0" smtClean="0">
                <a:latin typeface="Calibri" pitchFamily="34" charset="0"/>
                <a:ea typeface="Calibri" pitchFamily="34" charset="0"/>
                <a:cs typeface="TimesNewRomanPS"/>
              </a:rPr>
              <a:t>insult </a:t>
            </a:r>
            <a:r>
              <a:rPr lang="en-US" sz="2400" b="1" dirty="0" smtClean="0">
                <a:latin typeface="Calibri" pitchFamily="34" charset="0"/>
                <a:ea typeface="Calibri" pitchFamily="34" charset="0"/>
                <a:cs typeface="TimesNewRomanPS"/>
              </a:rPr>
              <a:t>girls by clearly stating that this product is  </a:t>
            </a:r>
            <a:r>
              <a:rPr lang="en-US" sz="2400" b="1" dirty="0" smtClean="0">
                <a:solidFill>
                  <a:srgbClr val="0070C0"/>
                </a:solidFill>
                <a:latin typeface="Calibri" pitchFamily="34" charset="0"/>
                <a:ea typeface="Calibri" pitchFamily="34" charset="0"/>
                <a:cs typeface="TimesNewRomanPS"/>
              </a:rPr>
              <a:t>“NOT FOR GIRLS”</a:t>
            </a:r>
          </a:p>
          <a:p>
            <a:pPr marL="0" marR="0" lvl="0" indent="0" algn="justLow" defTabSz="914400" rtl="0" eaLnBrk="1" fontAlgn="base" latinLnBrk="0" hangingPunct="1">
              <a:lnSpc>
                <a:spcPct val="100000"/>
              </a:lnSpc>
              <a:spcBef>
                <a:spcPct val="0"/>
              </a:spcBef>
              <a:spcAft>
                <a:spcPct val="0"/>
              </a:spcAft>
              <a:buClrTx/>
              <a:buSzTx/>
              <a:buFontTx/>
              <a:buNone/>
              <a:tabLst/>
            </a:pPr>
            <a:r>
              <a:rPr lang="en-US" sz="2400" b="1" dirty="0" smtClean="0">
                <a:solidFill>
                  <a:srgbClr val="FF0000"/>
                </a:solidFill>
                <a:latin typeface="Calibri" pitchFamily="34" charset="0"/>
                <a:ea typeface="Calibri" pitchFamily="34" charset="0"/>
                <a:cs typeface="TimesNewRomanPS"/>
              </a:rPr>
              <a:t>- </a:t>
            </a:r>
            <a:r>
              <a:rPr lang="en-US" sz="2400" b="1" dirty="0" smtClean="0">
                <a:solidFill>
                  <a:srgbClr val="0070C0"/>
                </a:solidFill>
                <a:latin typeface="Calibri" pitchFamily="34" charset="0"/>
                <a:ea typeface="Calibri" pitchFamily="34" charset="0"/>
                <a:cs typeface="TimesNewRomanPS"/>
              </a:rPr>
              <a:t>Using a</a:t>
            </a:r>
            <a:r>
              <a:rPr kumimoji="0" lang="en-US" sz="2400" b="1" i="0" u="none" strike="noStrike" cap="none" normalizeH="0" baseline="0" dirty="0" smtClean="0">
                <a:ln>
                  <a:noFill/>
                </a:ln>
                <a:solidFill>
                  <a:srgbClr val="0070C0"/>
                </a:solidFill>
                <a:effectLst/>
                <a:latin typeface="Calibri" pitchFamily="34" charset="0"/>
                <a:ea typeface="Calibri" pitchFamily="34" charset="0"/>
                <a:cs typeface="TimesNewRomanPS"/>
              </a:rPr>
              <a:t> dark blue foil</a:t>
            </a:r>
            <a:r>
              <a:rPr kumimoji="0" lang="en-US" sz="2400" b="1" i="0" u="none" strike="noStrike" cap="none" normalizeH="0" dirty="0" smtClean="0">
                <a:ln>
                  <a:noFill/>
                </a:ln>
                <a:solidFill>
                  <a:srgbClr val="0070C0"/>
                </a:solidFill>
                <a:effectLst/>
                <a:latin typeface="Calibri" pitchFamily="34" charset="0"/>
                <a:ea typeface="Calibri" pitchFamily="34" charset="0"/>
                <a:cs typeface="TimesNewRomanPS"/>
              </a:rPr>
              <a:t> </a:t>
            </a:r>
            <a:r>
              <a:rPr kumimoji="0" lang="en-US" sz="2400" b="1" i="0" u="none" strike="noStrike" cap="none" normalizeH="0" dirty="0" smtClean="0">
                <a:ln>
                  <a:noFill/>
                </a:ln>
                <a:solidFill>
                  <a:schemeClr val="tx1"/>
                </a:solidFill>
                <a:effectLst/>
                <a:latin typeface="Calibri" pitchFamily="34" charset="0"/>
                <a:ea typeface="Calibri" pitchFamily="34" charset="0"/>
                <a:cs typeface="TimesNewRomanPS"/>
              </a:rPr>
              <a:t>(masculine </a:t>
            </a:r>
            <a:r>
              <a:rPr kumimoji="0" lang="en-US" sz="2400" b="1" i="0" u="none" strike="noStrike" cap="none" normalizeH="0" dirty="0" smtClean="0">
                <a:ln>
                  <a:noFill/>
                </a:ln>
                <a:solidFill>
                  <a:schemeClr val="tx1"/>
                </a:solidFill>
                <a:effectLst/>
                <a:latin typeface="Calibri" pitchFamily="34" charset="0"/>
                <a:ea typeface="Calibri" pitchFamily="34" charset="0"/>
                <a:cs typeface="TimesNewRomanPS"/>
              </a:rPr>
              <a:t>symbol).</a:t>
            </a:r>
            <a:endParaRPr kumimoji="0" lang="en-US" sz="11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NewRomanPS"/>
              </a:rPr>
              <a:t>the wrapping has a circular icon of a woman crossed with a red line. </a:t>
            </a:r>
          </a:p>
          <a:p>
            <a:pPr marL="0" marR="0" lvl="0" indent="0" algn="justLow"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Calibri" pitchFamily="34" charset="0"/>
              <a:ea typeface="Calibri" pitchFamily="34" charset="0"/>
              <a:cs typeface="TimesNewRomanPS"/>
            </a:endParaRPr>
          </a:p>
          <a:p>
            <a:pPr marL="0" marR="0" lvl="0" indent="0" algn="justLow"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Calibri" pitchFamily="34" charset="0"/>
              <a:ea typeface="Calibri" pitchFamily="34" charset="0"/>
              <a:cs typeface="TimesNewRomanPS"/>
            </a:endParaRPr>
          </a:p>
          <a:p>
            <a:pPr marL="0" marR="0" lvl="0" indent="0" algn="justLow" defTabSz="914400" rtl="0" eaLnBrk="0" fontAlgn="base" latinLnBrk="0" hangingPunct="0">
              <a:lnSpc>
                <a:spcPct val="100000"/>
              </a:lnSpc>
              <a:spcBef>
                <a:spcPct val="0"/>
              </a:spcBef>
              <a:spcAft>
                <a:spcPct val="0"/>
              </a:spcAft>
              <a:buClrTx/>
              <a:buSzTx/>
              <a:buFontTx/>
              <a:buNone/>
              <a:tabLst/>
            </a:pPr>
            <a:endParaRPr lang="en-US" sz="2400" b="1" dirty="0" smtClean="0">
              <a:latin typeface="Calibri" pitchFamily="34" charset="0"/>
              <a:ea typeface="Calibri" pitchFamily="34" charset="0"/>
              <a:cs typeface="TimesNewRomanPS"/>
            </a:endParaRPr>
          </a:p>
          <a:p>
            <a:pPr marL="0" marR="0" lvl="0" indent="0" algn="justLow" defTabSz="914400" rtl="0" eaLnBrk="0" fontAlgn="base" latinLnBrk="0" hangingPunct="0">
              <a:lnSpc>
                <a:spcPct val="100000"/>
              </a:lnSpc>
              <a:spcBef>
                <a:spcPct val="0"/>
              </a:spcBef>
              <a:spcAft>
                <a:spcPct val="0"/>
              </a:spcAft>
              <a:buClrTx/>
              <a:buSzTx/>
              <a:buFontTx/>
              <a:buNone/>
              <a:tabLst/>
            </a:pPr>
            <a:endParaRPr lang="en-US" sz="2400" b="1" dirty="0" smtClean="0">
              <a:latin typeface="Calibri" pitchFamily="34" charset="0"/>
              <a:ea typeface="Calibri" pitchFamily="34" charset="0"/>
              <a:cs typeface="TimesNewRomanPS"/>
            </a:endParaRPr>
          </a:p>
          <a:p>
            <a:pPr marL="0" marR="0" lvl="0" indent="0" algn="justLow" defTabSz="914400" rtl="0" eaLnBrk="0" fontAlgn="base" latinLnBrk="0" hangingPunct="0">
              <a:lnSpc>
                <a:spcPct val="100000"/>
              </a:lnSpc>
              <a:spcBef>
                <a:spcPct val="0"/>
              </a:spcBef>
              <a:spcAft>
                <a:spcPct val="0"/>
              </a:spcAft>
              <a:buClrTx/>
              <a:buSzTx/>
              <a:buFontTx/>
              <a:buNone/>
              <a:tabLst/>
            </a:pPr>
            <a:endParaRPr lang="en-US" sz="2400" b="1" dirty="0" smtClean="0">
              <a:latin typeface="Calibri" pitchFamily="34" charset="0"/>
              <a:ea typeface="Calibri" pitchFamily="34" charset="0"/>
              <a:cs typeface="TimesNewRomanPS"/>
            </a:endParaRPr>
          </a:p>
          <a:p>
            <a:pPr marL="0" marR="0" lvl="0" indent="0" algn="justLow" defTabSz="914400" rtl="0" eaLnBrk="0" fontAlgn="base" latinLnBrk="0" hangingPunct="0">
              <a:lnSpc>
                <a:spcPct val="100000"/>
              </a:lnSpc>
              <a:spcBef>
                <a:spcPct val="0"/>
              </a:spcBef>
              <a:spcAft>
                <a:spcPct val="0"/>
              </a:spcAft>
              <a:buClrTx/>
              <a:buSzTx/>
              <a:buFontTx/>
              <a:buNone/>
              <a:tabLst/>
            </a:pPr>
            <a:endParaRPr lang="en-US" sz="2400" b="1" dirty="0" smtClean="0">
              <a:latin typeface="Calibri" pitchFamily="34" charset="0"/>
              <a:ea typeface="Calibri" pitchFamily="34" charset="0"/>
              <a:cs typeface="TimesNewRomanPS"/>
            </a:endParaRPr>
          </a:p>
          <a:p>
            <a:pPr marL="0" marR="0" lvl="0" indent="0" algn="justLow" defTabSz="914400" rtl="0" eaLnBrk="0" fontAlgn="base" latinLnBrk="0" hangingPunct="0">
              <a:lnSpc>
                <a:spcPct val="100000"/>
              </a:lnSpc>
              <a:spcBef>
                <a:spcPct val="0"/>
              </a:spcBef>
              <a:spcAft>
                <a:spcPct val="0"/>
              </a:spcAft>
              <a:buClrTx/>
              <a:buSzTx/>
              <a:buFontTx/>
              <a:buNone/>
              <a:tabLst/>
            </a:pPr>
            <a:r>
              <a:rPr lang="en-US" sz="2400" b="1" dirty="0" smtClean="0">
                <a:latin typeface="Calibri" pitchFamily="34" charset="0"/>
                <a:ea typeface="Calibri" pitchFamily="34" charset="0"/>
                <a:cs typeface="TimesNewRomanPS"/>
              </a:rPr>
              <a:t>The product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NewRomanPS"/>
              </a:rPr>
              <a:t>seems to use the term </a:t>
            </a:r>
            <a:r>
              <a:rPr kumimoji="0" lang="en-US" sz="2400" b="1" i="1" u="none" strike="noStrike" cap="none" normalizeH="0" baseline="0" dirty="0" smtClean="0">
                <a:ln>
                  <a:noFill/>
                </a:ln>
                <a:solidFill>
                  <a:schemeClr val="tx1"/>
                </a:solidFill>
                <a:effectLst/>
                <a:latin typeface="TimesNewRomanPS-Italic"/>
                <a:ea typeface="TimesNewRomanPS"/>
                <a:cs typeface="Arial" pitchFamily="34" charset="0"/>
              </a:rPr>
              <a:t>girl </a:t>
            </a: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NewRomanPS"/>
              </a:rPr>
              <a:t>and the icon as insults</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0227103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692696"/>
            <a:ext cx="8568952" cy="5112568"/>
          </a:xfrm>
        </p:spPr>
        <p:txBody>
          <a:bodyPr/>
          <a:lstStyle/>
          <a:p>
            <a:pPr rtl="0"/>
            <a:r>
              <a:rPr lang="en-US" sz="1800" cap="none" dirty="0" smtClean="0">
                <a:solidFill>
                  <a:schemeClr val="tx1"/>
                </a:solidFill>
              </a:rPr>
              <a:t>Is there any difference between men’s and women’s talk?</a:t>
            </a:r>
            <a:r>
              <a:rPr lang="en-US" sz="1800" b="0" cap="none" dirty="0" smtClean="0">
                <a:solidFill>
                  <a:schemeClr val="tx1"/>
                </a:solidFill>
              </a:rPr>
              <a:t/>
            </a:r>
            <a:br>
              <a:rPr lang="en-US" sz="1800" b="0" cap="none" dirty="0" smtClean="0">
                <a:solidFill>
                  <a:schemeClr val="tx1"/>
                </a:solidFill>
              </a:rPr>
            </a:br>
            <a:r>
              <a:rPr lang="en-US" sz="1800" b="0" cap="none" dirty="0" smtClean="0">
                <a:solidFill>
                  <a:schemeClr val="tx1"/>
                </a:solidFill>
              </a:rPr>
              <a:t>- Common stereotypes about women’s talk:</a:t>
            </a:r>
            <a:br>
              <a:rPr lang="en-US" sz="1800" b="0" cap="none" dirty="0" smtClean="0">
                <a:solidFill>
                  <a:schemeClr val="tx1"/>
                </a:solidFill>
              </a:rPr>
            </a:br>
            <a:r>
              <a:rPr lang="en-US" sz="1800" b="0" cap="none" dirty="0" smtClean="0">
                <a:solidFill>
                  <a:schemeClr val="tx1"/>
                </a:solidFill>
              </a:rPr>
              <a:t> 	</a:t>
            </a:r>
            <a:r>
              <a:rPr lang="en-US" sz="1800" b="0" cap="none" dirty="0" smtClean="0">
                <a:solidFill>
                  <a:srgbClr val="FF0000"/>
                </a:solidFill>
              </a:rPr>
              <a:t>a. women talk more than men</a:t>
            </a:r>
            <a:br>
              <a:rPr lang="en-US" sz="1800" b="0" cap="none" dirty="0" smtClean="0">
                <a:solidFill>
                  <a:srgbClr val="FF0000"/>
                </a:solidFill>
              </a:rPr>
            </a:br>
            <a:r>
              <a:rPr lang="en-US" sz="1800" b="0" cap="none" dirty="0" smtClean="0">
                <a:solidFill>
                  <a:srgbClr val="FF0000"/>
                </a:solidFill>
              </a:rPr>
              <a:t>	b. women never stop talking</a:t>
            </a:r>
            <a:r>
              <a:rPr lang="en-US" sz="1800" b="0" cap="none" dirty="0" smtClean="0">
                <a:solidFill>
                  <a:schemeClr val="tx1"/>
                </a:solidFill>
              </a:rPr>
              <a:t/>
            </a:r>
            <a:br>
              <a:rPr lang="en-US" sz="1800" b="0" cap="none" dirty="0" smtClean="0">
                <a:solidFill>
                  <a:schemeClr val="tx1"/>
                </a:solidFill>
              </a:rPr>
            </a:br>
            <a:r>
              <a:rPr lang="en-US" sz="1800" b="0" cap="none" dirty="0" smtClean="0">
                <a:solidFill>
                  <a:schemeClr val="tx1"/>
                </a:solidFill>
              </a:rPr>
              <a:t> This implies that women’s talk is </a:t>
            </a:r>
            <a:r>
              <a:rPr lang="en-US" sz="1800" cap="none" dirty="0" smtClean="0">
                <a:solidFill>
                  <a:schemeClr val="tx1"/>
                </a:solidFill>
              </a:rPr>
              <a:t>plentiful</a:t>
            </a:r>
            <a:r>
              <a:rPr lang="en-US" sz="1800" b="0" cap="none" dirty="0" smtClean="0">
                <a:solidFill>
                  <a:schemeClr val="tx1"/>
                </a:solidFill>
              </a:rPr>
              <a:t> but rather </a:t>
            </a:r>
            <a:r>
              <a:rPr lang="en-US" sz="1800" cap="none" dirty="0" smtClean="0">
                <a:solidFill>
                  <a:schemeClr val="tx1"/>
                </a:solidFill>
              </a:rPr>
              <a:t>pointless</a:t>
            </a:r>
            <a:r>
              <a:rPr lang="en-US" sz="2800" b="0" cap="none" dirty="0" smtClean="0">
                <a:solidFill>
                  <a:schemeClr val="tx1"/>
                </a:solidFill>
              </a:rPr>
              <a:t>.</a:t>
            </a:r>
            <a:br>
              <a:rPr lang="en-US" sz="2800" b="0" cap="none" dirty="0" smtClean="0">
                <a:solidFill>
                  <a:schemeClr val="tx1"/>
                </a:solidFill>
              </a:rPr>
            </a:br>
            <a:r>
              <a:rPr lang="en-US" sz="2800" b="0" cap="none" dirty="0" smtClean="0">
                <a:solidFill>
                  <a:schemeClr val="tx1"/>
                </a:solidFill>
              </a:rPr>
              <a:t/>
            </a:r>
            <a:br>
              <a:rPr lang="en-US" sz="2800" b="0" cap="none" dirty="0" smtClean="0">
                <a:solidFill>
                  <a:schemeClr val="tx1"/>
                </a:solidFill>
              </a:rPr>
            </a:br>
            <a:r>
              <a:rPr lang="en-US" sz="2800" b="0" cap="none" dirty="0" smtClean="0">
                <a:solidFill>
                  <a:schemeClr val="tx1"/>
                </a:solidFill>
              </a:rPr>
              <a:t/>
            </a:r>
            <a:br>
              <a:rPr lang="en-US" sz="2800" b="0" cap="none" dirty="0" smtClean="0">
                <a:solidFill>
                  <a:schemeClr val="tx1"/>
                </a:solidFill>
              </a:rPr>
            </a:br>
            <a:r>
              <a:rPr lang="en-US" sz="1600" b="0" cap="none" dirty="0" smtClean="0">
                <a:solidFill>
                  <a:schemeClr val="tx1"/>
                </a:solidFill>
              </a:rPr>
              <a:t/>
            </a:r>
            <a:br>
              <a:rPr lang="en-US" sz="1600" b="0" cap="none" dirty="0" smtClean="0">
                <a:solidFill>
                  <a:schemeClr val="tx1"/>
                </a:solidFill>
              </a:rPr>
            </a:br>
            <a:r>
              <a:rPr lang="en-US" sz="1600" b="0" cap="none" dirty="0" smtClean="0">
                <a:solidFill>
                  <a:schemeClr val="tx1"/>
                </a:solidFill>
              </a:rPr>
              <a:t/>
            </a:r>
            <a:br>
              <a:rPr lang="en-US" sz="1600" b="0" cap="none" dirty="0" smtClean="0">
                <a:solidFill>
                  <a:schemeClr val="tx1"/>
                </a:solidFill>
              </a:rPr>
            </a:br>
            <a:r>
              <a:rPr lang="en-US" sz="1600" b="0" cap="none" dirty="0" smtClean="0">
                <a:solidFill>
                  <a:schemeClr val="tx1"/>
                </a:solidFill>
              </a:rPr>
              <a:t/>
            </a:r>
            <a:br>
              <a:rPr lang="en-US" sz="1600" b="0" cap="none" dirty="0" smtClean="0">
                <a:solidFill>
                  <a:schemeClr val="tx1"/>
                </a:solidFill>
              </a:rPr>
            </a:br>
            <a:r>
              <a:rPr lang="en-US" sz="1600" b="0" cap="none" dirty="0" smtClean="0">
                <a:solidFill>
                  <a:schemeClr val="tx1"/>
                </a:solidFill>
              </a:rPr>
              <a:t/>
            </a:r>
            <a:br>
              <a:rPr lang="en-US" sz="1600" b="0" cap="none" dirty="0" smtClean="0">
                <a:solidFill>
                  <a:schemeClr val="tx1"/>
                </a:solidFill>
              </a:rPr>
            </a:br>
            <a:r>
              <a:rPr lang="en-US" sz="1600" b="0" cap="none" dirty="0" smtClean="0">
                <a:solidFill>
                  <a:schemeClr val="tx1"/>
                </a:solidFill>
              </a:rPr>
              <a:t/>
            </a:r>
            <a:br>
              <a:rPr lang="en-US" sz="1600" b="0" cap="none" dirty="0" smtClean="0">
                <a:solidFill>
                  <a:schemeClr val="tx1"/>
                </a:solidFill>
              </a:rPr>
            </a:br>
            <a:r>
              <a:rPr lang="en-US" sz="2000" cap="none" dirty="0" smtClean="0">
                <a:solidFill>
                  <a:srgbClr val="00B050"/>
                </a:solidFill>
              </a:rPr>
              <a:t>New Research results:</a:t>
            </a:r>
            <a:r>
              <a:rPr lang="en-US" sz="2000" b="0" cap="none" dirty="0" smtClean="0">
                <a:solidFill>
                  <a:schemeClr val="tx1"/>
                </a:solidFill>
              </a:rPr>
              <a:t/>
            </a:r>
            <a:br>
              <a:rPr lang="en-US" sz="2000" b="0" cap="none" dirty="0" smtClean="0">
                <a:solidFill>
                  <a:schemeClr val="tx1"/>
                </a:solidFill>
              </a:rPr>
            </a:br>
            <a:r>
              <a:rPr lang="en-US" sz="2000" b="0" cap="none" dirty="0" smtClean="0">
                <a:solidFill>
                  <a:schemeClr val="tx1"/>
                </a:solidFill>
              </a:rPr>
              <a:t>Men on the whole talk far more than women.</a:t>
            </a:r>
            <a:br>
              <a:rPr lang="en-US" sz="2000" b="0" cap="none" dirty="0" smtClean="0">
                <a:solidFill>
                  <a:schemeClr val="tx1"/>
                </a:solidFill>
              </a:rPr>
            </a:br>
            <a:r>
              <a:rPr lang="en-US" sz="2000" b="0" cap="none" dirty="0" smtClean="0">
                <a:solidFill>
                  <a:schemeClr val="tx1"/>
                </a:solidFill>
              </a:rPr>
              <a:t>The fact that we tend to assume that women talk more in spite of the evidence /research indicates that women and women’s activities are undervalued</a:t>
            </a:r>
            <a:r>
              <a:rPr lang="en-US" sz="2800" b="0" cap="none" dirty="0" smtClean="0">
                <a:solidFill>
                  <a:schemeClr val="tx1"/>
                </a:solidFill>
              </a:rPr>
              <a:t>.</a:t>
            </a:r>
            <a:endParaRPr lang="ar-SA" sz="2800" b="0" cap="none" dirty="0">
              <a:solidFill>
                <a:schemeClr val="tx1"/>
              </a:solidFill>
            </a:endParaRPr>
          </a:p>
        </p:txBody>
      </p:sp>
      <p:sp>
        <p:nvSpPr>
          <p:cNvPr id="3" name="عنصر نائب للنص 2"/>
          <p:cNvSpPr>
            <a:spLocks noGrp="1"/>
          </p:cNvSpPr>
          <p:nvPr>
            <p:ph type="body" idx="1"/>
          </p:nvPr>
        </p:nvSpPr>
        <p:spPr>
          <a:xfrm>
            <a:off x="327992" y="44624"/>
            <a:ext cx="7772400" cy="792088"/>
          </a:xfrm>
        </p:spPr>
        <p:txBody>
          <a:bodyPr/>
          <a:lstStyle/>
          <a:p>
            <a:pPr lvl="0" algn="l" eaLnBrk="0" hangingPunct="0">
              <a:lnSpc>
                <a:spcPct val="150000"/>
              </a:lnSpc>
            </a:pPr>
            <a:r>
              <a:rPr lang="en-US" sz="2800" b="1" dirty="0" smtClean="0">
                <a:solidFill>
                  <a:srgbClr val="0000FF"/>
                </a:solidFill>
              </a:rPr>
              <a:t>5.3 Do women and men talk differently?</a:t>
            </a:r>
          </a:p>
        </p:txBody>
      </p:sp>
      <p:pic>
        <p:nvPicPr>
          <p:cNvPr id="5" name="صورة 4" descr="http://1.bp.blogspot.com/-C6eGuSDWjgs/TngSglEjP4I/AAAAAAAAAH4/o4AVuaDCk9E/s320/talk_too_much.jpg">
            <a:hlinkClick r:id="rId2"/>
          </p:cNvPr>
          <p:cNvPicPr/>
          <p:nvPr/>
        </p:nvPicPr>
        <p:blipFill>
          <a:blip r:embed="rId3" cstate="print"/>
          <a:srcRect/>
          <a:stretch>
            <a:fillRect/>
          </a:stretch>
        </p:blipFill>
        <p:spPr bwMode="auto">
          <a:xfrm>
            <a:off x="1115616" y="2564904"/>
            <a:ext cx="2376264" cy="16024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96752"/>
            <a:ext cx="8280920" cy="4680520"/>
          </a:xfrm>
        </p:spPr>
        <p:txBody>
          <a:bodyPr/>
          <a:lstStyle/>
          <a:p>
            <a:pPr rtl="0"/>
            <a:r>
              <a:rPr lang="en-US" sz="2000" b="0" cap="none" dirty="0" smtClean="0"/>
              <a:t>Differences at the level of </a:t>
            </a:r>
            <a:r>
              <a:rPr lang="en-US" sz="2000" cap="none" dirty="0" smtClean="0"/>
              <a:t>phonology:</a:t>
            </a:r>
            <a:r>
              <a:rPr lang="en-US" sz="2000" b="0" cap="none" dirty="0" smtClean="0"/>
              <a:t> women and men vary in their pronunciation.</a:t>
            </a:r>
            <a:br>
              <a:rPr lang="en-US" sz="2000" b="0" cap="none" dirty="0" smtClean="0"/>
            </a:br>
            <a:r>
              <a:rPr lang="en-US" sz="2000" b="0" cap="none" dirty="0" smtClean="0"/>
              <a:t/>
            </a:r>
            <a:br>
              <a:rPr lang="en-US" sz="2000" b="0" cap="none" dirty="0" smtClean="0"/>
            </a:br>
            <a:r>
              <a:rPr lang="en-US" sz="2000" cap="none" dirty="0" smtClean="0"/>
              <a:t>Syntactic </a:t>
            </a:r>
            <a:r>
              <a:rPr lang="en-US" sz="2000" b="0" cap="none" dirty="0" smtClean="0"/>
              <a:t>differences: differences in the kinds of grammatical constructions they use.</a:t>
            </a:r>
            <a:br>
              <a:rPr lang="en-US" sz="2000" b="0" cap="none" dirty="0" smtClean="0"/>
            </a:br>
            <a:r>
              <a:rPr lang="en-US" sz="2000" b="0" cap="none" dirty="0"/>
              <a:t/>
            </a:r>
            <a:br>
              <a:rPr lang="en-US" sz="2000" b="0" cap="none" dirty="0"/>
            </a:br>
            <a:r>
              <a:rPr lang="en-US" sz="2000" b="0" cap="none" dirty="0" err="1" smtClean="0"/>
              <a:t>Discoursal</a:t>
            </a:r>
            <a:r>
              <a:rPr lang="en-US" sz="2000" b="0" cap="none" dirty="0" smtClean="0"/>
              <a:t> differences:  differences in the kinds of things they talk about.</a:t>
            </a:r>
            <a:br>
              <a:rPr lang="en-US" sz="2000" b="0" cap="none" dirty="0" smtClean="0"/>
            </a:br>
            <a:r>
              <a:rPr lang="en-US" sz="2000" b="0" cap="none" dirty="0">
                <a:solidFill>
                  <a:srgbClr val="0000FF"/>
                </a:solidFill>
              </a:rPr>
              <a:t/>
            </a:r>
            <a:br>
              <a:rPr lang="en-US" sz="2000" b="0" cap="none" dirty="0">
                <a:solidFill>
                  <a:srgbClr val="0000FF"/>
                </a:solidFill>
              </a:rPr>
            </a:br>
            <a:r>
              <a:rPr lang="en-US" sz="2000" dirty="0">
                <a:solidFill>
                  <a:srgbClr val="0000FF"/>
                </a:solidFill>
              </a:rPr>
              <a:t>5.3.1 How much talk</a:t>
            </a:r>
            <a:r>
              <a:rPr lang="en-US" sz="2000" dirty="0" smtClean="0">
                <a:solidFill>
                  <a:srgbClr val="0000FF"/>
                </a:solidFill>
              </a:rPr>
              <a:t>?</a:t>
            </a:r>
            <a:br>
              <a:rPr lang="en-US" sz="2000" dirty="0" smtClean="0">
                <a:solidFill>
                  <a:srgbClr val="0000FF"/>
                </a:solidFill>
              </a:rPr>
            </a:br>
            <a:r>
              <a:rPr lang="en-US" sz="2000" dirty="0">
                <a:solidFill>
                  <a:srgbClr val="0000FF"/>
                </a:solidFill>
              </a:rPr>
              <a:t>5.3.2 </a:t>
            </a:r>
            <a:r>
              <a:rPr lang="en-US" sz="2000" dirty="0" smtClean="0">
                <a:solidFill>
                  <a:srgbClr val="0000FF"/>
                </a:solidFill>
              </a:rPr>
              <a:t>interruption</a:t>
            </a:r>
            <a:br>
              <a:rPr lang="en-US" sz="2000" dirty="0" smtClean="0">
                <a:solidFill>
                  <a:srgbClr val="0000FF"/>
                </a:solidFill>
              </a:rPr>
            </a:br>
            <a:r>
              <a:rPr lang="en-US" sz="2000" dirty="0">
                <a:solidFill>
                  <a:srgbClr val="0000FF"/>
                </a:solidFill>
              </a:rPr>
              <a:t>5.3.3 Back channel support</a:t>
            </a:r>
            <a:r>
              <a:rPr lang="ar-SA" sz="2000" dirty="0">
                <a:solidFill>
                  <a:srgbClr val="0000FF"/>
                </a:solidFill>
              </a:rPr>
              <a:t/>
            </a:r>
            <a:br>
              <a:rPr lang="ar-SA" sz="2000" dirty="0">
                <a:solidFill>
                  <a:srgbClr val="0000FF"/>
                </a:solidFill>
              </a:rPr>
            </a:br>
            <a:r>
              <a:rPr lang="en-US" sz="2000" dirty="0" smtClean="0">
                <a:solidFill>
                  <a:srgbClr val="0000FF"/>
                </a:solidFill>
              </a:rPr>
              <a:t>5.3.4 hedges </a:t>
            </a:r>
            <a:r>
              <a:rPr lang="en-US" sz="2000" b="0" dirty="0">
                <a:solidFill>
                  <a:srgbClr val="0000FF"/>
                </a:solidFill>
              </a:rPr>
              <a:t>and </a:t>
            </a:r>
            <a:r>
              <a:rPr lang="en-US" sz="2000" dirty="0" smtClean="0">
                <a:solidFill>
                  <a:srgbClr val="0000FF"/>
                </a:solidFill>
              </a:rPr>
              <a:t>epistemic modal forms</a:t>
            </a:r>
            <a:br>
              <a:rPr lang="en-US" sz="2000" dirty="0" smtClean="0">
                <a:solidFill>
                  <a:srgbClr val="0000FF"/>
                </a:solidFill>
              </a:rPr>
            </a:br>
            <a:r>
              <a:rPr lang="en-US" sz="2000" dirty="0">
                <a:solidFill>
                  <a:srgbClr val="0000FF"/>
                </a:solidFill>
              </a:rPr>
              <a:t>5.3.5 Topic development</a:t>
            </a:r>
            <a:r>
              <a:rPr lang="ar-SA" sz="2000" dirty="0">
                <a:solidFill>
                  <a:srgbClr val="0000FF"/>
                </a:solidFill>
              </a:rPr>
              <a:t/>
            </a:r>
            <a:br>
              <a:rPr lang="ar-SA" sz="2000" dirty="0">
                <a:solidFill>
                  <a:srgbClr val="0000FF"/>
                </a:solidFill>
              </a:rPr>
            </a:br>
            <a:r>
              <a:rPr lang="ar-SA" sz="2000" dirty="0">
                <a:solidFill>
                  <a:srgbClr val="FF0000"/>
                </a:solidFill>
              </a:rPr>
              <a:t/>
            </a:r>
            <a:br>
              <a:rPr lang="ar-SA" sz="2000" dirty="0">
                <a:solidFill>
                  <a:srgbClr val="FF0000"/>
                </a:solidFill>
              </a:rPr>
            </a:br>
            <a:r>
              <a:rPr lang="ar-SA" sz="2000" dirty="0"/>
              <a:t/>
            </a:r>
            <a:br>
              <a:rPr lang="ar-SA" sz="2000" dirty="0"/>
            </a:br>
            <a:endParaRPr lang="ar-SA" sz="2000" cap="none" dirty="0"/>
          </a:p>
        </p:txBody>
      </p:sp>
      <p:sp>
        <p:nvSpPr>
          <p:cNvPr id="3" name="Text Placeholder 2"/>
          <p:cNvSpPr>
            <a:spLocks noGrp="1"/>
          </p:cNvSpPr>
          <p:nvPr>
            <p:ph type="body" idx="1"/>
          </p:nvPr>
        </p:nvSpPr>
        <p:spPr>
          <a:xfrm>
            <a:off x="251520" y="188641"/>
            <a:ext cx="8640960" cy="720080"/>
          </a:xfrm>
        </p:spPr>
        <p:txBody>
          <a:bodyPr/>
          <a:lstStyle/>
          <a:p>
            <a:pPr algn="l" rtl="0"/>
            <a:r>
              <a:rPr lang="en-US" sz="2400" b="1" dirty="0" smtClean="0">
                <a:solidFill>
                  <a:srgbClr val="FF0000"/>
                </a:solidFill>
              </a:rPr>
              <a:t>What are the differences </a:t>
            </a:r>
            <a:r>
              <a:rPr lang="en-US" sz="2400" b="1" dirty="0">
                <a:solidFill>
                  <a:srgbClr val="FF0000"/>
                </a:solidFill>
              </a:rPr>
              <a:t>between women’s and men’s use of </a:t>
            </a:r>
            <a:r>
              <a:rPr lang="en-US" sz="2400" b="1" dirty="0" smtClean="0">
                <a:solidFill>
                  <a:srgbClr val="FF0000"/>
                </a:solidFill>
              </a:rPr>
              <a:t>language?</a:t>
            </a:r>
            <a:endParaRPr lang="ar-SA" sz="2400" b="1" dirty="0">
              <a:solidFill>
                <a:srgbClr val="FF0000"/>
              </a:solidFill>
            </a:endParaRPr>
          </a:p>
        </p:txBody>
      </p:sp>
    </p:spTree>
    <p:extLst>
      <p:ext uri="{BB962C8B-B14F-4D97-AF65-F5344CB8AC3E}">
        <p14:creationId xmlns:p14="http://schemas.microsoft.com/office/powerpoint/2010/main" xmlns="" val="3649179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08720"/>
            <a:ext cx="8208912" cy="4248472"/>
          </a:xfrm>
        </p:spPr>
        <p:txBody>
          <a:bodyPr/>
          <a:lstStyle/>
          <a:p>
            <a:pPr rtl="0"/>
            <a:r>
              <a:rPr lang="en-US" sz="2000" b="0" cap="none" dirty="0" smtClean="0">
                <a:solidFill>
                  <a:srgbClr val="FF0000"/>
                </a:solidFill>
              </a:rPr>
              <a:t>Research Results:</a:t>
            </a:r>
            <a:r>
              <a:rPr lang="en-US" sz="2000" b="0" cap="none" dirty="0" smtClean="0"/>
              <a:t/>
            </a:r>
            <a:br>
              <a:rPr lang="en-US" sz="2000" b="0" cap="none" dirty="0" smtClean="0"/>
            </a:br>
            <a:r>
              <a:rPr lang="en-US" sz="2400" b="0" cap="none" dirty="0" smtClean="0"/>
              <a:t>1- In </a:t>
            </a:r>
            <a:r>
              <a:rPr lang="en-US" sz="2400" b="0" cap="none" dirty="0" smtClean="0"/>
              <a:t>a mixed-sex conversation, the average amount of time for which a man talks is approximately twice as long as the average amount for which a woman talks.</a:t>
            </a:r>
            <a:br>
              <a:rPr lang="en-US" sz="2400" b="0" cap="none" dirty="0" smtClean="0"/>
            </a:br>
            <a:r>
              <a:rPr lang="en-US" sz="2400" b="0" cap="none" dirty="0" smtClean="0"/>
              <a:t/>
            </a:r>
            <a:br>
              <a:rPr lang="en-US" sz="2400" b="0" cap="none" dirty="0" smtClean="0"/>
            </a:br>
            <a:r>
              <a:rPr lang="en-US" sz="2400" b="0" cap="none" dirty="0" smtClean="0"/>
              <a:t>2- Boys </a:t>
            </a:r>
            <a:r>
              <a:rPr lang="en-US" sz="2400" b="0" cap="none" dirty="0" smtClean="0"/>
              <a:t>talk more in front of the class than girls do, and absorb more of the teacher’s time. </a:t>
            </a:r>
            <a:br>
              <a:rPr lang="en-US" sz="2400" b="0" cap="none" dirty="0" smtClean="0"/>
            </a:br>
            <a:r>
              <a:rPr lang="en-US" sz="2400" b="0" cap="none" dirty="0" smtClean="0"/>
              <a:t/>
            </a:r>
            <a:br>
              <a:rPr lang="en-US" sz="2400" b="0" cap="none" dirty="0" smtClean="0"/>
            </a:br>
            <a:r>
              <a:rPr lang="en-US" sz="2400" b="0" cap="none" dirty="0" smtClean="0"/>
              <a:t>As </a:t>
            </a:r>
            <a:r>
              <a:rPr lang="en-US" sz="2400" b="0" cap="none" dirty="0" smtClean="0"/>
              <a:t>a consequence of this research, changes to teaching styles in the UK have been made to distribute the amount of classroom talk, and the teacher’s time, more fairly.</a:t>
            </a:r>
            <a:r>
              <a:rPr lang="en-US" sz="2000" b="0" cap="none" dirty="0" smtClean="0"/>
              <a:t/>
            </a:r>
            <a:br>
              <a:rPr lang="en-US" sz="2000" b="0" cap="none" dirty="0" smtClean="0"/>
            </a:br>
            <a:r>
              <a:rPr lang="en-US" sz="2000" b="0" cap="none" dirty="0"/>
              <a:t/>
            </a:r>
            <a:br>
              <a:rPr lang="en-US" sz="2000" b="0" cap="none" dirty="0"/>
            </a:br>
            <a:r>
              <a:rPr lang="en-US" sz="2000" b="0" cap="none" dirty="0" smtClean="0"/>
              <a:t/>
            </a:r>
            <a:br>
              <a:rPr lang="en-US" sz="2000" b="0" cap="none" dirty="0" smtClean="0"/>
            </a:br>
            <a:endParaRPr lang="ar-SA" sz="2000" cap="none" dirty="0"/>
          </a:p>
        </p:txBody>
      </p:sp>
      <p:sp>
        <p:nvSpPr>
          <p:cNvPr id="3" name="Text Placeholder 2"/>
          <p:cNvSpPr>
            <a:spLocks noGrp="1"/>
          </p:cNvSpPr>
          <p:nvPr>
            <p:ph type="body" idx="1"/>
          </p:nvPr>
        </p:nvSpPr>
        <p:spPr>
          <a:xfrm>
            <a:off x="467544" y="404664"/>
            <a:ext cx="7772400" cy="564083"/>
          </a:xfrm>
        </p:spPr>
        <p:txBody>
          <a:bodyPr/>
          <a:lstStyle/>
          <a:p>
            <a:pPr algn="l" rtl="0"/>
            <a:r>
              <a:rPr lang="en-US" sz="2800" dirty="0">
                <a:solidFill>
                  <a:srgbClr val="0000FF"/>
                </a:solidFill>
              </a:rPr>
              <a:t>5.3.1 How much talk?</a:t>
            </a:r>
            <a:endParaRPr lang="ar-SA" sz="2800" dirty="0">
              <a:solidFill>
                <a:srgbClr val="0000FF"/>
              </a:solidFill>
            </a:endParaRPr>
          </a:p>
        </p:txBody>
      </p:sp>
    </p:spTree>
    <p:extLst>
      <p:ext uri="{BB962C8B-B14F-4D97-AF65-F5344CB8AC3E}">
        <p14:creationId xmlns:p14="http://schemas.microsoft.com/office/powerpoint/2010/main" xmlns="" val="4450263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340768"/>
            <a:ext cx="7772400" cy="1362075"/>
          </a:xfrm>
        </p:spPr>
        <p:txBody>
          <a:bodyPr/>
          <a:lstStyle/>
          <a:p>
            <a:pPr rtl="0"/>
            <a:r>
              <a:rPr lang="ar-SA" sz="2800" cap="none" dirty="0" smtClean="0"/>
              <a:t> </a:t>
            </a:r>
            <a:r>
              <a:rPr lang="en-US" sz="2800" cap="none" dirty="0" smtClean="0"/>
              <a:t/>
            </a:r>
            <a:br>
              <a:rPr lang="en-US" sz="2800" cap="none" dirty="0" smtClean="0"/>
            </a:br>
            <a:r>
              <a:rPr lang="en-US" sz="2800" cap="none" dirty="0" smtClean="0"/>
              <a:t>The extent to which men interrupt women ….Men interrupt women more than they interrupt other men,   indicate that men act as if they have more right than women to speak in mixed-sex conversations, and that women act as if they had less right to speak than men.</a:t>
            </a:r>
            <a:br>
              <a:rPr lang="en-US" sz="2800" cap="none" dirty="0" smtClean="0"/>
            </a:br>
            <a:endParaRPr lang="ar-SA" sz="2800" cap="none" dirty="0"/>
          </a:p>
        </p:txBody>
      </p:sp>
      <p:sp>
        <p:nvSpPr>
          <p:cNvPr id="3" name="Text Placeholder 2"/>
          <p:cNvSpPr>
            <a:spLocks noGrp="1"/>
          </p:cNvSpPr>
          <p:nvPr>
            <p:ph type="body" idx="1"/>
          </p:nvPr>
        </p:nvSpPr>
        <p:spPr>
          <a:xfrm>
            <a:off x="395536" y="548680"/>
            <a:ext cx="7772400" cy="564083"/>
          </a:xfrm>
        </p:spPr>
        <p:txBody>
          <a:bodyPr/>
          <a:lstStyle/>
          <a:p>
            <a:pPr algn="l"/>
            <a:r>
              <a:rPr lang="en-US" sz="2400" dirty="0">
                <a:solidFill>
                  <a:srgbClr val="FF0000"/>
                </a:solidFill>
              </a:rPr>
              <a:t>5.3.2 </a:t>
            </a:r>
            <a:r>
              <a:rPr lang="en-US" sz="2400" dirty="0" smtClean="0">
                <a:solidFill>
                  <a:srgbClr val="FF0000"/>
                </a:solidFill>
              </a:rPr>
              <a:t>Interruption</a:t>
            </a:r>
            <a:endParaRPr lang="ar-SA" sz="2400" dirty="0">
              <a:solidFill>
                <a:srgbClr val="FF0000"/>
              </a:solidFill>
            </a:endParaRPr>
          </a:p>
        </p:txBody>
      </p:sp>
    </p:spTree>
    <p:extLst>
      <p:ext uri="{BB962C8B-B14F-4D97-AF65-F5344CB8AC3E}">
        <p14:creationId xmlns:p14="http://schemas.microsoft.com/office/powerpoint/2010/main" xmlns="" val="36355336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80728"/>
            <a:ext cx="8136904" cy="5112568"/>
          </a:xfrm>
        </p:spPr>
        <p:txBody>
          <a:bodyPr/>
          <a:lstStyle/>
          <a:p>
            <a:pPr rtl="0"/>
            <a:r>
              <a:rPr lang="en-US" sz="2400" cap="none" dirty="0" smtClean="0">
                <a:solidFill>
                  <a:srgbClr val="0000FF"/>
                </a:solidFill>
              </a:rPr>
              <a:t>Back channel support</a:t>
            </a:r>
            <a:r>
              <a:rPr lang="en-US" sz="2400" b="0" cap="none" dirty="0" smtClean="0"/>
              <a:t> is the verbal and non-verbal feedback listeners give to speakers.</a:t>
            </a:r>
            <a:br>
              <a:rPr lang="en-US" sz="2400" b="0" cap="none" dirty="0" smtClean="0"/>
            </a:br>
            <a:r>
              <a:rPr lang="en-US" sz="2400" b="0" cap="none" dirty="0" smtClean="0"/>
              <a:t> </a:t>
            </a:r>
            <a:br>
              <a:rPr lang="en-US" sz="2400" b="0" cap="none" dirty="0" smtClean="0"/>
            </a:br>
            <a:r>
              <a:rPr lang="en-US" sz="2400" b="0" cap="none" dirty="0" smtClean="0"/>
              <a:t>Research suggests women are often more active than men in supportive roles in conversation.</a:t>
            </a:r>
            <a:br>
              <a:rPr lang="en-US" sz="2400" b="0" cap="none" dirty="0" smtClean="0"/>
            </a:br>
            <a:r>
              <a:rPr lang="en-US" sz="2400" b="0" cap="none" dirty="0" smtClean="0"/>
              <a:t> </a:t>
            </a:r>
            <a:br>
              <a:rPr lang="en-US" sz="2400" b="0" cap="none" dirty="0" smtClean="0"/>
            </a:br>
            <a:r>
              <a:rPr lang="en-US" sz="2400" cap="none" dirty="0" smtClean="0">
                <a:solidFill>
                  <a:schemeClr val="tx1"/>
                </a:solidFill>
              </a:rPr>
              <a:t>Listeners can give feedback by saying things like:</a:t>
            </a:r>
            <a:br>
              <a:rPr lang="en-US" sz="2400" cap="none" dirty="0" smtClean="0">
                <a:solidFill>
                  <a:schemeClr val="tx1"/>
                </a:solidFill>
              </a:rPr>
            </a:br>
            <a:r>
              <a:rPr lang="en-US" sz="2400" b="0" cap="none" dirty="0" smtClean="0"/>
              <a:t> </a:t>
            </a:r>
            <a:r>
              <a:rPr lang="en-US" sz="2400" b="0" i="1" cap="none" dirty="0" smtClean="0"/>
              <a:t>mmm</a:t>
            </a:r>
            <a:r>
              <a:rPr lang="en-US" sz="2400" b="0" cap="none" dirty="0" smtClean="0"/>
              <a:t>, </a:t>
            </a:r>
            <a:r>
              <a:rPr lang="en-US" sz="2400" b="0" i="1" cap="none" dirty="0" err="1" smtClean="0"/>
              <a:t>uhuh</a:t>
            </a:r>
            <a:r>
              <a:rPr lang="en-US" sz="2400" b="0" cap="none" dirty="0" smtClean="0"/>
              <a:t>, </a:t>
            </a:r>
            <a:r>
              <a:rPr lang="en-US" sz="2400" b="0" i="1" cap="none" dirty="0" smtClean="0"/>
              <a:t>yeah</a:t>
            </a:r>
            <a:r>
              <a:rPr lang="en-US" sz="2400" b="0" cap="none" dirty="0" smtClean="0"/>
              <a:t>, </a:t>
            </a:r>
            <a:br>
              <a:rPr lang="en-US" sz="2400" b="0" cap="none" dirty="0" smtClean="0"/>
            </a:br>
            <a:r>
              <a:rPr lang="en-US" sz="2400" b="0" cap="none" dirty="0" smtClean="0"/>
              <a:t>nodding, </a:t>
            </a:r>
            <a:br>
              <a:rPr lang="en-US" sz="2400" b="0" cap="none" dirty="0" smtClean="0"/>
            </a:br>
            <a:r>
              <a:rPr lang="en-US" sz="2400" b="0" cap="none" dirty="0" smtClean="0"/>
              <a:t>smiling, </a:t>
            </a:r>
            <a:br>
              <a:rPr lang="en-US" sz="2400" b="0" cap="none" dirty="0" smtClean="0"/>
            </a:br>
            <a:r>
              <a:rPr lang="en-US" sz="2400" b="0" cap="none" dirty="0" smtClean="0"/>
              <a:t>frowning and by other body language including  gestures.</a:t>
            </a:r>
            <a:br>
              <a:rPr lang="en-US" sz="2400" b="0" cap="none" dirty="0" smtClean="0"/>
            </a:br>
            <a:endParaRPr lang="ar-SA" sz="2400" b="0" cap="none" dirty="0"/>
          </a:p>
        </p:txBody>
      </p:sp>
      <p:sp>
        <p:nvSpPr>
          <p:cNvPr id="3" name="Text Placeholder 2"/>
          <p:cNvSpPr>
            <a:spLocks noGrp="1"/>
          </p:cNvSpPr>
          <p:nvPr>
            <p:ph type="body" idx="1"/>
          </p:nvPr>
        </p:nvSpPr>
        <p:spPr>
          <a:xfrm>
            <a:off x="395536" y="476672"/>
            <a:ext cx="7772400" cy="492075"/>
          </a:xfrm>
        </p:spPr>
        <p:txBody>
          <a:bodyPr/>
          <a:lstStyle/>
          <a:p>
            <a:pPr algn="l"/>
            <a:r>
              <a:rPr lang="en-US" sz="2800" dirty="0">
                <a:solidFill>
                  <a:srgbClr val="FF0000"/>
                </a:solidFill>
              </a:rPr>
              <a:t>5.3.3 Back channel support</a:t>
            </a:r>
            <a:endParaRPr lang="ar-SA" sz="2800" dirty="0">
              <a:solidFill>
                <a:srgbClr val="FF0000"/>
              </a:solidFill>
            </a:endParaRPr>
          </a:p>
        </p:txBody>
      </p:sp>
    </p:spTree>
    <p:extLst>
      <p:ext uri="{BB962C8B-B14F-4D97-AF65-F5344CB8AC3E}">
        <p14:creationId xmlns:p14="http://schemas.microsoft.com/office/powerpoint/2010/main" xmlns="" val="8477016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52736"/>
            <a:ext cx="8171185" cy="4896544"/>
          </a:xfrm>
        </p:spPr>
        <p:txBody>
          <a:bodyPr/>
          <a:lstStyle/>
          <a:p>
            <a:pPr rtl="0"/>
            <a:r>
              <a:rPr lang="en-US" sz="2800" b="0" cap="none" dirty="0" smtClean="0">
                <a:solidFill>
                  <a:srgbClr val="FF0000"/>
                </a:solidFill>
              </a:rPr>
              <a:t>Hedges</a:t>
            </a:r>
            <a:r>
              <a:rPr lang="en-US" sz="2800" b="0" cap="none" dirty="0" smtClean="0"/>
              <a:t> </a:t>
            </a:r>
            <a:r>
              <a:rPr lang="en-US" sz="2800" b="0" cap="none" dirty="0" smtClean="0">
                <a:solidFill>
                  <a:schemeClr val="tx1"/>
                </a:solidFill>
              </a:rPr>
              <a:t>are linguistic forms which ‘dilute’ an </a:t>
            </a:r>
            <a:r>
              <a:rPr lang="en-US" sz="2800" b="0" cap="none" dirty="0" smtClean="0">
                <a:solidFill>
                  <a:schemeClr val="tx1"/>
                </a:solidFill>
              </a:rPr>
              <a:t>assertion. </a:t>
            </a:r>
            <a:br>
              <a:rPr lang="en-US" sz="2800" b="0" cap="none" dirty="0" smtClean="0">
                <a:solidFill>
                  <a:schemeClr val="tx1"/>
                </a:solidFill>
              </a:rPr>
            </a:br>
            <a:r>
              <a:rPr lang="en-US" sz="2800" b="0" cap="none" dirty="0" smtClean="0">
                <a:solidFill>
                  <a:srgbClr val="0000FF"/>
                </a:solidFill>
              </a:rPr>
              <a:t>E.g</a:t>
            </a:r>
            <a:r>
              <a:rPr lang="en-US" sz="2800" b="0" cap="none" dirty="0" smtClean="0"/>
              <a:t>. </a:t>
            </a:r>
            <a:r>
              <a:rPr lang="en-US" sz="2800" b="0" i="1" cap="none" dirty="0" smtClean="0">
                <a:solidFill>
                  <a:schemeClr val="tx1"/>
                </a:solidFill>
              </a:rPr>
              <a:t>sort </a:t>
            </a:r>
            <a:r>
              <a:rPr lang="en-US" sz="2800" b="0" i="1" cap="none" dirty="0" smtClean="0">
                <a:solidFill>
                  <a:schemeClr val="tx1"/>
                </a:solidFill>
              </a:rPr>
              <a:t>of</a:t>
            </a:r>
            <a:r>
              <a:rPr lang="en-US" sz="2800" b="0" cap="none" dirty="0" smtClean="0">
                <a:solidFill>
                  <a:schemeClr val="tx1"/>
                </a:solidFill>
              </a:rPr>
              <a:t>, </a:t>
            </a:r>
            <a:r>
              <a:rPr lang="en-US" sz="2800" b="0" i="1" cap="none" dirty="0" smtClean="0">
                <a:solidFill>
                  <a:schemeClr val="tx1"/>
                </a:solidFill>
              </a:rPr>
              <a:t>like</a:t>
            </a:r>
            <a:r>
              <a:rPr lang="en-US" sz="2800" b="0" cap="none" dirty="0" smtClean="0">
                <a:solidFill>
                  <a:schemeClr val="tx1"/>
                </a:solidFill>
              </a:rPr>
              <a:t>, </a:t>
            </a:r>
            <a:r>
              <a:rPr lang="en-US" sz="2800" b="0" i="1" cap="none" dirty="0" smtClean="0">
                <a:solidFill>
                  <a:schemeClr val="tx1"/>
                </a:solidFill>
              </a:rPr>
              <a:t>I think </a:t>
            </a:r>
            <a:r>
              <a:rPr lang="en-US" sz="2800" b="0" cap="none" dirty="0" smtClean="0">
                <a:solidFill>
                  <a:schemeClr val="tx1"/>
                </a:solidFill>
              </a:rPr>
              <a:t>and </a:t>
            </a:r>
            <a:r>
              <a:rPr lang="en-US" sz="2800" b="0" i="1" cap="none" dirty="0" smtClean="0">
                <a:solidFill>
                  <a:schemeClr val="tx1"/>
                </a:solidFill>
              </a:rPr>
              <a:t>kind of</a:t>
            </a:r>
            <a:r>
              <a:rPr lang="en-US" sz="2800" b="0" cap="none" dirty="0" smtClean="0">
                <a:solidFill>
                  <a:schemeClr val="tx1"/>
                </a:solidFill>
              </a:rPr>
              <a:t>.</a:t>
            </a:r>
            <a:r>
              <a:rPr lang="ar-SA" sz="2800" b="0" cap="none" dirty="0" smtClean="0">
                <a:solidFill>
                  <a:schemeClr val="tx1"/>
                </a:solidFill>
              </a:rPr>
              <a:t/>
            </a:r>
            <a:br>
              <a:rPr lang="ar-SA" sz="2800" b="0" cap="none" dirty="0" smtClean="0">
                <a:solidFill>
                  <a:schemeClr val="tx1"/>
                </a:solidFill>
              </a:rPr>
            </a:br>
            <a:r>
              <a:rPr lang="ar-SA" sz="2800" b="0" cap="none" dirty="0" smtClean="0"/>
              <a:t/>
            </a:r>
            <a:br>
              <a:rPr lang="ar-SA" sz="2800" b="0" cap="none" dirty="0" smtClean="0"/>
            </a:br>
            <a:r>
              <a:rPr lang="en-US" sz="2800" cap="none" dirty="0" smtClean="0"/>
              <a:t>modal </a:t>
            </a:r>
            <a:r>
              <a:rPr lang="en-US" sz="2800" cap="none" dirty="0" smtClean="0"/>
              <a:t>auxiliary </a:t>
            </a:r>
            <a:r>
              <a:rPr lang="en-US" sz="2800" cap="none" dirty="0" smtClean="0"/>
              <a:t>verbs</a:t>
            </a:r>
            <a:r>
              <a:rPr lang="en-US" sz="2800" b="0" cap="none" dirty="0" smtClean="0"/>
              <a:t/>
            </a:r>
            <a:br>
              <a:rPr lang="en-US" sz="2800" b="0" cap="none" dirty="0" smtClean="0"/>
            </a:br>
            <a:r>
              <a:rPr lang="en-US" sz="2800" b="0" cap="none" dirty="0" smtClean="0">
                <a:solidFill>
                  <a:schemeClr val="tx1"/>
                </a:solidFill>
              </a:rPr>
              <a:t>can be used to indicate that you don’t want to sound completely certain </a:t>
            </a:r>
            <a:r>
              <a:rPr lang="en-US" sz="2800" b="0" cap="none" dirty="0" smtClean="0">
                <a:solidFill>
                  <a:schemeClr val="tx1"/>
                </a:solidFill>
              </a:rPr>
              <a:t>about something. E.g.</a:t>
            </a:r>
            <a:r>
              <a:rPr lang="en-US" sz="2800" b="0" i="1" cap="none" dirty="0" smtClean="0">
                <a:solidFill>
                  <a:schemeClr val="tx1"/>
                </a:solidFill>
              </a:rPr>
              <a:t> </a:t>
            </a:r>
            <a:r>
              <a:rPr lang="en-US" sz="2800" b="0" i="1" cap="none" dirty="0" smtClean="0">
                <a:solidFill>
                  <a:schemeClr val="tx1"/>
                </a:solidFill>
              </a:rPr>
              <a:t>Should</a:t>
            </a:r>
            <a:r>
              <a:rPr lang="en-US" sz="2800" b="0" cap="none" dirty="0" smtClean="0">
                <a:solidFill>
                  <a:schemeClr val="tx1"/>
                </a:solidFill>
              </a:rPr>
              <a:t>, </a:t>
            </a:r>
            <a:r>
              <a:rPr lang="en-US" sz="2800" b="0" i="1" cap="none" dirty="0" smtClean="0">
                <a:solidFill>
                  <a:schemeClr val="tx1"/>
                </a:solidFill>
              </a:rPr>
              <a:t>would</a:t>
            </a:r>
            <a:r>
              <a:rPr lang="en-US" sz="2800" b="0" cap="none" dirty="0" smtClean="0">
                <a:solidFill>
                  <a:schemeClr val="tx1"/>
                </a:solidFill>
              </a:rPr>
              <a:t>, </a:t>
            </a:r>
            <a:r>
              <a:rPr lang="en-US" sz="2800" b="0" i="1" cap="none" dirty="0" smtClean="0">
                <a:solidFill>
                  <a:schemeClr val="tx1"/>
                </a:solidFill>
              </a:rPr>
              <a:t>could</a:t>
            </a:r>
            <a:r>
              <a:rPr lang="en-US" sz="2800" b="0" cap="none" dirty="0" smtClean="0">
                <a:solidFill>
                  <a:schemeClr val="tx1"/>
                </a:solidFill>
              </a:rPr>
              <a:t>, </a:t>
            </a:r>
            <a:r>
              <a:rPr lang="en-US" sz="2800" b="0" i="1" cap="none" dirty="0" smtClean="0">
                <a:solidFill>
                  <a:schemeClr val="tx1"/>
                </a:solidFill>
              </a:rPr>
              <a:t>may </a:t>
            </a:r>
            <a:r>
              <a:rPr lang="en-US" sz="2800" b="0" cap="none" dirty="0" smtClean="0">
                <a:solidFill>
                  <a:schemeClr val="tx1"/>
                </a:solidFill>
              </a:rPr>
              <a:t>and </a:t>
            </a:r>
            <a:r>
              <a:rPr lang="en-US" sz="2800" b="0" i="1" cap="none" dirty="0" smtClean="0">
                <a:solidFill>
                  <a:schemeClr val="tx1"/>
                </a:solidFill>
              </a:rPr>
              <a:t>might.</a:t>
            </a:r>
            <a:r>
              <a:rPr lang="en-US" sz="2800" b="0" i="1" cap="none" dirty="0" smtClean="0"/>
              <a:t/>
            </a:r>
            <a:br>
              <a:rPr lang="en-US" sz="2800" b="0" i="1" cap="none" dirty="0" smtClean="0"/>
            </a:br>
            <a:r>
              <a:rPr lang="en-US" sz="2800" b="0" cap="none" dirty="0" smtClean="0"/>
              <a:t> </a:t>
            </a:r>
            <a:r>
              <a:rPr lang="en-US" sz="2800" b="0" cap="none" dirty="0" smtClean="0"/>
              <a:t/>
            </a:r>
            <a:br>
              <a:rPr lang="en-US" sz="2800" b="0" cap="none" dirty="0" smtClean="0"/>
            </a:br>
            <a:r>
              <a:rPr lang="en-US" sz="2000" b="0" cap="none" dirty="0" smtClean="0"/>
              <a:t>Studies suggest that women exploit hedges and epistemic </a:t>
            </a:r>
            <a:r>
              <a:rPr lang="en-US" sz="2000" b="0" cap="none" dirty="0" smtClean="0"/>
              <a:t>modal forms </a:t>
            </a:r>
            <a:r>
              <a:rPr lang="en-US" sz="2000" b="0" cap="none" dirty="0" smtClean="0"/>
              <a:t>more than men</a:t>
            </a:r>
            <a:br>
              <a:rPr lang="en-US" sz="2000" b="0" cap="none" dirty="0" smtClean="0"/>
            </a:br>
            <a:r>
              <a:rPr lang="en-US" b="0" dirty="0"/>
              <a:t/>
            </a:r>
            <a:br>
              <a:rPr lang="en-US" b="0" dirty="0"/>
            </a:br>
            <a:endParaRPr lang="ar-SA" dirty="0"/>
          </a:p>
        </p:txBody>
      </p:sp>
      <p:sp>
        <p:nvSpPr>
          <p:cNvPr id="3" name="Text Placeholder 2"/>
          <p:cNvSpPr>
            <a:spLocks noGrp="1"/>
          </p:cNvSpPr>
          <p:nvPr>
            <p:ph type="body" idx="1"/>
          </p:nvPr>
        </p:nvSpPr>
        <p:spPr>
          <a:xfrm>
            <a:off x="179512" y="188640"/>
            <a:ext cx="7772400" cy="576064"/>
          </a:xfrm>
        </p:spPr>
        <p:txBody>
          <a:bodyPr/>
          <a:lstStyle/>
          <a:p>
            <a:pPr algn="l" rtl="0"/>
            <a:r>
              <a:rPr lang="en-US" sz="2800" dirty="0">
                <a:solidFill>
                  <a:srgbClr val="0000FF"/>
                </a:solidFill>
              </a:rPr>
              <a:t>5.3.4 </a:t>
            </a:r>
            <a:r>
              <a:rPr lang="en-US" sz="2800" dirty="0" smtClean="0">
                <a:solidFill>
                  <a:srgbClr val="0000FF"/>
                </a:solidFill>
              </a:rPr>
              <a:t>Hedges </a:t>
            </a:r>
            <a:r>
              <a:rPr lang="en-US" sz="2800" dirty="0">
                <a:solidFill>
                  <a:srgbClr val="0000FF"/>
                </a:solidFill>
              </a:rPr>
              <a:t>and epistemic modal </a:t>
            </a:r>
            <a:r>
              <a:rPr lang="en-US" sz="2800" dirty="0" smtClean="0">
                <a:solidFill>
                  <a:srgbClr val="0000FF"/>
                </a:solidFill>
              </a:rPr>
              <a:t>forms</a:t>
            </a:r>
            <a:endParaRPr lang="ar-SA" sz="2800" dirty="0">
              <a:solidFill>
                <a:srgbClr val="0000FF"/>
              </a:solidFill>
            </a:endParaRPr>
          </a:p>
        </p:txBody>
      </p:sp>
    </p:spTree>
    <p:extLst>
      <p:ext uri="{BB962C8B-B14F-4D97-AF65-F5344CB8AC3E}">
        <p14:creationId xmlns:p14="http://schemas.microsoft.com/office/powerpoint/2010/main" xmlns="" val="1513903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2" y="1556792"/>
            <a:ext cx="7954143" cy="1362075"/>
          </a:xfrm>
        </p:spPr>
        <p:txBody>
          <a:bodyPr/>
          <a:lstStyle/>
          <a:p>
            <a:pPr rtl="0"/>
            <a:r>
              <a:rPr lang="en-US" sz="2400" b="0" cap="none" dirty="0" smtClean="0">
                <a:solidFill>
                  <a:srgbClr val="FF0000"/>
                </a:solidFill>
              </a:rPr>
              <a:t>A</a:t>
            </a:r>
            <a:r>
              <a:rPr lang="en-US" sz="2400" b="0" cap="none" dirty="0" smtClean="0">
                <a:solidFill>
                  <a:schemeClr val="tx1"/>
                </a:solidFill>
              </a:rPr>
              <a:t>. Women </a:t>
            </a:r>
            <a:r>
              <a:rPr lang="en-US" sz="2400" b="0" cap="none" dirty="0">
                <a:solidFill>
                  <a:schemeClr val="tx1"/>
                </a:solidFill>
              </a:rPr>
              <a:t>are less confident than men and feel nervous about asserting anything too </a:t>
            </a:r>
            <a:r>
              <a:rPr lang="en-US" sz="2400" b="0" cap="none" dirty="0" smtClean="0">
                <a:solidFill>
                  <a:schemeClr val="tx1"/>
                </a:solidFill>
              </a:rPr>
              <a:t>strongly.</a:t>
            </a:r>
            <a:br>
              <a:rPr lang="en-US" sz="2400" b="0" cap="none" dirty="0" smtClean="0">
                <a:solidFill>
                  <a:schemeClr val="tx1"/>
                </a:solidFill>
              </a:rPr>
            </a:br>
            <a:r>
              <a:rPr lang="en-US" sz="2400" b="0" cap="none" dirty="0" smtClean="0">
                <a:solidFill>
                  <a:schemeClr val="tx1"/>
                </a:solidFill>
              </a:rPr>
              <a:t/>
            </a:r>
            <a:br>
              <a:rPr lang="en-US" sz="2400" b="0" cap="none" dirty="0" smtClean="0">
                <a:solidFill>
                  <a:schemeClr val="tx1"/>
                </a:solidFill>
              </a:rPr>
            </a:br>
            <a:r>
              <a:rPr lang="en-US" sz="2400" cap="none" dirty="0" smtClean="0">
                <a:solidFill>
                  <a:srgbClr val="FF0000"/>
                </a:solidFill>
              </a:rPr>
              <a:t>B</a:t>
            </a:r>
            <a:r>
              <a:rPr lang="en-US" sz="2400" b="0" cap="none" dirty="0" smtClean="0">
                <a:solidFill>
                  <a:schemeClr val="tx1"/>
                </a:solidFill>
              </a:rPr>
              <a:t>. women </a:t>
            </a:r>
            <a:r>
              <a:rPr lang="en-US" sz="2400" b="0" cap="none" dirty="0">
                <a:solidFill>
                  <a:schemeClr val="tx1"/>
                </a:solidFill>
              </a:rPr>
              <a:t>prefer to avoid conflict and to allow disagreement to take place without explicit confrontation</a:t>
            </a:r>
            <a:br>
              <a:rPr lang="en-US" sz="2400" b="0" cap="none" dirty="0">
                <a:solidFill>
                  <a:schemeClr val="tx1"/>
                </a:solidFill>
              </a:rPr>
            </a:br>
            <a:endParaRPr lang="ar-SA" sz="2400" b="0" dirty="0">
              <a:solidFill>
                <a:schemeClr val="tx1"/>
              </a:solidFill>
            </a:endParaRPr>
          </a:p>
        </p:txBody>
      </p:sp>
      <p:sp>
        <p:nvSpPr>
          <p:cNvPr id="3" name="Text Placeholder 2"/>
          <p:cNvSpPr>
            <a:spLocks noGrp="1"/>
          </p:cNvSpPr>
          <p:nvPr>
            <p:ph type="body" idx="1"/>
          </p:nvPr>
        </p:nvSpPr>
        <p:spPr>
          <a:xfrm>
            <a:off x="722313" y="548680"/>
            <a:ext cx="7772400" cy="545852"/>
          </a:xfrm>
        </p:spPr>
        <p:txBody>
          <a:bodyPr/>
          <a:lstStyle/>
          <a:p>
            <a:pPr algn="l" rtl="0"/>
            <a:r>
              <a:rPr lang="en-US" sz="2400" b="1" dirty="0" smtClean="0">
                <a:solidFill>
                  <a:srgbClr val="0000FF"/>
                </a:solidFill>
              </a:rPr>
              <a:t>Why do women use hedges and epistemic forms?</a:t>
            </a:r>
            <a:endParaRPr lang="ar-SA" sz="2400" b="1" dirty="0">
              <a:solidFill>
                <a:srgbClr val="0000FF"/>
              </a:solidFill>
            </a:endParaRPr>
          </a:p>
        </p:txBody>
      </p:sp>
    </p:spTree>
    <p:extLst>
      <p:ext uri="{BB962C8B-B14F-4D97-AF65-F5344CB8AC3E}">
        <p14:creationId xmlns:p14="http://schemas.microsoft.com/office/powerpoint/2010/main" xmlns="" val="3303752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52736"/>
            <a:ext cx="7772400" cy="648072"/>
          </a:xfrm>
        </p:spPr>
        <p:txBody>
          <a:bodyPr/>
          <a:lstStyle/>
          <a:p>
            <a:pPr rtl="0"/>
            <a:r>
              <a:rPr lang="en-US" sz="2400" b="0" cap="none" dirty="0" smtClean="0">
                <a:solidFill>
                  <a:srgbClr val="FF0000"/>
                </a:solidFill>
              </a:rPr>
              <a:t>Men and women </a:t>
            </a:r>
            <a:r>
              <a:rPr lang="en-US" sz="2400" b="0" cap="none" dirty="0">
                <a:solidFill>
                  <a:srgbClr val="FF0000"/>
                </a:solidFill>
              </a:rPr>
              <a:t>v</a:t>
            </a:r>
            <a:r>
              <a:rPr lang="en-US" sz="2400" b="0" cap="none" dirty="0" smtClean="0">
                <a:solidFill>
                  <a:srgbClr val="FF0000"/>
                </a:solidFill>
              </a:rPr>
              <a:t>ary is in the topics they choose to discuss.</a:t>
            </a:r>
            <a:br>
              <a:rPr lang="en-US" sz="2400" b="0" cap="none" dirty="0" smtClean="0">
                <a:solidFill>
                  <a:srgbClr val="FF0000"/>
                </a:solidFill>
              </a:rPr>
            </a:br>
            <a:r>
              <a:rPr lang="en-US" sz="2400" b="0" cap="none" dirty="0">
                <a:solidFill>
                  <a:srgbClr val="FF0000"/>
                </a:solidFill>
              </a:rPr>
              <a:t/>
            </a:r>
            <a:br>
              <a:rPr lang="en-US" sz="2400" b="0" cap="none" dirty="0">
                <a:solidFill>
                  <a:srgbClr val="FF0000"/>
                </a:solidFill>
              </a:rPr>
            </a:br>
            <a:endParaRPr lang="ar-SA" sz="2400" cap="none" dirty="0">
              <a:solidFill>
                <a:srgbClr val="FF0000"/>
              </a:solidFill>
            </a:endParaRPr>
          </a:p>
        </p:txBody>
      </p:sp>
      <p:sp>
        <p:nvSpPr>
          <p:cNvPr id="3" name="Text Placeholder 2"/>
          <p:cNvSpPr>
            <a:spLocks noGrp="1"/>
          </p:cNvSpPr>
          <p:nvPr>
            <p:ph type="body" idx="1"/>
          </p:nvPr>
        </p:nvSpPr>
        <p:spPr>
          <a:xfrm>
            <a:off x="722313" y="476672"/>
            <a:ext cx="7772400" cy="564083"/>
          </a:xfrm>
        </p:spPr>
        <p:txBody>
          <a:bodyPr/>
          <a:lstStyle/>
          <a:p>
            <a:pPr algn="l"/>
            <a:r>
              <a:rPr lang="en-US" sz="2800" b="1" dirty="0">
                <a:solidFill>
                  <a:srgbClr val="0000FF"/>
                </a:solidFill>
              </a:rPr>
              <a:t>5.3.5 Topic development</a:t>
            </a:r>
            <a:endParaRPr lang="ar-SA" sz="2800" b="1" dirty="0">
              <a:solidFill>
                <a:srgbClr val="0000FF"/>
              </a:solidFill>
            </a:endParaRPr>
          </a:p>
        </p:txBody>
      </p:sp>
      <p:sp>
        <p:nvSpPr>
          <p:cNvPr id="4" name="Rectangle 3"/>
          <p:cNvSpPr/>
          <p:nvPr/>
        </p:nvSpPr>
        <p:spPr>
          <a:xfrm>
            <a:off x="323528" y="1700808"/>
            <a:ext cx="3672408" cy="954107"/>
          </a:xfrm>
          <a:prstGeom prst="rect">
            <a:avLst/>
          </a:prstGeom>
        </p:spPr>
        <p:txBody>
          <a:bodyPr wrap="square">
            <a:spAutoFit/>
          </a:bodyPr>
          <a:lstStyle/>
          <a:p>
            <a:r>
              <a:rPr lang="en-US" sz="2000" b="1" dirty="0">
                <a:solidFill>
                  <a:srgbClr val="00B050"/>
                </a:solidFill>
              </a:rPr>
              <a:t> Women, </a:t>
            </a:r>
            <a:endParaRPr lang="en-US" sz="2000" b="1" dirty="0" smtClean="0">
              <a:solidFill>
                <a:srgbClr val="00B050"/>
              </a:solidFill>
            </a:endParaRPr>
          </a:p>
          <a:p>
            <a:r>
              <a:rPr lang="en-US" dirty="0" smtClean="0"/>
              <a:t>select </a:t>
            </a:r>
            <a:r>
              <a:rPr lang="en-US" dirty="0"/>
              <a:t>more personal topics: </a:t>
            </a:r>
            <a:r>
              <a:rPr lang="en-US" b="1" dirty="0" smtClean="0">
                <a:solidFill>
                  <a:srgbClr val="0000FF"/>
                </a:solidFill>
              </a:rPr>
              <a:t>E.g</a:t>
            </a:r>
            <a:r>
              <a:rPr lang="en-US" dirty="0" smtClean="0"/>
              <a:t>. family</a:t>
            </a:r>
            <a:r>
              <a:rPr lang="en-US" dirty="0"/>
              <a:t>, </a:t>
            </a:r>
            <a:r>
              <a:rPr lang="en-US" dirty="0" smtClean="0"/>
              <a:t>emotions </a:t>
            </a:r>
            <a:r>
              <a:rPr lang="en-US" dirty="0"/>
              <a:t>and </a:t>
            </a:r>
            <a:r>
              <a:rPr lang="en-US" dirty="0" smtClean="0"/>
              <a:t>friendships.</a:t>
            </a:r>
            <a:endParaRPr lang="ar-SA" dirty="0"/>
          </a:p>
        </p:txBody>
      </p:sp>
      <p:sp>
        <p:nvSpPr>
          <p:cNvPr id="5" name="Rectangle 4"/>
          <p:cNvSpPr/>
          <p:nvPr/>
        </p:nvSpPr>
        <p:spPr>
          <a:xfrm>
            <a:off x="4427984" y="1772816"/>
            <a:ext cx="4104456" cy="1785104"/>
          </a:xfrm>
          <a:prstGeom prst="rect">
            <a:avLst/>
          </a:prstGeom>
        </p:spPr>
        <p:txBody>
          <a:bodyPr wrap="square">
            <a:spAutoFit/>
          </a:bodyPr>
          <a:lstStyle/>
          <a:p>
            <a:r>
              <a:rPr lang="en-US" dirty="0"/>
              <a:t> </a:t>
            </a:r>
            <a:r>
              <a:rPr lang="en-US" sz="2000" b="1" dirty="0">
                <a:solidFill>
                  <a:srgbClr val="00B050"/>
                </a:solidFill>
              </a:rPr>
              <a:t>Men</a:t>
            </a:r>
            <a:r>
              <a:rPr lang="en-US" dirty="0" smtClean="0"/>
              <a:t>,</a:t>
            </a:r>
          </a:p>
          <a:p>
            <a:r>
              <a:rPr lang="en-US" dirty="0" smtClean="0"/>
              <a:t>prefer </a:t>
            </a:r>
            <a:r>
              <a:rPr lang="en-US" dirty="0"/>
              <a:t>more impersonal topics, often based on factual or technical </a:t>
            </a:r>
            <a:r>
              <a:rPr lang="en-US" dirty="0" smtClean="0"/>
              <a:t>knowledge</a:t>
            </a:r>
          </a:p>
          <a:p>
            <a:r>
              <a:rPr lang="en-US" b="1" dirty="0" smtClean="0">
                <a:solidFill>
                  <a:srgbClr val="0000FF"/>
                </a:solidFill>
              </a:rPr>
              <a:t>E.g</a:t>
            </a:r>
            <a:r>
              <a:rPr lang="en-US" dirty="0" smtClean="0"/>
              <a:t>. </a:t>
            </a:r>
            <a:r>
              <a:rPr lang="en-US" dirty="0"/>
              <a:t>football, cars or home improvements.</a:t>
            </a:r>
            <a:endParaRPr lang="ar-SA" dirty="0"/>
          </a:p>
        </p:txBody>
      </p:sp>
    </p:spTree>
    <p:extLst>
      <p:ext uri="{BB962C8B-B14F-4D97-AF65-F5344CB8AC3E}">
        <p14:creationId xmlns:p14="http://schemas.microsoft.com/office/powerpoint/2010/main" xmlns="" val="30955713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microsoft.com/office/2006/documentManagement/types"/>
    <ds:schemaRef ds:uri="http://purl.org/dc/dcmitype/"/>
    <ds:schemaRef ds:uri="http://purl.org/dc/elements/1.1/"/>
    <ds:schemaRef ds:uri="http://purl.org/dc/terms/"/>
    <ds:schemaRef ds:uri="http://www.w3.org/XML/1998/namespac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6259</TotalTime>
  <Words>651</Words>
  <Application>Microsoft Office PowerPoint</Application>
  <PresentationFormat>عرض على الشاشة (3:4)‏</PresentationFormat>
  <Paragraphs>129</Paragraphs>
  <Slides>18</Slides>
  <Notes>4</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المحاضرة التمهيدية</vt:lpstr>
      <vt:lpstr>الشريحة 1</vt:lpstr>
      <vt:lpstr>Lecture  6</vt:lpstr>
      <vt:lpstr>In this Lecture, we will discuss the following:</vt:lpstr>
      <vt:lpstr>Marked and Unmarked terms </vt:lpstr>
      <vt:lpstr>Marked and Unmarked terms </vt:lpstr>
      <vt:lpstr>5.2.3 Semantic derogation</vt:lpstr>
      <vt:lpstr>5.2.4 Sexism in discourse</vt:lpstr>
      <vt:lpstr>5.2.5 Other explicit examples of sexism</vt:lpstr>
      <vt:lpstr>الشريحة 9</vt:lpstr>
      <vt:lpstr>Is there any difference between men’s and women’s talk? - Common stereotypes about women’s talk:   a. women talk more than men  b. women never stop talking  This implies that women’s talk is plentiful but rather pointless.        New Research results: Men on the whole talk far more than women. The fact that we tend to assume that women talk more in spite of the evidence /research indicates that women and women’s activities are undervalued.</vt:lpstr>
      <vt:lpstr>Differences at the level of phonology: women and men vary in their pronunciation.  Syntactic differences: differences in the kinds of grammatical constructions they use.  Discoursal differences:  differences in the kinds of things they talk about.  5.3.1 How much talk? 5.3.2 interruption 5.3.3 Back channel support 5.3.4 hedges and epistemic modal forms 5.3.5 Topic development   </vt:lpstr>
      <vt:lpstr>Research Results: 1- In a mixed-sex conversation, the average amount of time for which a man talks is approximately twice as long as the average amount for which a woman talks.  2- Boys talk more in front of the class than girls do, and absorb more of the teacher’s time.   As a consequence of this research, changes to teaching styles in the UK have been made to distribute the amount of classroom talk, and the teacher’s time, more fairly.   </vt:lpstr>
      <vt:lpstr>  The extent to which men interrupt women ….Men interrupt women more than they interrupt other men,   indicate that men act as if they have more right than women to speak in mixed-sex conversations, and that women act as if they had less right to speak than men. </vt:lpstr>
      <vt:lpstr>Back channel support is the verbal and non-verbal feedback listeners give to speakers.   Research suggests women are often more active than men in supportive roles in conversation.   Listeners can give feedback by saying things like:  mmm, uhuh, yeah,  nodding,  smiling,  frowning and by other body language including  gestures. </vt:lpstr>
      <vt:lpstr>Hedges are linguistic forms which ‘dilute’ an assertion.  E.g. sort of, like, I think and kind of.  modal auxiliary verbs can be used to indicate that you don’t want to sound completely certain about something. E.g. Should, would, could, may and might.   Studies suggest that women exploit hedges and epistemic modal forms more than men  </vt:lpstr>
      <vt:lpstr>A. Women are less confident than men and feel nervous about asserting anything too strongly.  B. women prefer to avoid conflict and to allow disagreement to take place without explicit confrontation </vt:lpstr>
      <vt:lpstr>Men and women vary is in the topics they choose to discuss.  </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malhlilal</cp:lastModifiedBy>
  <cp:revision>449</cp:revision>
  <dcterms:created xsi:type="dcterms:W3CDTF">1601-01-01T00:00:00Z</dcterms:created>
  <dcterms:modified xsi:type="dcterms:W3CDTF">2012-10-07T09:22:04Z</dcterms:modified>
</cp:coreProperties>
</file>