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09" r:id="rId4"/>
  </p:sldMasterIdLst>
  <p:notesMasterIdLst>
    <p:notesMasterId r:id="rId19"/>
  </p:notesMasterIdLst>
  <p:handoutMasterIdLst>
    <p:handoutMasterId r:id="rId20"/>
  </p:handoutMasterIdLst>
  <p:sldIdLst>
    <p:sldId id="286" r:id="rId5"/>
    <p:sldId id="287" r:id="rId6"/>
    <p:sldId id="289" r:id="rId7"/>
    <p:sldId id="292" r:id="rId8"/>
    <p:sldId id="302" r:id="rId9"/>
    <p:sldId id="298" r:id="rId10"/>
    <p:sldId id="300" r:id="rId11"/>
    <p:sldId id="299" r:id="rId12"/>
    <p:sldId id="297" r:id="rId13"/>
    <p:sldId id="293" r:id="rId14"/>
    <p:sldId id="291" r:id="rId15"/>
    <p:sldId id="303" r:id="rId16"/>
    <p:sldId id="301" r:id="rId17"/>
    <p:sldId id="288" r:id="rId1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292"/>
            <p14:sldId id="302"/>
            <p14:sldId id="298"/>
            <p14:sldId id="300"/>
            <p14:sldId id="299"/>
            <p14:sldId id="297"/>
            <p14:sldId id="293"/>
            <p14:sldId id="291"/>
            <p14:sldId id="303"/>
            <p14:sldId id="301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737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9939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12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In this Lecture, we will discuss the following: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124744"/>
            <a:ext cx="8208912" cy="49859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sz="1600" b="1" dirty="0"/>
              <a:t>9.4 Language and the construction </a:t>
            </a:r>
            <a:r>
              <a:rPr lang="en-US" sz="1600" b="1" dirty="0" smtClean="0"/>
              <a:t>of group identities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9.4.1 </a:t>
            </a:r>
            <a:r>
              <a:rPr lang="en-US" dirty="0"/>
              <a:t>Identity and </a:t>
            </a:r>
            <a:r>
              <a:rPr lang="en-US" dirty="0" smtClean="0"/>
              <a:t>representation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9.4.2 </a:t>
            </a:r>
            <a:r>
              <a:rPr lang="en-US" dirty="0" err="1"/>
              <a:t>Ingroups</a:t>
            </a:r>
            <a:r>
              <a:rPr lang="en-US" dirty="0"/>
              <a:t> and </a:t>
            </a:r>
            <a:r>
              <a:rPr lang="en-US" dirty="0" err="1" smtClean="0"/>
              <a:t>outgroups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b="1" dirty="0"/>
              <a:t>9.5 Linguistic variation and </a:t>
            </a:r>
            <a:r>
              <a:rPr lang="en-US" b="1" dirty="0" smtClean="0"/>
              <a:t>the construction </a:t>
            </a:r>
            <a:r>
              <a:rPr lang="en-US" b="1" dirty="0"/>
              <a:t>of </a:t>
            </a:r>
            <a:r>
              <a:rPr lang="en-US" b="1" dirty="0" smtClean="0"/>
              <a:t>identity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9.5.1 Stylistic variation and language </a:t>
            </a:r>
            <a:r>
              <a:rPr lang="en-US" dirty="0" smtClean="0"/>
              <a:t>choice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9.5.2 Power and linguistic </a:t>
            </a:r>
            <a:r>
              <a:rPr lang="en-US" dirty="0" smtClean="0"/>
              <a:t>imperialism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The </a:t>
            </a:r>
            <a:r>
              <a:rPr lang="en-US" sz="2000" b="1" dirty="0">
                <a:solidFill>
                  <a:srgbClr val="0000FF"/>
                </a:solidFill>
              </a:rPr>
              <a:t>standard English debate (chapter 10).</a:t>
            </a:r>
            <a:endParaRPr 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/>
              <a:t>10.1 Introduction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10.2 What is standard English?</a:t>
            </a:r>
            <a:endParaRPr lang="en-US" dirty="0"/>
          </a:p>
          <a:p>
            <a:pPr lvl="1">
              <a:lnSpc>
                <a:spcPct val="15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576064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9.4 Language and the construction of group identities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79512" y="692696"/>
            <a:ext cx="8820472" cy="5066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Representation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/>
              <a:t>is how the </a:t>
            </a:r>
            <a:r>
              <a:rPr lang="en-US" sz="2400" dirty="0"/>
              <a:t>speaker chooses to refer to something or </a:t>
            </a:r>
            <a:r>
              <a:rPr lang="en-US" sz="2400" dirty="0" smtClean="0"/>
              <a:t>someone by categorizing them as belonging </a:t>
            </a:r>
            <a:r>
              <a:rPr lang="en-US" sz="2400" dirty="0"/>
              <a:t>to a social </a:t>
            </a:r>
            <a:r>
              <a:rPr lang="en-US" sz="2400" dirty="0" smtClean="0"/>
              <a:t>group.</a:t>
            </a:r>
          </a:p>
          <a:p>
            <a:pPr marL="0" lvl="1">
              <a:lnSpc>
                <a:spcPct val="150000"/>
              </a:lnSpc>
            </a:pPr>
            <a:endParaRPr lang="en-US" sz="1050" dirty="0"/>
          </a:p>
          <a:p>
            <a:pPr marL="0" lvl="1"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9.4.1 </a:t>
            </a:r>
            <a:r>
              <a:rPr lang="en-US" sz="2000" b="1" dirty="0">
                <a:solidFill>
                  <a:srgbClr val="0000FF"/>
                </a:solidFill>
              </a:rPr>
              <a:t>Identity and </a:t>
            </a:r>
            <a:r>
              <a:rPr lang="en-US" sz="2000" b="1" dirty="0" smtClean="0">
                <a:solidFill>
                  <a:srgbClr val="0000FF"/>
                </a:solidFill>
              </a:rPr>
              <a:t>representation.</a:t>
            </a:r>
            <a:endParaRPr lang="en-US" sz="20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    -Imposing labels of </a:t>
            </a:r>
            <a:r>
              <a:rPr lang="en-US" b="1" dirty="0" smtClean="0">
                <a:solidFill>
                  <a:srgbClr val="7030A0"/>
                </a:solidFill>
              </a:rPr>
              <a:t>identity: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We study a quotation by </a:t>
            </a:r>
            <a:r>
              <a:rPr lang="en-US" b="1" dirty="0" smtClean="0">
                <a:solidFill>
                  <a:srgbClr val="FF0000"/>
                </a:solidFill>
              </a:rPr>
              <a:t>Sacks 1995: 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7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“</a:t>
            </a:r>
            <a:r>
              <a:rPr lang="en-US" dirty="0">
                <a:solidFill>
                  <a:srgbClr val="00B050"/>
                </a:solidFill>
              </a:rPr>
              <a:t>If a kid is driving, he’s seen as a </a:t>
            </a:r>
            <a:r>
              <a:rPr lang="en-US" b="1" dirty="0">
                <a:solidFill>
                  <a:srgbClr val="00B050"/>
                </a:solidFill>
              </a:rPr>
              <a:t>teenager</a:t>
            </a:r>
            <a:r>
              <a:rPr lang="en-US" dirty="0">
                <a:solidFill>
                  <a:srgbClr val="00B050"/>
                </a:solidFill>
              </a:rPr>
              <a:t> driving…. His problem, then, initially, is that he is in fact going to be </a:t>
            </a:r>
            <a:r>
              <a:rPr lang="en-US" b="1" i="1" u="sng" dirty="0">
                <a:solidFill>
                  <a:srgbClr val="00B050"/>
                </a:solidFill>
              </a:rPr>
              <a:t>typed</a:t>
            </a:r>
            <a:r>
              <a:rPr lang="en-US" dirty="0">
                <a:solidFill>
                  <a:srgbClr val="00B050"/>
                </a:solidFill>
              </a:rPr>
              <a:t>; where for one, the category ‘</a:t>
            </a:r>
            <a:r>
              <a:rPr lang="en-US" b="1" dirty="0">
                <a:solidFill>
                  <a:srgbClr val="00B050"/>
                </a:solidFill>
              </a:rPr>
              <a:t>teenager</a:t>
            </a:r>
            <a:r>
              <a:rPr lang="en-US" dirty="0">
                <a:solidFill>
                  <a:srgbClr val="00B050"/>
                </a:solidFill>
              </a:rPr>
              <a:t>’ is a category owned by </a:t>
            </a:r>
            <a:r>
              <a:rPr lang="en-US" b="1" dirty="0">
                <a:solidFill>
                  <a:srgbClr val="00B050"/>
                </a:solidFill>
              </a:rPr>
              <a:t>adults</a:t>
            </a:r>
            <a:r>
              <a:rPr lang="en-US" dirty="0" smtClean="0">
                <a:solidFill>
                  <a:srgbClr val="00B050"/>
                </a:solidFill>
              </a:rPr>
              <a:t>.”							</a:t>
            </a:r>
            <a:r>
              <a:rPr lang="en-US" sz="1600" dirty="0" smtClean="0"/>
              <a:t> </a:t>
            </a:r>
            <a:r>
              <a:rPr lang="en-US" sz="1600" dirty="0"/>
              <a:t>(Sacks 1995: Lecture 7</a:t>
            </a:r>
            <a:r>
              <a:rPr lang="en-US" sz="1600" dirty="0" smtClean="0"/>
              <a:t>)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1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79512" y="548680"/>
            <a:ext cx="8820472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9.4.1 </a:t>
            </a:r>
            <a:r>
              <a:rPr lang="en-US" sz="2400" b="1" dirty="0">
                <a:solidFill>
                  <a:srgbClr val="0000FF"/>
                </a:solidFill>
              </a:rPr>
              <a:t>Identity and </a:t>
            </a:r>
            <a:r>
              <a:rPr lang="en-US" sz="2400" b="1" dirty="0" smtClean="0">
                <a:solidFill>
                  <a:srgbClr val="0000FF"/>
                </a:solidFill>
              </a:rPr>
              <a:t>representation.</a:t>
            </a:r>
            <a:endParaRPr lang="en-US" sz="24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-Imposing labels of identity</a:t>
            </a:r>
          </a:p>
          <a:p>
            <a:pPr>
              <a:lnSpc>
                <a:spcPct val="150000"/>
              </a:lnSpc>
            </a:pPr>
            <a:endParaRPr lang="en-US" sz="6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According to </a:t>
            </a:r>
            <a:r>
              <a:rPr lang="en-US" sz="2000" dirty="0">
                <a:solidFill>
                  <a:srgbClr val="FF0000"/>
                </a:solidFill>
              </a:rPr>
              <a:t>Sacks </a:t>
            </a:r>
            <a:r>
              <a:rPr lang="en-US" sz="2000" dirty="0" smtClean="0">
                <a:solidFill>
                  <a:srgbClr val="FF0000"/>
                </a:solidFill>
              </a:rPr>
              <a:t>1995:</a:t>
            </a:r>
            <a:endParaRPr lang="en-US" sz="2000" dirty="0">
              <a:solidFill>
                <a:srgbClr val="FF0000"/>
              </a:solidFill>
            </a:endParaRPr>
          </a:p>
          <a:p>
            <a:endParaRPr lang="en-US" sz="1050" b="1" dirty="0" smtClean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Labels </a:t>
            </a:r>
            <a:r>
              <a:rPr lang="en-US" dirty="0">
                <a:solidFill>
                  <a:srgbClr val="0000FF"/>
                </a:solidFill>
              </a:rPr>
              <a:t>of identity are imposed by people who may be in a more powerful position.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People </a:t>
            </a:r>
            <a:r>
              <a:rPr lang="en-US" dirty="0">
                <a:solidFill>
                  <a:srgbClr val="0000FF"/>
                </a:solidFill>
              </a:rPr>
              <a:t>who impose labels of identity may use the labels </a:t>
            </a:r>
            <a:r>
              <a:rPr lang="en-US" b="1" dirty="0">
                <a:solidFill>
                  <a:srgbClr val="0000FF"/>
                </a:solidFill>
              </a:rPr>
              <a:t>to make a kind of social </a:t>
            </a:r>
            <a:r>
              <a:rPr lang="en-US" b="1" dirty="0" smtClean="0">
                <a:solidFill>
                  <a:srgbClr val="0000FF"/>
                </a:solidFill>
              </a:rPr>
              <a:t>judgment</a:t>
            </a:r>
            <a:r>
              <a:rPr lang="en-US" b="1" dirty="0">
                <a:solidFill>
                  <a:srgbClr val="0000FF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We </a:t>
            </a:r>
            <a:r>
              <a:rPr lang="en-US" dirty="0">
                <a:solidFill>
                  <a:srgbClr val="0000FF"/>
                </a:solidFill>
              </a:rPr>
              <a:t>do not always control the categories people use to define our identity.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We </a:t>
            </a:r>
            <a:r>
              <a:rPr lang="en-US" dirty="0">
                <a:solidFill>
                  <a:srgbClr val="0000FF"/>
                </a:solidFill>
              </a:rPr>
              <a:t>do not always control the cultural assumptions that accompany labels identity.</a:t>
            </a:r>
          </a:p>
          <a:p>
            <a:endParaRPr lang="en-US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850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9.4.2 </a:t>
            </a:r>
            <a:r>
              <a:rPr lang="en-US" sz="2400" b="1" dirty="0" err="1">
                <a:solidFill>
                  <a:srgbClr val="FF0000"/>
                </a:solidFill>
              </a:rPr>
              <a:t>Ingroups</a:t>
            </a:r>
            <a:r>
              <a:rPr lang="en-US" sz="2400" b="1" dirty="0">
                <a:solidFill>
                  <a:srgbClr val="FF0000"/>
                </a:solidFill>
              </a:rPr>
              <a:t> and </a:t>
            </a:r>
            <a:r>
              <a:rPr lang="en-US" sz="2400" b="1" dirty="0" err="1">
                <a:solidFill>
                  <a:srgbClr val="FF0000"/>
                </a:solidFill>
              </a:rPr>
              <a:t>outgroups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836712"/>
            <a:ext cx="88204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000" b="1" dirty="0" smtClean="0">
                <a:solidFill>
                  <a:srgbClr val="00B050"/>
                </a:solidFill>
              </a:rPr>
              <a:t>Determining one’s social identity.</a:t>
            </a:r>
          </a:p>
          <a:p>
            <a:pPr>
              <a:lnSpc>
                <a:spcPct val="150000"/>
              </a:lnSpc>
            </a:pPr>
            <a:endParaRPr lang="en-US" sz="1200" b="1" dirty="0" smtClean="0">
              <a:solidFill>
                <a:srgbClr val="0000FF"/>
              </a:solidFill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>
                <a:solidFill>
                  <a:srgbClr val="0000FF"/>
                </a:solidFill>
              </a:rPr>
              <a:t>Determining one’s social identity is not purely an individual matter.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>
                <a:solidFill>
                  <a:srgbClr val="0000FF"/>
                </a:solidFill>
              </a:rPr>
              <a:t>Determining one’s social </a:t>
            </a:r>
            <a:r>
              <a:rPr lang="en-US" dirty="0" smtClean="0">
                <a:solidFill>
                  <a:srgbClr val="0000FF"/>
                </a:solidFill>
              </a:rPr>
              <a:t>identity </a:t>
            </a:r>
            <a:r>
              <a:rPr lang="en-US" dirty="0" smtClean="0"/>
              <a:t>is </a:t>
            </a:r>
            <a:r>
              <a:rPr lang="en-US" dirty="0"/>
              <a:t>also bound up with </a:t>
            </a:r>
            <a:r>
              <a:rPr lang="en-US" b="1" i="1" dirty="0"/>
              <a:t>how others perceive </a:t>
            </a:r>
            <a:r>
              <a:rPr lang="en-US" b="1" i="1" dirty="0" smtClean="0"/>
              <a:t>us</a:t>
            </a:r>
            <a:r>
              <a:rPr lang="en-US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>
                <a:solidFill>
                  <a:srgbClr val="0000FF"/>
                </a:solidFill>
              </a:rPr>
              <a:t>Our perception of ourselves can </a:t>
            </a:r>
            <a:r>
              <a:rPr lang="en-US" dirty="0">
                <a:solidFill>
                  <a:srgbClr val="0000FF"/>
                </a:solidFill>
              </a:rPr>
              <a:t>only </a:t>
            </a:r>
            <a:r>
              <a:rPr lang="en-US" dirty="0" smtClean="0">
                <a:solidFill>
                  <a:srgbClr val="0000FF"/>
                </a:solidFill>
              </a:rPr>
              <a:t>be:</a:t>
            </a: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/>
              <a:t>	</a:t>
            </a:r>
            <a:r>
              <a:rPr lang="en-US" dirty="0" smtClean="0"/>
              <a:t>	 (1) in </a:t>
            </a:r>
            <a:r>
              <a:rPr lang="en-US" dirty="0"/>
              <a:t>relation to </a:t>
            </a:r>
            <a:r>
              <a:rPr lang="en-US" dirty="0" smtClean="0"/>
              <a:t>others</a:t>
            </a:r>
            <a:endParaRPr lang="en-US" dirty="0"/>
          </a:p>
          <a:p>
            <a:pPr lvl="3">
              <a:lnSpc>
                <a:spcPct val="150000"/>
              </a:lnSpc>
            </a:pPr>
            <a:r>
              <a:rPr lang="en-US" dirty="0" smtClean="0"/>
              <a:t>	 (2) in relation to our status within </a:t>
            </a:r>
            <a:r>
              <a:rPr lang="en-US" dirty="0"/>
              <a:t>a social group</a:t>
            </a:r>
            <a:endParaRPr lang="en-US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d. Our status within a social group can </a:t>
            </a:r>
            <a:r>
              <a:rPr lang="en-US" dirty="0">
                <a:solidFill>
                  <a:srgbClr val="0000FF"/>
                </a:solidFill>
              </a:rPr>
              <a:t>be constructed through </a:t>
            </a:r>
            <a:r>
              <a:rPr lang="en-US" b="1" i="1" dirty="0">
                <a:solidFill>
                  <a:srgbClr val="0000FF"/>
                </a:solidFill>
              </a:rPr>
              <a:t>language </a:t>
            </a:r>
            <a:r>
              <a:rPr lang="en-US" b="1" i="1" dirty="0" smtClean="0">
                <a:solidFill>
                  <a:srgbClr val="0000FF"/>
                </a:solidFill>
              </a:rPr>
              <a:t>use.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481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9.4.2 </a:t>
            </a:r>
            <a:r>
              <a:rPr lang="en-US" sz="2400" b="1" dirty="0" err="1">
                <a:solidFill>
                  <a:srgbClr val="FF0000"/>
                </a:solidFill>
              </a:rPr>
              <a:t>Ingroups</a:t>
            </a:r>
            <a:r>
              <a:rPr lang="en-US" sz="2400" b="1" dirty="0">
                <a:solidFill>
                  <a:srgbClr val="FF0000"/>
                </a:solidFill>
              </a:rPr>
              <a:t> and </a:t>
            </a:r>
            <a:r>
              <a:rPr lang="en-US" sz="2400" b="1" dirty="0" err="1">
                <a:solidFill>
                  <a:srgbClr val="FF0000"/>
                </a:solidFill>
              </a:rPr>
              <a:t>outgroups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836712"/>
            <a:ext cx="8820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rgbClr val="0000FF"/>
                </a:solidFill>
              </a:rPr>
              <a:t>I</a:t>
            </a:r>
            <a:r>
              <a:rPr lang="en-US" b="1" dirty="0" err="1" smtClean="0">
                <a:solidFill>
                  <a:srgbClr val="0000FF"/>
                </a:solidFill>
              </a:rPr>
              <a:t>ngroup</a:t>
            </a:r>
            <a:r>
              <a:rPr lang="en-US" b="1" dirty="0" smtClean="0"/>
              <a:t> </a:t>
            </a:r>
            <a:r>
              <a:rPr lang="en-US" dirty="0" smtClean="0"/>
              <a:t>is a </a:t>
            </a:r>
            <a:r>
              <a:rPr lang="en-US" dirty="0"/>
              <a:t>social group to which the speaker belongs.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b="1" dirty="0" err="1">
                <a:solidFill>
                  <a:srgbClr val="0000FF"/>
                </a:solidFill>
              </a:rPr>
              <a:t>outgroup</a:t>
            </a:r>
            <a:r>
              <a:rPr lang="en-US" b="1" dirty="0"/>
              <a:t> </a:t>
            </a:r>
            <a:r>
              <a:rPr lang="en-US" dirty="0" smtClean="0"/>
              <a:t>comprises people </a:t>
            </a:r>
            <a:r>
              <a:rPr lang="en-US" dirty="0"/>
              <a:t>who do not belong to that group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E.g.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/>
              <a:t>Gang members </a:t>
            </a:r>
            <a:r>
              <a:rPr lang="en-US" dirty="0"/>
              <a:t>may use certain expressions with each other that mark them </a:t>
            </a:r>
            <a:r>
              <a:rPr lang="en-US" dirty="0" smtClean="0"/>
              <a:t>as members </a:t>
            </a:r>
            <a:r>
              <a:rPr lang="en-US" dirty="0"/>
              <a:t>of a particular gang or </a:t>
            </a:r>
            <a:r>
              <a:rPr lang="en-US" b="1" dirty="0" err="1"/>
              <a:t>ingroup</a:t>
            </a:r>
            <a:r>
              <a:rPr lang="en-US" dirty="0" smtClean="0"/>
              <a:t>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At the same time, the use </a:t>
            </a:r>
            <a:r>
              <a:rPr lang="en-US" dirty="0" smtClean="0"/>
              <a:t>of these </a:t>
            </a:r>
            <a:r>
              <a:rPr lang="en-US" dirty="0"/>
              <a:t>expressions can differentiate them from members of other gangs</a:t>
            </a:r>
            <a:r>
              <a:rPr lang="en-US" dirty="0" smtClean="0"/>
              <a:t>, the </a:t>
            </a:r>
            <a:r>
              <a:rPr lang="en-US" dirty="0" err="1"/>
              <a:t>outgroups</a:t>
            </a:r>
            <a:r>
              <a:rPr lang="en-US" dirty="0"/>
              <a:t> in that situation.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3289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9.5 Linguistic variation and </a:t>
            </a:r>
            <a:r>
              <a:rPr lang="en-US" sz="2400" b="1" dirty="0" smtClean="0">
                <a:solidFill>
                  <a:srgbClr val="0000FF"/>
                </a:solidFill>
              </a:rPr>
              <a:t>the construction </a:t>
            </a:r>
            <a:r>
              <a:rPr lang="en-US" sz="2400" b="1" dirty="0">
                <a:solidFill>
                  <a:srgbClr val="0000FF"/>
                </a:solidFill>
              </a:rPr>
              <a:t>of </a:t>
            </a:r>
            <a:r>
              <a:rPr lang="en-US" sz="2400" b="1" dirty="0" smtClean="0">
                <a:solidFill>
                  <a:srgbClr val="0000FF"/>
                </a:solidFill>
              </a:rPr>
              <a:t>identity</a:t>
            </a:r>
            <a:endParaRPr lang="ar-SA" sz="2400" dirty="0">
              <a:solidFill>
                <a:srgbClr val="0000FF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908720"/>
            <a:ext cx="882047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In this section we discuss how people can shift between different styles of</a:t>
            </a:r>
          </a:p>
          <a:p>
            <a:pPr>
              <a:lnSpc>
                <a:spcPct val="150000"/>
              </a:lnSpc>
            </a:pPr>
            <a:r>
              <a:rPr lang="en-US" dirty="0"/>
              <a:t>speaking</a:t>
            </a:r>
            <a:r>
              <a:rPr lang="en-US" dirty="0" smtClean="0"/>
              <a:t>,</a:t>
            </a:r>
            <a:r>
              <a:rPr lang="en-US" sz="1600" dirty="0"/>
              <a:t> which contribute </a:t>
            </a:r>
            <a:r>
              <a:rPr lang="en-US" sz="1600" dirty="0" smtClean="0"/>
              <a:t>to the </a:t>
            </a:r>
            <a:r>
              <a:rPr lang="en-US" sz="1600" dirty="0"/>
              <a:t>construction of a particular social </a:t>
            </a:r>
            <a:r>
              <a:rPr lang="en-US" sz="1600" dirty="0" smtClean="0"/>
              <a:t>identity.</a:t>
            </a:r>
          </a:p>
          <a:p>
            <a:endParaRPr lang="en-US" sz="1600" dirty="0" smtClean="0"/>
          </a:p>
          <a:p>
            <a:r>
              <a:rPr lang="en-US" sz="1600" b="1" dirty="0" smtClean="0">
                <a:solidFill>
                  <a:srgbClr val="FF0000"/>
                </a:solidFill>
              </a:rPr>
              <a:t>9.5.1 </a:t>
            </a:r>
            <a:r>
              <a:rPr lang="en-US" sz="1600" b="1" dirty="0">
                <a:solidFill>
                  <a:srgbClr val="FF0000"/>
                </a:solidFill>
              </a:rPr>
              <a:t>Stylistic variation and language </a:t>
            </a:r>
            <a:r>
              <a:rPr lang="en-US" sz="1600" b="1" dirty="0" smtClean="0">
                <a:solidFill>
                  <a:srgbClr val="FF0000"/>
                </a:solidFill>
              </a:rPr>
              <a:t>choice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style-shifting</a:t>
            </a:r>
            <a:r>
              <a:rPr lang="en-US" b="1" dirty="0" smtClean="0"/>
              <a:t> </a:t>
            </a:r>
            <a:r>
              <a:rPr lang="en-US" dirty="0"/>
              <a:t>people do not always talk in the same way. They can </a:t>
            </a:r>
            <a:r>
              <a:rPr lang="en-US" dirty="0" smtClean="0"/>
              <a:t>shift their </a:t>
            </a:r>
            <a:r>
              <a:rPr lang="en-US" dirty="0"/>
              <a:t>speech styles and this can involve using different words, </a:t>
            </a:r>
            <a:r>
              <a:rPr lang="en-US" dirty="0" smtClean="0"/>
              <a:t>pronunciations or </a:t>
            </a:r>
            <a:r>
              <a:rPr lang="en-US" dirty="0"/>
              <a:t>even grammatical forms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E.g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Notice </a:t>
            </a:r>
            <a:r>
              <a:rPr lang="en-US" dirty="0"/>
              <a:t>the style differences between</a:t>
            </a:r>
            <a:r>
              <a:rPr lang="en-US" dirty="0" smtClean="0"/>
              <a:t>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00B050"/>
                </a:solidFill>
              </a:rPr>
              <a:t>singin</a:t>
            </a:r>
            <a:r>
              <a:rPr lang="en-US" i="1" dirty="0">
                <a:solidFill>
                  <a:srgbClr val="00B050"/>
                </a:solidFill>
              </a:rPr>
              <a:t>’ </a:t>
            </a:r>
            <a:r>
              <a:rPr lang="en-US" dirty="0"/>
              <a:t>and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singing</a:t>
            </a:r>
            <a:r>
              <a:rPr lang="en-US" dirty="0" smtClean="0">
                <a:solidFill>
                  <a:srgbClr val="00B050"/>
                </a:solidFill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verdant </a:t>
            </a:r>
            <a:r>
              <a:rPr lang="en-US" dirty="0"/>
              <a:t>and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green</a:t>
            </a:r>
            <a:r>
              <a:rPr lang="en-US" dirty="0">
                <a:solidFill>
                  <a:srgbClr val="00B050"/>
                </a:solidFill>
              </a:rPr>
              <a:t>; </a:t>
            </a:r>
            <a:endParaRPr lang="en-US" dirty="0" smtClean="0">
              <a:solidFill>
                <a:srgbClr val="00B05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i="1" dirty="0" smtClean="0">
                <a:solidFill>
                  <a:srgbClr val="00B050"/>
                </a:solidFill>
              </a:rPr>
              <a:t>So </a:t>
            </a:r>
            <a:r>
              <a:rPr lang="en-US" i="1" dirty="0">
                <a:solidFill>
                  <a:srgbClr val="00B050"/>
                </a:solidFill>
              </a:rPr>
              <a:t>I says </a:t>
            </a:r>
            <a:r>
              <a:rPr lang="en-US" dirty="0">
                <a:solidFill>
                  <a:srgbClr val="00B050"/>
                </a:solidFill>
              </a:rPr>
              <a:t>. . . </a:t>
            </a:r>
            <a:r>
              <a:rPr lang="en-US" dirty="0"/>
              <a:t>and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So I said </a:t>
            </a:r>
            <a:r>
              <a:rPr lang="en-US" dirty="0">
                <a:solidFill>
                  <a:srgbClr val="00B050"/>
                </a:solidFill>
              </a:rPr>
              <a:t>. . .</a:t>
            </a:r>
            <a:endParaRPr lang="ar-S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1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29600" cy="706090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0000FF"/>
                </a:solidFill>
              </a:rPr>
              <a:t>9.5.1 Stylistic variation and language choice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79512" y="692696"/>
            <a:ext cx="8820472" cy="5505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We also position ourselves in relation </a:t>
            </a:r>
            <a:r>
              <a:rPr lang="en-US" sz="1600" dirty="0" smtClean="0"/>
              <a:t>to others </a:t>
            </a:r>
            <a:r>
              <a:rPr lang="en-US" sz="1600" dirty="0"/>
              <a:t>by the way that we talk in different kinds of </a:t>
            </a:r>
            <a:r>
              <a:rPr lang="en-US" sz="1600" dirty="0" smtClean="0"/>
              <a:t>interaction</a:t>
            </a:r>
          </a:p>
          <a:p>
            <a:pPr>
              <a:lnSpc>
                <a:spcPct val="150000"/>
              </a:lnSpc>
            </a:pPr>
            <a:endParaRPr lang="en-US" sz="700" b="1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Audience </a:t>
            </a:r>
            <a:r>
              <a:rPr lang="en-US" sz="1600" b="1" dirty="0">
                <a:solidFill>
                  <a:srgbClr val="0000FF"/>
                </a:solidFill>
              </a:rPr>
              <a:t>design</a:t>
            </a:r>
            <a:r>
              <a:rPr lang="en-US" sz="1600" b="1" dirty="0"/>
              <a:t> </a:t>
            </a:r>
            <a:r>
              <a:rPr lang="en-US" sz="1600" dirty="0" smtClean="0"/>
              <a:t>refers to notion </a:t>
            </a:r>
            <a:r>
              <a:rPr lang="en-US" sz="1600" dirty="0"/>
              <a:t>that speakers will take into account whom </a:t>
            </a:r>
            <a:r>
              <a:rPr lang="en-US" sz="1600" dirty="0" smtClean="0"/>
              <a:t>they are </a:t>
            </a:r>
            <a:r>
              <a:rPr lang="en-US" sz="1600" dirty="0"/>
              <a:t>addressing and alter their speech style accordingly</a:t>
            </a:r>
            <a:r>
              <a:rPr lang="en-US" sz="1600" dirty="0" smtClean="0"/>
              <a:t>.</a:t>
            </a:r>
          </a:p>
          <a:p>
            <a:pPr>
              <a:lnSpc>
                <a:spcPct val="150000"/>
              </a:lnSpc>
            </a:pPr>
            <a:endParaRPr lang="en-US" sz="1050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Linguistic convergence</a:t>
            </a:r>
            <a:r>
              <a:rPr lang="en-US" sz="1600" b="1" dirty="0" smtClean="0"/>
              <a:t> </a:t>
            </a:r>
            <a:r>
              <a:rPr lang="en-US" sz="1600" dirty="0" smtClean="0"/>
              <a:t>is a</a:t>
            </a:r>
            <a:r>
              <a:rPr lang="en-US" sz="1600" dirty="0" smtClean="0"/>
              <a:t> </a:t>
            </a:r>
            <a:r>
              <a:rPr lang="en-US" sz="1600" dirty="0"/>
              <a:t>process in which speakers change their speech to make </a:t>
            </a:r>
            <a:r>
              <a:rPr lang="en-US" sz="1600" dirty="0" smtClean="0"/>
              <a:t>it more </a:t>
            </a:r>
            <a:r>
              <a:rPr lang="en-US" sz="1600" dirty="0"/>
              <a:t>similar to that of their hearer</a:t>
            </a:r>
            <a:r>
              <a:rPr lang="en-US" sz="1600" dirty="0" smtClean="0"/>
              <a:t>,</a:t>
            </a:r>
          </a:p>
          <a:p>
            <a:pPr>
              <a:lnSpc>
                <a:spcPct val="150000"/>
              </a:lnSpc>
            </a:pPr>
            <a:endParaRPr lang="en-US" sz="800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dirty="0"/>
              <a:t>L</a:t>
            </a:r>
            <a:r>
              <a:rPr lang="en-US" sz="1600" b="1" dirty="0" smtClean="0"/>
              <a:t>inguistic maintenance </a:t>
            </a:r>
            <a:r>
              <a:rPr lang="en-US" sz="1600" dirty="0" smtClean="0"/>
              <a:t>is a process in which </a:t>
            </a:r>
            <a:r>
              <a:rPr lang="en-US" sz="1600" dirty="0"/>
              <a:t>speakers may choose not to converge, but </a:t>
            </a:r>
            <a:r>
              <a:rPr lang="en-US" sz="1600" dirty="0" smtClean="0"/>
              <a:t>instead to </a:t>
            </a:r>
            <a:r>
              <a:rPr lang="en-US" sz="1600" dirty="0"/>
              <a:t>maintain their own </a:t>
            </a:r>
            <a:r>
              <a:rPr lang="en-US" sz="1600" dirty="0" smtClean="0"/>
              <a:t>variety.</a:t>
            </a:r>
          </a:p>
          <a:p>
            <a:pPr>
              <a:lnSpc>
                <a:spcPct val="150000"/>
              </a:lnSpc>
            </a:pPr>
            <a:endParaRPr lang="en-US" sz="1000" dirty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B050"/>
                </a:solidFill>
              </a:rPr>
              <a:t>Linguistic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en-US" sz="1600" b="1" dirty="0" smtClean="0">
                <a:solidFill>
                  <a:srgbClr val="00B050"/>
                </a:solidFill>
              </a:rPr>
              <a:t>divergence</a:t>
            </a:r>
            <a:r>
              <a:rPr lang="en-US" sz="1600" b="1" dirty="0" smtClean="0"/>
              <a:t> </a:t>
            </a:r>
            <a:r>
              <a:rPr lang="en-US" sz="1600" dirty="0" smtClean="0"/>
              <a:t>is a </a:t>
            </a:r>
            <a:r>
              <a:rPr lang="en-US" sz="1600" dirty="0"/>
              <a:t>process in which speakers choose to move away from the</a:t>
            </a:r>
          </a:p>
          <a:p>
            <a:pPr>
              <a:lnSpc>
                <a:spcPct val="150000"/>
              </a:lnSpc>
            </a:pPr>
            <a:r>
              <a:rPr lang="en-US" sz="1600" i="1" dirty="0" smtClean="0"/>
              <a:t>Linguistic </a:t>
            </a:r>
            <a:r>
              <a:rPr lang="en-US" sz="1600" i="1" dirty="0"/>
              <a:t>norms </a:t>
            </a:r>
            <a:r>
              <a:rPr lang="en-US" sz="1600" dirty="0"/>
              <a:t>of their </a:t>
            </a:r>
            <a:r>
              <a:rPr lang="en-US" sz="1600" dirty="0" smtClean="0"/>
              <a:t>hearer </a:t>
            </a:r>
            <a:r>
              <a:rPr lang="en-US" sz="1600" dirty="0"/>
              <a:t>in order to </a:t>
            </a:r>
            <a:r>
              <a:rPr lang="en-US" sz="1600" dirty="0" err="1" smtClean="0"/>
              <a:t>emphasise</a:t>
            </a:r>
            <a:r>
              <a:rPr lang="en-US" sz="1600" dirty="0" smtClean="0"/>
              <a:t> the </a:t>
            </a:r>
            <a:r>
              <a:rPr lang="en-US" sz="1600" dirty="0"/>
              <a:t>difference between themselves and the person or people they are </a:t>
            </a:r>
            <a:r>
              <a:rPr lang="en-US" sz="1600" dirty="0" smtClean="0"/>
              <a:t>talking to.</a:t>
            </a:r>
          </a:p>
          <a:p>
            <a:pPr>
              <a:lnSpc>
                <a:spcPct val="150000"/>
              </a:lnSpc>
            </a:pPr>
            <a:endParaRPr lang="ar-SA" sz="1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1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06090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0000FF"/>
                </a:solidFill>
              </a:rPr>
              <a:t>9.5.2 Power and linguistic imperialism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980728"/>
            <a:ext cx="8820472" cy="4951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Language rights and recognition are </a:t>
            </a:r>
            <a:r>
              <a:rPr lang="en-US" b="1" dirty="0" smtClean="0"/>
              <a:t>often important </a:t>
            </a:r>
            <a:r>
              <a:rPr lang="en-US" b="1" dirty="0"/>
              <a:t>issues in socio-political conflicts all around the world</a:t>
            </a:r>
            <a:r>
              <a:rPr lang="en-US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E.g. </a:t>
            </a: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rgbClr val="FF0000"/>
                </a:solidFill>
              </a:rPr>
              <a:t>Maintenance</a:t>
            </a:r>
            <a:r>
              <a:rPr lang="en-US" dirty="0" smtClean="0">
                <a:solidFill>
                  <a:srgbClr val="FF0000"/>
                </a:solidFill>
              </a:rPr>
              <a:t> of </a:t>
            </a:r>
            <a:r>
              <a:rPr lang="en-US" dirty="0">
                <a:solidFill>
                  <a:srgbClr val="FF0000"/>
                </a:solidFill>
              </a:rPr>
              <a:t>a minority language within a majority culture (such as Spanish in the </a:t>
            </a:r>
            <a:r>
              <a:rPr lang="en-US" dirty="0" smtClean="0">
                <a:solidFill>
                  <a:srgbClr val="FF0000"/>
                </a:solidFill>
              </a:rPr>
              <a:t>United </a:t>
            </a:r>
            <a:r>
              <a:rPr lang="en-US" dirty="0" smtClean="0">
                <a:solidFill>
                  <a:srgbClr val="FF0000"/>
                </a:solidFill>
              </a:rPr>
              <a:t>States)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1050" dirty="0" smtClean="0"/>
          </a:p>
          <a:p>
            <a:pPr>
              <a:lnSpc>
                <a:spcPct val="150000"/>
              </a:lnSpc>
            </a:pPr>
            <a:r>
              <a:rPr lang="en-US" dirty="0"/>
              <a:t>-</a:t>
            </a:r>
            <a:r>
              <a:rPr lang="en-US" b="1" dirty="0" smtClean="0"/>
              <a:t>Loss </a:t>
            </a:r>
            <a:r>
              <a:rPr lang="en-US" b="1" dirty="0"/>
              <a:t>of a language can also be associated with a loss of cultural identity</a:t>
            </a:r>
            <a:r>
              <a:rPr lang="en-US" b="1" dirty="0" smtClean="0"/>
              <a:t>.</a:t>
            </a:r>
          </a:p>
          <a:p>
            <a:pPr>
              <a:lnSpc>
                <a:spcPct val="150000"/>
              </a:lnSpc>
            </a:pPr>
            <a:endParaRPr lang="en-US" sz="200" dirty="0"/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00FF"/>
                </a:solidFill>
              </a:rPr>
              <a:t>Languages can be lost for a variety of </a:t>
            </a:r>
            <a:r>
              <a:rPr lang="en-US" b="1" dirty="0" smtClean="0">
                <a:solidFill>
                  <a:srgbClr val="0000FF"/>
                </a:solidFill>
              </a:rPr>
              <a:t>reasons: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speakers may choose </a:t>
            </a:r>
            <a:r>
              <a:rPr lang="en-US" dirty="0"/>
              <a:t>to shift from one language to another as social conditions </a:t>
            </a:r>
            <a:r>
              <a:rPr lang="en-US" dirty="0" smtClean="0"/>
              <a:t>change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One language </a:t>
            </a:r>
            <a:r>
              <a:rPr lang="en-US" dirty="0"/>
              <a:t>may be imposed and another suppressed by a dominant power</a:t>
            </a:r>
            <a:r>
              <a:rPr lang="en-US" dirty="0" smtClean="0"/>
              <a:t>.</a:t>
            </a:r>
          </a:p>
          <a:p>
            <a:pPr marL="285750" indent="-285750"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7030A0"/>
                </a:solidFill>
              </a:rPr>
              <a:t>End of Chapter 9</a:t>
            </a:r>
            <a:endParaRPr lang="ar-SA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1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576064"/>
          </a:xfrm>
        </p:spPr>
        <p:txBody>
          <a:bodyPr/>
          <a:lstStyle/>
          <a:p>
            <a:pPr algn="l" rtl="0"/>
            <a:r>
              <a:rPr lang="ar-SA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The </a:t>
            </a:r>
            <a:r>
              <a:rPr lang="en-US" sz="2400" b="1" dirty="0">
                <a:solidFill>
                  <a:srgbClr val="0000FF"/>
                </a:solidFill>
              </a:rPr>
              <a:t>standard </a:t>
            </a:r>
            <a:r>
              <a:rPr lang="en-US" sz="2400" b="1" dirty="0" smtClean="0">
                <a:solidFill>
                  <a:srgbClr val="0000FF"/>
                </a:solidFill>
              </a:rPr>
              <a:t>English debate (chapter 10).</a:t>
            </a:r>
            <a:endParaRPr lang="ar-SA" sz="2400" dirty="0">
              <a:solidFill>
                <a:srgbClr val="0000FF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692696"/>
            <a:ext cx="88204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B050"/>
                </a:solidFill>
              </a:rPr>
              <a:t>10.1. Introduction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The dialect </a:t>
            </a:r>
            <a:r>
              <a:rPr lang="en-US" sz="2000" b="1" dirty="0"/>
              <a:t>known as standard English has special status</a:t>
            </a:r>
            <a:r>
              <a:rPr lang="en-US" sz="2000" b="1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It is </a:t>
            </a:r>
            <a:r>
              <a:rPr lang="en-US" dirty="0"/>
              <a:t>the dialect of institutions such </a:t>
            </a:r>
            <a:r>
              <a:rPr lang="en-US" dirty="0" smtClean="0"/>
              <a:t>as government </a:t>
            </a:r>
            <a:r>
              <a:rPr lang="en-US" dirty="0"/>
              <a:t>and the law</a:t>
            </a:r>
            <a:r>
              <a:rPr lang="en-US" dirty="0" smtClean="0"/>
              <a:t>;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It </a:t>
            </a:r>
            <a:r>
              <a:rPr lang="en-US" dirty="0"/>
              <a:t>is the dialect of literacy and </a:t>
            </a:r>
            <a:r>
              <a:rPr lang="en-US" dirty="0" smtClean="0"/>
              <a:t>education.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It </a:t>
            </a:r>
            <a:r>
              <a:rPr lang="en-US" dirty="0"/>
              <a:t>is </a:t>
            </a:r>
            <a:r>
              <a:rPr lang="en-US" dirty="0" smtClean="0"/>
              <a:t>the dialect </a:t>
            </a:r>
            <a:r>
              <a:rPr lang="en-US" dirty="0"/>
              <a:t>taught as ‘English’ to foreign </a:t>
            </a:r>
            <a:r>
              <a:rPr lang="en-US" dirty="0" smtClean="0"/>
              <a:t>learners.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It </a:t>
            </a:r>
            <a:r>
              <a:rPr lang="en-US" dirty="0"/>
              <a:t>is the dialect of the </a:t>
            </a:r>
            <a:r>
              <a:rPr lang="en-US" dirty="0" smtClean="0"/>
              <a:t>higher social </a:t>
            </a:r>
            <a:r>
              <a:rPr lang="en-US" dirty="0"/>
              <a:t>classes. It is therefore the prestige form of English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481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576064"/>
          </a:xfrm>
        </p:spPr>
        <p:txBody>
          <a:bodyPr/>
          <a:lstStyle/>
          <a:p>
            <a:pPr algn="l" rtl="0"/>
            <a:r>
              <a:rPr lang="ar-SA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The </a:t>
            </a:r>
            <a:r>
              <a:rPr lang="en-US" sz="2400" b="1" dirty="0">
                <a:solidFill>
                  <a:srgbClr val="0000FF"/>
                </a:solidFill>
              </a:rPr>
              <a:t>standard </a:t>
            </a:r>
            <a:r>
              <a:rPr lang="en-US" sz="2400" b="1" dirty="0" smtClean="0">
                <a:solidFill>
                  <a:srgbClr val="0000FF"/>
                </a:solidFill>
              </a:rPr>
              <a:t>English debate (chapter 10).</a:t>
            </a:r>
            <a:endParaRPr lang="ar-SA" sz="2400" dirty="0">
              <a:solidFill>
                <a:srgbClr val="0000FF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692696"/>
            <a:ext cx="882047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B050"/>
                </a:solidFill>
              </a:rPr>
              <a:t>10.1. Introduction</a:t>
            </a:r>
            <a:endParaRPr lang="en-US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/>
              <a:t>Examples of non-standard English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 smtClean="0"/>
              <a:t>multiple negation: </a:t>
            </a:r>
            <a:r>
              <a:rPr lang="en-US" b="1" dirty="0" err="1" smtClean="0">
                <a:solidFill>
                  <a:srgbClr val="0000FF"/>
                </a:solidFill>
              </a:rPr>
              <a:t>e.g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i="1" dirty="0" smtClean="0"/>
              <a:t>I didn’t know nothing </a:t>
            </a:r>
            <a:endParaRPr lang="en-US" b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 smtClean="0"/>
              <a:t>the use of ‘</a:t>
            </a:r>
            <a:r>
              <a:rPr lang="en-US" b="1" dirty="0" err="1" smtClean="0"/>
              <a:t>ain’t</a:t>
            </a:r>
            <a:r>
              <a:rPr lang="en-US" b="1" dirty="0" smtClean="0"/>
              <a:t>: </a:t>
            </a:r>
            <a:r>
              <a:rPr lang="en-US" b="1" dirty="0" err="1" smtClean="0">
                <a:solidFill>
                  <a:srgbClr val="0000FF"/>
                </a:solidFill>
              </a:rPr>
              <a:t>e.g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 as in </a:t>
            </a:r>
            <a:r>
              <a:rPr lang="en-US" i="1" dirty="0" smtClean="0"/>
              <a:t>I </a:t>
            </a:r>
            <a:r>
              <a:rPr lang="en-US" i="1" dirty="0" err="1" smtClean="0"/>
              <a:t>ain’t</a:t>
            </a:r>
            <a:r>
              <a:rPr lang="en-US" i="1" dirty="0" smtClean="0"/>
              <a:t> got none</a:t>
            </a:r>
            <a:r>
              <a:rPr lang="en-US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These are well-established English usages which don’t happen to belong to the standard dialect.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The grammar of standard American and British English does not allow a sentence like </a:t>
            </a:r>
            <a:r>
              <a:rPr lang="en-US" sz="2000" i="1" dirty="0" smtClean="0">
                <a:solidFill>
                  <a:srgbClr val="FF0000"/>
                </a:solidFill>
              </a:rPr>
              <a:t>I didn’t know nothing </a:t>
            </a:r>
            <a:r>
              <a:rPr lang="en-US" sz="2000" dirty="0" smtClean="0">
                <a:solidFill>
                  <a:srgbClr val="FF0000"/>
                </a:solidFill>
              </a:rPr>
              <a:t>because it contains </a:t>
            </a:r>
            <a:r>
              <a:rPr lang="en-US" sz="2000" i="1" dirty="0" smtClean="0">
                <a:solidFill>
                  <a:srgbClr val="FF0000"/>
                </a:solidFill>
              </a:rPr>
              <a:t>multiple negation</a:t>
            </a:r>
            <a:r>
              <a:rPr lang="en-US" sz="2000" dirty="0" smtClean="0">
                <a:solidFill>
                  <a:srgbClr val="FF0000"/>
                </a:solidFill>
              </a:rPr>
              <a:t>,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722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FF0000"/>
                </a:solidFill>
              </a:rPr>
              <a:t>10.2 What is standard English?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1052736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00FF"/>
                </a:solidFill>
              </a:rPr>
              <a:t>10.2.1 </a:t>
            </a:r>
            <a:r>
              <a:rPr lang="en-US" b="1" dirty="0" smtClean="0">
                <a:solidFill>
                  <a:srgbClr val="0000FF"/>
                </a:solidFill>
              </a:rPr>
              <a:t>Characteristics of Standard English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Standard English is related to  dialects, not accents.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b. Standard </a:t>
            </a:r>
            <a:r>
              <a:rPr lang="en-US" dirty="0"/>
              <a:t>English </a:t>
            </a:r>
            <a:r>
              <a:rPr lang="en-US" dirty="0" smtClean="0"/>
              <a:t>is </a:t>
            </a:r>
            <a:r>
              <a:rPr lang="en-US" dirty="0"/>
              <a:t>difficult to isolate and put linguistic boundaries </a:t>
            </a:r>
            <a:r>
              <a:rPr lang="en-US" dirty="0" smtClean="0"/>
              <a:t>around.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c. Standard English is the dialect </a:t>
            </a:r>
            <a:r>
              <a:rPr lang="en-US" dirty="0"/>
              <a:t>of the middle and upper </a:t>
            </a:r>
            <a:r>
              <a:rPr lang="en-US" dirty="0" smtClean="0"/>
              <a:t>classes.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d. Forms of Standard English are </a:t>
            </a:r>
            <a:r>
              <a:rPr lang="en-US" dirty="0"/>
              <a:t>socially prestigious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Codification of Standard English </a:t>
            </a:r>
            <a:r>
              <a:rPr lang="en-US" dirty="0" smtClean="0"/>
              <a:t>is</a:t>
            </a:r>
            <a:r>
              <a:rPr lang="en-US" b="1" dirty="0" smtClean="0"/>
              <a:t> </a:t>
            </a:r>
            <a:r>
              <a:rPr lang="en-US" dirty="0"/>
              <a:t>a process where scholars </a:t>
            </a:r>
            <a:r>
              <a:rPr lang="en-US" dirty="0" err="1"/>
              <a:t>analyse</a:t>
            </a:r>
            <a:r>
              <a:rPr lang="en-US" dirty="0"/>
              <a:t> and record the vocabulary </a:t>
            </a:r>
            <a:r>
              <a:rPr lang="en-US" dirty="0" smtClean="0"/>
              <a:t>and grammatical </a:t>
            </a:r>
            <a:r>
              <a:rPr lang="en-US" dirty="0"/>
              <a:t>patterns of a language. For English, much of this </a:t>
            </a:r>
            <a:r>
              <a:rPr lang="en-US" dirty="0" smtClean="0"/>
              <a:t>codification took </a:t>
            </a:r>
            <a:r>
              <a:rPr lang="en-US" dirty="0"/>
              <a:t>place in the eighteenth century. The vocabulary and </a:t>
            </a:r>
            <a:r>
              <a:rPr lang="en-US" dirty="0" smtClean="0"/>
              <a:t>grammatical patterns </a:t>
            </a:r>
            <a:r>
              <a:rPr lang="en-US" dirty="0"/>
              <a:t>that were written down in dictionaries </a:t>
            </a:r>
            <a:r>
              <a:rPr lang="en-US" dirty="0" smtClean="0"/>
              <a:t>and grammar </a:t>
            </a:r>
            <a:r>
              <a:rPr lang="en-US" dirty="0"/>
              <a:t>books </a:t>
            </a:r>
            <a:r>
              <a:rPr lang="en-US" dirty="0" smtClean="0"/>
              <a:t>then became </a:t>
            </a:r>
            <a:r>
              <a:rPr lang="en-US" dirty="0"/>
              <a:t>‘</a:t>
            </a:r>
            <a:r>
              <a:rPr lang="en-US" b="1" dirty="0"/>
              <a:t>rules</a:t>
            </a:r>
            <a:r>
              <a:rPr lang="en-US" dirty="0" smtClean="0"/>
              <a:t>’.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End of Lecture 12</a:t>
            </a:r>
            <a:endParaRPr lang="ar-S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163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6858</TotalTime>
  <Words>986</Words>
  <Application>Microsoft Office PowerPoint</Application>
  <PresentationFormat>عرض على الشاشة (3:4)‏</PresentationFormat>
  <Paragraphs>116</Paragraphs>
  <Slides>14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المحاضرة التمهيدية</vt:lpstr>
      <vt:lpstr>الشريحة 1</vt:lpstr>
      <vt:lpstr>Lecture  12</vt:lpstr>
      <vt:lpstr>In this Lecture, we will discuss the following:</vt:lpstr>
      <vt:lpstr>9.4 Language and the construction of group identities</vt:lpstr>
      <vt:lpstr>الشريحة 5</vt:lpstr>
      <vt:lpstr>9.4.2 Ingroups and outgroups</vt:lpstr>
      <vt:lpstr>9.4.2 Ingroups and outgroups</vt:lpstr>
      <vt:lpstr> 9.5 Linguistic variation and the construction of identity</vt:lpstr>
      <vt:lpstr>9.5.1 Stylistic variation and language choice</vt:lpstr>
      <vt:lpstr>9.5.2 Power and linguistic imperialism</vt:lpstr>
      <vt:lpstr> The standard English debate (chapter 10).</vt:lpstr>
      <vt:lpstr> The standard English debate (chapter 10).</vt:lpstr>
      <vt:lpstr>10.2 What is standard English?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454</cp:revision>
  <dcterms:created xsi:type="dcterms:W3CDTF">1601-01-01T00:00:00Z</dcterms:created>
  <dcterms:modified xsi:type="dcterms:W3CDTF">2012-11-11T09:21:04Z</dcterms:modified>
</cp:coreProperties>
</file>