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346" r:id="rId8"/>
    <p:sldId id="347" r:id="rId9"/>
    <p:sldId id="348" r:id="rId10"/>
    <p:sldId id="350" r:id="rId11"/>
    <p:sldId id="349" r:id="rId12"/>
    <p:sldId id="356" r:id="rId13"/>
    <p:sldId id="351" r:id="rId14"/>
    <p:sldId id="352" r:id="rId15"/>
    <p:sldId id="353" r:id="rId16"/>
    <p:sldId id="357" r:id="rId17"/>
    <p:sldId id="354" r:id="rId18"/>
    <p:sldId id="355" r:id="rId19"/>
    <p:sldId id="358" r:id="rId20"/>
    <p:sldId id="288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346"/>
            <p14:sldId id="347"/>
            <p14:sldId id="348"/>
            <p14:sldId id="350"/>
            <p14:sldId id="349"/>
            <p14:sldId id="356"/>
            <p14:sldId id="351"/>
            <p14:sldId id="352"/>
            <p14:sldId id="353"/>
            <p14:sldId id="357"/>
            <p14:sldId id="354"/>
            <p14:sldId id="355"/>
            <p14:sldId id="358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737" autoAdjust="0"/>
  </p:normalViewPr>
  <p:slideViewPr>
    <p:cSldViewPr>
      <p:cViewPr>
        <p:scale>
          <a:sx n="90" d="100"/>
          <a:sy n="90" d="100"/>
        </p:scale>
        <p:origin x="-7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7412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9939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13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In this Lecture, we will discuss the following: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314048"/>
            <a:ext cx="8208912" cy="47782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/>
              <a:t>10.3 The linguistic definition of </a:t>
            </a:r>
            <a:r>
              <a:rPr lang="en-US" sz="1600" b="1" dirty="0" smtClean="0"/>
              <a:t>standard English.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	</a:t>
            </a:r>
            <a:r>
              <a:rPr lang="en-US" sz="1600" b="1" dirty="0" smtClean="0">
                <a:solidFill>
                  <a:srgbClr val="FF0000"/>
                </a:solidFill>
              </a:rPr>
              <a:t>10.3.1 </a:t>
            </a:r>
            <a:r>
              <a:rPr lang="en-US" sz="1600" b="1" dirty="0">
                <a:solidFill>
                  <a:srgbClr val="FF0000"/>
                </a:solidFill>
              </a:rPr>
              <a:t>Linguistic </a:t>
            </a:r>
            <a:r>
              <a:rPr lang="en-US" sz="1600" b="1" dirty="0" smtClean="0">
                <a:solidFill>
                  <a:srgbClr val="FF0000"/>
                </a:solidFill>
              </a:rPr>
              <a:t>variation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	10.3.2 Logic and correctness</a:t>
            </a:r>
            <a:endParaRPr lang="ar-SA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dirty="0" smtClean="0"/>
              <a:t>10.4 </a:t>
            </a:r>
            <a:r>
              <a:rPr lang="en-US" sz="1600" b="1" dirty="0"/>
              <a:t>Standard English and </a:t>
            </a:r>
            <a:r>
              <a:rPr lang="en-US" sz="1600" b="1" dirty="0" smtClean="0"/>
              <a:t>education.</a:t>
            </a:r>
          </a:p>
          <a:p>
            <a:pPr lvl="2"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10.4.1 </a:t>
            </a:r>
            <a:r>
              <a:rPr lang="en-US" sz="1600" b="1" dirty="0">
                <a:solidFill>
                  <a:srgbClr val="FF0000"/>
                </a:solidFill>
              </a:rPr>
              <a:t>Standard English in the school</a:t>
            </a:r>
            <a:endParaRPr lang="ar-SA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	10.4.2 </a:t>
            </a:r>
            <a:r>
              <a:rPr lang="en-US" sz="1600" b="1" dirty="0">
                <a:solidFill>
                  <a:srgbClr val="FF0000"/>
                </a:solidFill>
              </a:rPr>
              <a:t>Standard English and social </a:t>
            </a:r>
            <a:r>
              <a:rPr lang="en-US" sz="1600" b="1" dirty="0" smtClean="0">
                <a:solidFill>
                  <a:srgbClr val="FF0000"/>
                </a:solidFill>
              </a:rPr>
              <a:t>equality</a:t>
            </a:r>
          </a:p>
          <a:p>
            <a:pPr>
              <a:lnSpc>
                <a:spcPct val="150000"/>
              </a:lnSpc>
            </a:pPr>
            <a:endParaRPr lang="ar-SA" sz="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Attitudes </a:t>
            </a:r>
            <a:r>
              <a:rPr lang="en-US" sz="2000" b="1" dirty="0">
                <a:solidFill>
                  <a:srgbClr val="0000FF"/>
                </a:solidFill>
              </a:rPr>
              <a:t>to language </a:t>
            </a:r>
            <a:r>
              <a:rPr lang="en-US" sz="1200" b="1" dirty="0">
                <a:solidFill>
                  <a:srgbClr val="0000FF"/>
                </a:solidFill>
              </a:rPr>
              <a:t>(Chapter 11)</a:t>
            </a:r>
            <a:r>
              <a:rPr lang="en-US" sz="2000" b="1" dirty="0">
                <a:solidFill>
                  <a:srgbClr val="0000FF"/>
                </a:solidFill>
              </a:rPr>
              <a:t/>
            </a:r>
            <a:br>
              <a:rPr lang="en-US" sz="2000" b="1" dirty="0">
                <a:solidFill>
                  <a:srgbClr val="0000FF"/>
                </a:solidFill>
              </a:rPr>
            </a:br>
            <a:r>
              <a:rPr lang="en-US" sz="1600" b="1" dirty="0"/>
              <a:t>11.1 Introduction</a:t>
            </a:r>
            <a:endParaRPr lang="ar-SA" sz="1600" b="1" dirty="0"/>
          </a:p>
          <a:p>
            <a:pPr>
              <a:lnSpc>
                <a:spcPct val="150000"/>
              </a:lnSpc>
            </a:pPr>
            <a:r>
              <a:rPr lang="en-US" sz="1600" b="1" dirty="0"/>
              <a:t>11.2 The evidence</a:t>
            </a:r>
            <a:endParaRPr lang="ar-SA" sz="1600" b="1" dirty="0"/>
          </a:p>
          <a:p>
            <a:pPr lvl="2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11.2.1 Attitudes to Whole languages</a:t>
            </a:r>
          </a:p>
          <a:p>
            <a:pPr lvl="2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11.2.2 Attitudes towards Varieties of a language</a:t>
            </a:r>
          </a:p>
          <a:p>
            <a:pPr lvl="2"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11.2.3</a:t>
            </a:r>
            <a:r>
              <a:rPr lang="en-US" sz="1600" b="1" dirty="0">
                <a:solidFill>
                  <a:srgbClr val="FF0000"/>
                </a:solidFill>
              </a:rPr>
              <a:t>. attitudes towards Words and </a:t>
            </a:r>
            <a:r>
              <a:rPr lang="en-US" sz="1600" b="1" dirty="0" smtClean="0">
                <a:solidFill>
                  <a:srgbClr val="FF0000"/>
                </a:solidFill>
              </a:rPr>
              <a:t>interaction</a:t>
            </a:r>
            <a:endParaRPr lang="ar-SA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10.3 The linguistic definition of standard English.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6" y="1124744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10.3.1 Linguistic </a:t>
            </a:r>
            <a:r>
              <a:rPr lang="en-US" b="1" dirty="0" smtClean="0">
                <a:solidFill>
                  <a:srgbClr val="0000FF"/>
                </a:solidFill>
              </a:rPr>
              <a:t>variation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It is difficult to give an exact linguistic definition of </a:t>
            </a:r>
            <a:r>
              <a:rPr lang="en-US" sz="1600" b="1" dirty="0" smtClean="0"/>
              <a:t>Standard </a:t>
            </a:r>
            <a:r>
              <a:rPr lang="en-US" sz="1600" b="1" dirty="0"/>
              <a:t>English </a:t>
            </a:r>
            <a:r>
              <a:rPr lang="en-US" sz="1600" dirty="0"/>
              <a:t>because </a:t>
            </a:r>
            <a:r>
              <a:rPr lang="en-US" sz="1600" b="1" i="1" dirty="0"/>
              <a:t>language varies in its use</a:t>
            </a:r>
            <a:r>
              <a:rPr lang="en-US" sz="1600" dirty="0"/>
              <a:t>.</a:t>
            </a:r>
          </a:p>
          <a:p>
            <a:r>
              <a:rPr lang="en-US" sz="1200" dirty="0"/>
              <a:t> </a:t>
            </a:r>
          </a:p>
          <a:p>
            <a:r>
              <a:rPr lang="en-US" b="1" dirty="0">
                <a:solidFill>
                  <a:srgbClr val="FF0000"/>
                </a:solidFill>
              </a:rPr>
              <a:t>E.g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People </a:t>
            </a:r>
            <a:r>
              <a:rPr lang="en-US" dirty="0"/>
              <a:t>use different styles of spoken language  depending on the situations they find themselves in</a:t>
            </a:r>
            <a:r>
              <a:rPr lang="en-US" dirty="0" smtClean="0"/>
              <a:t>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solidFill>
                  <a:srgbClr val="00B0F0"/>
                </a:solidFill>
              </a:rPr>
              <a:t> </a:t>
            </a:r>
            <a:r>
              <a:rPr lang="en-US" b="1" dirty="0" smtClean="0">
                <a:solidFill>
                  <a:srgbClr val="00B0F0"/>
                </a:solidFill>
              </a:rPr>
              <a:t>where </a:t>
            </a:r>
            <a:r>
              <a:rPr lang="en-US" b="1" dirty="0">
                <a:solidFill>
                  <a:srgbClr val="00B0F0"/>
                </a:solidFill>
              </a:rPr>
              <a:t>you are (at home, in the office, at the </a:t>
            </a:r>
            <a:r>
              <a:rPr lang="en-US" b="1" dirty="0" smtClean="0">
                <a:solidFill>
                  <a:srgbClr val="00B0F0"/>
                </a:solidFill>
              </a:rPr>
              <a:t>park).</a:t>
            </a:r>
          </a:p>
          <a:p>
            <a:endParaRPr lang="en-US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en-US" b="1" dirty="0" smtClean="0">
                <a:solidFill>
                  <a:srgbClr val="00B0F0"/>
                </a:solidFill>
              </a:rPr>
              <a:t>whom you are talking to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1-in terms of status (</a:t>
            </a:r>
            <a:r>
              <a:rPr lang="en-US" b="1" dirty="0" smtClean="0">
                <a:solidFill>
                  <a:srgbClr val="0000FF"/>
                </a:solidFill>
              </a:rPr>
              <a:t>e.g. </a:t>
            </a:r>
            <a:r>
              <a:rPr lang="en-US" i="1" dirty="0" smtClean="0">
                <a:solidFill>
                  <a:srgbClr val="00B050"/>
                </a:solidFill>
              </a:rPr>
              <a:t>your boss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2- </a:t>
            </a:r>
            <a:r>
              <a:rPr lang="en-US" dirty="0">
                <a:solidFill>
                  <a:srgbClr val="00B050"/>
                </a:solidFill>
              </a:rPr>
              <a:t>in terms of age </a:t>
            </a: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e.g. </a:t>
            </a:r>
            <a:r>
              <a:rPr lang="en-US" dirty="0" smtClean="0">
                <a:solidFill>
                  <a:srgbClr val="00B050"/>
                </a:solidFill>
              </a:rPr>
              <a:t>your </a:t>
            </a:r>
            <a:r>
              <a:rPr lang="en-US" dirty="0">
                <a:solidFill>
                  <a:srgbClr val="00B050"/>
                </a:solidFill>
              </a:rPr>
              <a:t>little </a:t>
            </a:r>
            <a:r>
              <a:rPr lang="en-US" dirty="0" smtClean="0">
                <a:solidFill>
                  <a:srgbClr val="00B050"/>
                </a:solidFill>
              </a:rPr>
              <a:t>brother</a:t>
            </a:r>
            <a:r>
              <a:rPr lang="en-US" dirty="0">
                <a:solidFill>
                  <a:srgbClr val="00B050"/>
                </a:solidFill>
              </a:rPr>
              <a:t>, your grandmother)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3- in terms of intimacy </a:t>
            </a: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e.g. </a:t>
            </a:r>
            <a:r>
              <a:rPr lang="en-US" dirty="0" smtClean="0">
                <a:solidFill>
                  <a:srgbClr val="00B050"/>
                </a:solidFill>
              </a:rPr>
              <a:t>your </a:t>
            </a:r>
            <a:r>
              <a:rPr lang="en-US" dirty="0">
                <a:solidFill>
                  <a:srgbClr val="00B050"/>
                </a:solidFill>
              </a:rPr>
              <a:t>best friend</a:t>
            </a:r>
            <a:r>
              <a:rPr lang="en-US" dirty="0" smtClean="0">
                <a:solidFill>
                  <a:srgbClr val="00B050"/>
                </a:solidFill>
              </a:rPr>
              <a:t>).</a:t>
            </a:r>
          </a:p>
          <a:p>
            <a:pPr lvl="2"/>
            <a:endParaRPr lang="en-US" sz="1100" dirty="0">
              <a:solidFill>
                <a:srgbClr val="00B050"/>
              </a:solidFill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en-US" b="1" dirty="0">
                <a:solidFill>
                  <a:srgbClr val="00B0F0"/>
                </a:solidFill>
              </a:rPr>
              <a:t>what you are talking about </a:t>
            </a:r>
            <a:r>
              <a:rPr lang="en-US" dirty="0" smtClean="0">
                <a:solidFill>
                  <a:srgbClr val="00B0F0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e.g. </a:t>
            </a:r>
            <a:r>
              <a:rPr lang="en-US" dirty="0" smtClean="0"/>
              <a:t>the </a:t>
            </a:r>
            <a:r>
              <a:rPr lang="en-US" dirty="0"/>
              <a:t>state of the nation’s economy, your opinion of a work of </a:t>
            </a:r>
            <a:r>
              <a:rPr lang="en-US" dirty="0" smtClean="0"/>
              <a:t>art, a football game)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850106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0000FF"/>
                </a:solidFill>
              </a:rPr>
              <a:t>10.3 The linguistic definition of standard English.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6" y="1124744"/>
            <a:ext cx="8280920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10.3.1 Linguistic </a:t>
            </a:r>
            <a:r>
              <a:rPr lang="en-US" sz="2400" b="1" dirty="0" smtClean="0">
                <a:solidFill>
                  <a:srgbClr val="FF0000"/>
                </a:solidFill>
              </a:rPr>
              <a:t>variation</a:t>
            </a:r>
          </a:p>
          <a:p>
            <a:endParaRPr lang="en-US" sz="1100" dirty="0"/>
          </a:p>
          <a:p>
            <a:pPr>
              <a:lnSpc>
                <a:spcPct val="150000"/>
              </a:lnSpc>
            </a:pPr>
            <a:r>
              <a:rPr lang="en-US" dirty="0"/>
              <a:t>The style of language you use depends on the </a:t>
            </a:r>
            <a:r>
              <a:rPr lang="en-US" b="1" dirty="0">
                <a:solidFill>
                  <a:srgbClr val="0000FF"/>
                </a:solidFill>
              </a:rPr>
              <a:t>formality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of the context and the </a:t>
            </a:r>
            <a:r>
              <a:rPr lang="en-US" b="1" dirty="0">
                <a:solidFill>
                  <a:srgbClr val="0000FF"/>
                </a:solidFill>
              </a:rPr>
              <a:t>amount of planning</a:t>
            </a:r>
            <a:r>
              <a:rPr lang="en-US" dirty="0"/>
              <a:t> that is involved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r>
              <a:rPr lang="en-US" b="1" dirty="0">
                <a:solidFill>
                  <a:srgbClr val="FF0000"/>
                </a:solidFill>
              </a:rPr>
              <a:t>E.g</a:t>
            </a:r>
            <a:r>
              <a:rPr lang="en-US" dirty="0" smtClean="0">
                <a:solidFill>
                  <a:srgbClr val="0000FF"/>
                </a:solidFill>
              </a:rPr>
              <a:t>. Our language varies in the following situations: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1-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/>
              <a:t>casual conversation between you and a close friend is an </a:t>
            </a:r>
            <a:r>
              <a:rPr lang="en-US" sz="2000" b="1" dirty="0"/>
              <a:t>informal</a:t>
            </a:r>
            <a:r>
              <a:rPr lang="en-US" sz="2000" dirty="0"/>
              <a:t> </a:t>
            </a:r>
            <a:r>
              <a:rPr lang="en-US" dirty="0"/>
              <a:t>event which won’t be planned in advance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2- </a:t>
            </a:r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you give a speech or lecture, you will </a:t>
            </a:r>
            <a:r>
              <a:rPr lang="en-US" b="1" dirty="0"/>
              <a:t>plan</a:t>
            </a:r>
            <a:r>
              <a:rPr lang="en-US" dirty="0"/>
              <a:t> what you say, and the </a:t>
            </a:r>
            <a:r>
              <a:rPr lang="en-US" b="1" dirty="0"/>
              <a:t>way</a:t>
            </a:r>
            <a:r>
              <a:rPr lang="en-US" dirty="0"/>
              <a:t> you say it</a:t>
            </a:r>
          </a:p>
          <a:p>
            <a:r>
              <a:rPr lang="en-US" dirty="0"/>
              <a:t> 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7905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0000FF"/>
                </a:solidFill>
              </a:rPr>
              <a:t>10.3.2 Logic and correctness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836712"/>
            <a:ext cx="8496944" cy="4839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Two claims were made </a:t>
            </a:r>
            <a:r>
              <a:rPr lang="en-US" b="1" dirty="0">
                <a:solidFill>
                  <a:srgbClr val="FF0000"/>
                </a:solidFill>
              </a:rPr>
              <a:t>for standard </a:t>
            </a:r>
            <a:r>
              <a:rPr lang="en-US" b="1" dirty="0" smtClean="0">
                <a:solidFill>
                  <a:srgbClr val="FF0000"/>
                </a:solidFill>
              </a:rPr>
              <a:t>English:</a:t>
            </a:r>
          </a:p>
          <a:p>
            <a:endParaRPr lang="en-US" sz="1050" b="1" dirty="0" smtClean="0">
              <a:solidFill>
                <a:srgbClr val="FF0000"/>
              </a:solidFill>
            </a:endParaRPr>
          </a:p>
          <a:p>
            <a:r>
              <a:rPr lang="en-US" sz="1600" b="1" dirty="0" smtClean="0">
                <a:solidFill>
                  <a:srgbClr val="0000FF"/>
                </a:solidFill>
              </a:rPr>
              <a:t>1-</a:t>
            </a:r>
            <a:r>
              <a:rPr lang="en-US" sz="1600" dirty="0" smtClean="0"/>
              <a:t>Standard </a:t>
            </a:r>
            <a:r>
              <a:rPr lang="en-US" sz="1600" dirty="0"/>
              <a:t>English </a:t>
            </a:r>
            <a:r>
              <a:rPr lang="en-US" sz="1600" dirty="0" smtClean="0"/>
              <a:t>is </a:t>
            </a:r>
            <a:r>
              <a:rPr lang="en-US" sz="1600" b="1" dirty="0" smtClean="0"/>
              <a:t>correct</a:t>
            </a:r>
            <a:r>
              <a:rPr lang="en-US" sz="1600" dirty="0" smtClean="0"/>
              <a:t>:</a:t>
            </a:r>
            <a:r>
              <a:rPr lang="en-US" sz="1600" dirty="0" smtClean="0">
                <a:solidFill>
                  <a:srgbClr val="00B050"/>
                </a:solidFill>
              </a:rPr>
              <a:t> this claim </a:t>
            </a:r>
            <a:r>
              <a:rPr lang="en-US" sz="1600" dirty="0">
                <a:solidFill>
                  <a:srgbClr val="00B050"/>
                </a:solidFill>
              </a:rPr>
              <a:t>indicates that non-standard </a:t>
            </a:r>
            <a:r>
              <a:rPr lang="en-US" sz="1600" dirty="0" smtClean="0">
                <a:solidFill>
                  <a:srgbClr val="00B050"/>
                </a:solidFill>
              </a:rPr>
              <a:t>varieties </a:t>
            </a:r>
            <a:r>
              <a:rPr lang="en-US" sz="1600" dirty="0">
                <a:solidFill>
                  <a:srgbClr val="00B050"/>
                </a:solidFill>
              </a:rPr>
              <a:t>are </a:t>
            </a:r>
            <a:r>
              <a:rPr lang="en-US" sz="1600" b="1" i="1" dirty="0">
                <a:solidFill>
                  <a:srgbClr val="00B050"/>
                </a:solidFill>
              </a:rPr>
              <a:t>incorrect</a:t>
            </a:r>
            <a:r>
              <a:rPr lang="en-US" sz="1600" dirty="0">
                <a:solidFill>
                  <a:srgbClr val="00B050"/>
                </a:solidFill>
              </a:rPr>
              <a:t>.</a:t>
            </a:r>
          </a:p>
          <a:p>
            <a:endParaRPr lang="en-US" dirty="0" smtClean="0"/>
          </a:p>
          <a:p>
            <a:r>
              <a:rPr lang="en-US" sz="1600" b="1" dirty="0" smtClean="0">
                <a:solidFill>
                  <a:srgbClr val="0000FF"/>
                </a:solidFill>
              </a:rPr>
              <a:t>2-</a:t>
            </a:r>
            <a:r>
              <a:rPr lang="en-US" sz="1600" dirty="0" smtClean="0"/>
              <a:t> Standard English is ‘</a:t>
            </a:r>
            <a:r>
              <a:rPr lang="en-US" sz="1600" b="1" dirty="0" smtClean="0"/>
              <a:t>logical</a:t>
            </a:r>
            <a:r>
              <a:rPr lang="en-US" sz="1600" dirty="0" smtClean="0"/>
              <a:t>’ or systematic </a:t>
            </a:r>
            <a:r>
              <a:rPr lang="en-US" sz="1600" dirty="0"/>
              <a:t>and </a:t>
            </a:r>
            <a:r>
              <a:rPr lang="en-US" sz="1600" dirty="0" smtClean="0"/>
              <a:t>rule-governed: </a:t>
            </a:r>
            <a:r>
              <a:rPr lang="en-US" sz="1600" dirty="0" smtClean="0">
                <a:solidFill>
                  <a:srgbClr val="00B050"/>
                </a:solidFill>
              </a:rPr>
              <a:t>this claim indicates </a:t>
            </a:r>
            <a:r>
              <a:rPr lang="en-US" sz="1600" dirty="0">
                <a:solidFill>
                  <a:srgbClr val="00B050"/>
                </a:solidFill>
              </a:rPr>
              <a:t>that non-standard </a:t>
            </a:r>
            <a:r>
              <a:rPr lang="en-US" sz="1600" dirty="0" smtClean="0">
                <a:solidFill>
                  <a:srgbClr val="00B050"/>
                </a:solidFill>
              </a:rPr>
              <a:t>varieties </a:t>
            </a:r>
            <a:r>
              <a:rPr lang="en-US" sz="1600" dirty="0">
                <a:solidFill>
                  <a:srgbClr val="00B050"/>
                </a:solidFill>
              </a:rPr>
              <a:t>are </a:t>
            </a:r>
            <a:r>
              <a:rPr lang="en-US" sz="1600" b="1" i="1" dirty="0">
                <a:solidFill>
                  <a:srgbClr val="00B050"/>
                </a:solidFill>
              </a:rPr>
              <a:t>not systematic </a:t>
            </a:r>
            <a:r>
              <a:rPr lang="en-US" sz="1600" dirty="0">
                <a:solidFill>
                  <a:srgbClr val="00B050"/>
                </a:solidFill>
              </a:rPr>
              <a:t>and not rule-governed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 Linguists argue against these claims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e.g. (1)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verb </a:t>
            </a:r>
            <a:r>
              <a:rPr lang="en-US" sz="1600" i="1" dirty="0">
                <a:solidFill>
                  <a:srgbClr val="0000FF"/>
                </a:solidFill>
              </a:rPr>
              <a:t>be</a:t>
            </a:r>
            <a:r>
              <a:rPr lang="en-US" sz="1600" i="1" dirty="0"/>
              <a:t> </a:t>
            </a:r>
            <a:r>
              <a:rPr lang="en-US" sz="1600" dirty="0" smtClean="0"/>
              <a:t>in </a:t>
            </a:r>
            <a:r>
              <a:rPr lang="en-US" sz="1600" dirty="0"/>
              <a:t>its distinction between singular </a:t>
            </a:r>
            <a:r>
              <a:rPr lang="en-US" sz="1600" dirty="0" smtClean="0"/>
              <a:t>and plural could </a:t>
            </a:r>
            <a:r>
              <a:rPr lang="en-US" sz="1600" dirty="0"/>
              <a:t>be considered quite ‘illogical</a:t>
            </a:r>
            <a:r>
              <a:rPr lang="en-US" sz="1600" dirty="0" smtClean="0"/>
              <a:t>’.</a:t>
            </a:r>
            <a:endParaRPr lang="en-US" b="1" dirty="0"/>
          </a:p>
          <a:p>
            <a:pPr lvl="2"/>
            <a:r>
              <a:rPr lang="en-US" i="1" dirty="0"/>
              <a:t>Singular </a:t>
            </a:r>
            <a:r>
              <a:rPr lang="en-US" i="1" dirty="0" smtClean="0"/>
              <a:t>			Plural</a:t>
            </a:r>
            <a:endParaRPr lang="en-US" i="1" dirty="0"/>
          </a:p>
          <a:p>
            <a:pPr lvl="2"/>
            <a:r>
              <a:rPr lang="en-US" dirty="0"/>
              <a:t>I was </a:t>
            </a:r>
            <a:r>
              <a:rPr lang="en-US" dirty="0" smtClean="0"/>
              <a:t>			we </a:t>
            </a:r>
            <a:r>
              <a:rPr lang="en-US" dirty="0"/>
              <a:t>were</a:t>
            </a:r>
          </a:p>
          <a:p>
            <a:pPr lvl="2"/>
            <a:r>
              <a:rPr lang="en-US" dirty="0"/>
              <a:t>you were </a:t>
            </a:r>
            <a:r>
              <a:rPr lang="en-US" dirty="0" smtClean="0"/>
              <a:t>		you </a:t>
            </a:r>
            <a:r>
              <a:rPr lang="en-US" dirty="0"/>
              <a:t>were</a:t>
            </a:r>
          </a:p>
          <a:p>
            <a:pPr lvl="2"/>
            <a:r>
              <a:rPr lang="en-US" dirty="0"/>
              <a:t>s/he was </a:t>
            </a:r>
            <a:r>
              <a:rPr lang="en-US" dirty="0" smtClean="0"/>
              <a:t>		they were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e.g.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endParaRPr lang="en-US" dirty="0" smtClean="0"/>
          </a:p>
          <a:p>
            <a:r>
              <a:rPr lang="en-US" dirty="0"/>
              <a:t>There is no distinction in standard English between the form of </a:t>
            </a:r>
            <a:r>
              <a:rPr lang="en-US" i="1" dirty="0">
                <a:solidFill>
                  <a:srgbClr val="FF0000"/>
                </a:solidFill>
              </a:rPr>
              <a:t>be</a:t>
            </a:r>
            <a:r>
              <a:rPr lang="en-US" i="1" dirty="0"/>
              <a:t> </a:t>
            </a:r>
            <a:r>
              <a:rPr lang="en-US" dirty="0" smtClean="0"/>
              <a:t>with</a:t>
            </a:r>
          </a:p>
          <a:p>
            <a:r>
              <a:rPr lang="en-US" b="1" dirty="0" smtClean="0"/>
              <a:t>Singular</a:t>
            </a:r>
            <a:r>
              <a:rPr lang="en-US" dirty="0" smtClean="0"/>
              <a:t> </a:t>
            </a:r>
            <a:r>
              <a:rPr lang="en-US" i="1" dirty="0" smtClean="0"/>
              <a:t>you </a:t>
            </a:r>
            <a:r>
              <a:rPr lang="en-US" dirty="0"/>
              <a:t>(</a:t>
            </a:r>
            <a:r>
              <a:rPr lang="en-US" i="1" dirty="0">
                <a:solidFill>
                  <a:srgbClr val="FF0000"/>
                </a:solidFill>
              </a:rPr>
              <a:t>you were</a:t>
            </a:r>
            <a:r>
              <a:rPr lang="en-US" dirty="0"/>
              <a:t>) and </a:t>
            </a:r>
            <a:r>
              <a:rPr lang="en-US" b="1" dirty="0"/>
              <a:t>plural</a:t>
            </a:r>
            <a:r>
              <a:rPr lang="en-US" dirty="0"/>
              <a:t> </a:t>
            </a:r>
            <a:r>
              <a:rPr lang="en-US" i="1" dirty="0"/>
              <a:t>you </a:t>
            </a:r>
            <a:r>
              <a:rPr lang="en-US" dirty="0"/>
              <a:t>(</a:t>
            </a:r>
            <a:r>
              <a:rPr lang="en-US" i="1" dirty="0">
                <a:solidFill>
                  <a:srgbClr val="FF0000"/>
                </a:solidFill>
              </a:rPr>
              <a:t>you were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7544" y="310583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95534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3791" y="179348"/>
            <a:ext cx="46562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10.4 Standard English and education</a:t>
            </a:r>
            <a:endParaRPr lang="ar-SA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692696"/>
            <a:ext cx="828092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10.4.1 Standard English in the </a:t>
            </a:r>
            <a:r>
              <a:rPr lang="en-US" b="1" dirty="0" smtClean="0">
                <a:solidFill>
                  <a:srgbClr val="00B050"/>
                </a:solidFill>
              </a:rPr>
              <a:t>school</a:t>
            </a:r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motivation for making children speak standard English in school </a:t>
            </a:r>
            <a:r>
              <a:rPr lang="en-US" dirty="0" smtClean="0"/>
              <a:t>is explicitly </a:t>
            </a:r>
            <a:r>
              <a:rPr lang="en-US" dirty="0"/>
              <a:t>given as </a:t>
            </a:r>
            <a:r>
              <a:rPr lang="en-US" b="1" dirty="0"/>
              <a:t>the need to communicate effectively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dirty="0"/>
              <a:t>In </a:t>
            </a:r>
            <a:r>
              <a:rPr lang="en-US" dirty="0" smtClean="0"/>
              <a:t>1995, </a:t>
            </a:r>
            <a:r>
              <a:rPr lang="en-US" dirty="0"/>
              <a:t>the </a:t>
            </a:r>
            <a:r>
              <a:rPr lang="en-US" dirty="0" smtClean="0"/>
              <a:t>British government launched </a:t>
            </a:r>
            <a:r>
              <a:rPr lang="en-US" dirty="0"/>
              <a:t>the </a:t>
            </a:r>
            <a:r>
              <a:rPr lang="en-US" b="1" dirty="0">
                <a:solidFill>
                  <a:srgbClr val="0000FF"/>
                </a:solidFill>
              </a:rPr>
              <a:t>‘Better English Campaign</a:t>
            </a:r>
            <a:r>
              <a:rPr lang="en-US" dirty="0"/>
              <a:t>’, whose aim was </a:t>
            </a:r>
            <a:r>
              <a:rPr lang="en-US" b="1" dirty="0"/>
              <a:t>to improve </a:t>
            </a:r>
            <a:r>
              <a:rPr lang="en-US" b="1" dirty="0" smtClean="0"/>
              <a:t>standards of </a:t>
            </a:r>
            <a:r>
              <a:rPr lang="en-US" b="1" dirty="0"/>
              <a:t>spoken English around the </a:t>
            </a:r>
            <a:r>
              <a:rPr lang="en-US" b="1" dirty="0" smtClean="0"/>
              <a:t>country</a:t>
            </a:r>
            <a:r>
              <a:rPr lang="en-US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226455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0000FF"/>
                </a:solidFill>
              </a:rPr>
              <a:t>10.4.2 Standard English and social equality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908720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/>
              <a:t>1 - There can be a relation between speaking a non-standard variety and social equality:</a:t>
            </a: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smtClean="0"/>
              <a:t>2 - John Rae </a:t>
            </a:r>
            <a:r>
              <a:rPr lang="en-US" sz="1600" dirty="0"/>
              <a:t>links </a:t>
            </a:r>
            <a:r>
              <a:rPr lang="en-US" sz="1600" b="1" dirty="0"/>
              <a:t>standard English </a:t>
            </a:r>
            <a:r>
              <a:rPr lang="en-US" sz="1600" dirty="0" smtClean="0"/>
              <a:t>to </a:t>
            </a:r>
            <a:r>
              <a:rPr lang="en-US" sz="1600" b="1" dirty="0" smtClean="0"/>
              <a:t>economic </a:t>
            </a:r>
            <a:r>
              <a:rPr lang="en-US" sz="1600" b="1" dirty="0"/>
              <a:t>survival </a:t>
            </a:r>
            <a:r>
              <a:rPr lang="en-US" sz="1600" dirty="0"/>
              <a:t>and </a:t>
            </a:r>
            <a:r>
              <a:rPr lang="en-US" sz="1600" dirty="0" smtClean="0"/>
              <a:t>success: “nothing more effectively condemns an individual to his class or ethnic ghetto </a:t>
            </a:r>
            <a:r>
              <a:rPr lang="en-US" sz="1600" dirty="0"/>
              <a:t>than an inability to communicate clearly and logically in </a:t>
            </a:r>
            <a:r>
              <a:rPr lang="en-US" sz="1600" dirty="0" smtClean="0"/>
              <a:t>English”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smtClean="0"/>
              <a:t>3 - African American </a:t>
            </a:r>
            <a:r>
              <a:rPr lang="en-US" sz="1600" dirty="0"/>
              <a:t>Vernacular English (AAVE) is seen as sub-standard and the </a:t>
            </a:r>
            <a:r>
              <a:rPr lang="en-US" sz="1600" dirty="0" smtClean="0"/>
              <a:t>obligation </a:t>
            </a:r>
            <a:r>
              <a:rPr lang="en-US" sz="1600" dirty="0"/>
              <a:t>is firmly placed on </a:t>
            </a:r>
            <a:r>
              <a:rPr lang="en-US" sz="1600" dirty="0" smtClean="0"/>
              <a:t>its speakers </a:t>
            </a:r>
            <a:r>
              <a:rPr lang="en-US" sz="1600" dirty="0"/>
              <a:t>to change</a:t>
            </a:r>
            <a:r>
              <a:rPr lang="en-US" sz="1600" dirty="0" smtClean="0"/>
              <a:t>.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smtClean="0"/>
              <a:t>4 - Speakers </a:t>
            </a:r>
            <a:r>
              <a:rPr lang="en-US" sz="1600" dirty="0"/>
              <a:t>of a non-standard </a:t>
            </a:r>
            <a:r>
              <a:rPr lang="en-US" sz="1600" dirty="0" smtClean="0"/>
              <a:t>variety like </a:t>
            </a:r>
            <a:r>
              <a:rPr lang="en-US" sz="1600" dirty="0" smtClean="0"/>
              <a:t>African American </a:t>
            </a:r>
            <a:r>
              <a:rPr lang="en-US" sz="1600" dirty="0"/>
              <a:t>Vernacular English (AAVE) may suffer discrimination at the </a:t>
            </a:r>
            <a:r>
              <a:rPr lang="en-US" sz="1600" dirty="0" smtClean="0"/>
              <a:t>hands of </a:t>
            </a:r>
            <a:r>
              <a:rPr lang="en-US" sz="1600" dirty="0"/>
              <a:t>teachers and employers</a:t>
            </a:r>
            <a:r>
              <a:rPr lang="en-US" sz="1600" dirty="0" smtClean="0"/>
              <a:t>.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381817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0000FF"/>
                </a:solidFill>
              </a:rPr>
              <a:t>10.4.2 Standard English and social equality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908720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/>
              <a:t>5 - Standard </a:t>
            </a:r>
            <a:r>
              <a:rPr lang="en-US" sz="1600" dirty="0"/>
              <a:t>English is therefore seen as the </a:t>
            </a:r>
            <a:r>
              <a:rPr lang="en-US" sz="1600" b="1" dirty="0"/>
              <a:t>appropriate dialect in the job </a:t>
            </a:r>
            <a:r>
              <a:rPr lang="en-US" sz="1600" b="1" dirty="0" smtClean="0"/>
              <a:t>market</a:t>
            </a:r>
            <a:r>
              <a:rPr lang="en-US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 </a:t>
            </a:r>
            <a:endParaRPr lang="en-US" sz="16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smtClean="0"/>
              <a:t>In </a:t>
            </a:r>
            <a:r>
              <a:rPr lang="en-US" sz="1600" dirty="0"/>
              <a:t>Britain, Gillian </a:t>
            </a:r>
            <a:r>
              <a:rPr lang="en-US" sz="1600" dirty="0" err="1"/>
              <a:t>Shephard</a:t>
            </a:r>
            <a:r>
              <a:rPr lang="en-US" sz="1600" dirty="0"/>
              <a:t> </a:t>
            </a:r>
            <a:r>
              <a:rPr lang="en-US" sz="1600" dirty="0" smtClean="0"/>
              <a:t>suggests </a:t>
            </a:r>
            <a:r>
              <a:rPr lang="en-US" sz="1600" dirty="0" smtClean="0"/>
              <a:t>that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00B050"/>
                </a:solidFill>
              </a:rPr>
              <a:t>‘those who </a:t>
            </a:r>
            <a:r>
              <a:rPr lang="en-US" i="1" dirty="0">
                <a:solidFill>
                  <a:srgbClr val="00B050"/>
                </a:solidFill>
              </a:rPr>
              <a:t>have not mastered “our </a:t>
            </a:r>
            <a:r>
              <a:rPr lang="en-US" b="1" i="1" dirty="0" err="1">
                <a:solidFill>
                  <a:srgbClr val="00B050"/>
                </a:solidFill>
              </a:rPr>
              <a:t>marvellous</a:t>
            </a:r>
            <a:r>
              <a:rPr lang="en-US" b="1" i="1" dirty="0">
                <a:solidFill>
                  <a:srgbClr val="00B050"/>
                </a:solidFill>
              </a:rPr>
              <a:t> language</a:t>
            </a:r>
            <a:r>
              <a:rPr lang="en-US" i="1" dirty="0">
                <a:solidFill>
                  <a:srgbClr val="00B050"/>
                </a:solidFill>
              </a:rPr>
              <a:t>” should not expect to </a:t>
            </a:r>
            <a:r>
              <a:rPr lang="en-US" i="1" dirty="0" smtClean="0">
                <a:solidFill>
                  <a:srgbClr val="00B050"/>
                </a:solidFill>
              </a:rPr>
              <a:t>be able </a:t>
            </a:r>
            <a:r>
              <a:rPr lang="en-US" i="1" dirty="0">
                <a:solidFill>
                  <a:srgbClr val="00B050"/>
                </a:solidFill>
              </a:rPr>
              <a:t>to get a job’</a:t>
            </a:r>
            <a:r>
              <a:rPr lang="en-US" sz="1600" dirty="0"/>
              <a:t> (</a:t>
            </a:r>
            <a:r>
              <a:rPr lang="en-US" sz="1600" i="1" dirty="0"/>
              <a:t>Daily Mail</a:t>
            </a:r>
            <a:r>
              <a:rPr lang="en-US" sz="1600" dirty="0"/>
              <a:t>, 14 October 1994</a:t>
            </a:r>
            <a:r>
              <a:rPr lang="en-US" sz="1600" dirty="0" smtClean="0"/>
              <a:t>).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smtClean="0"/>
              <a:t>6 - There </a:t>
            </a:r>
            <a:r>
              <a:rPr lang="en-US" sz="1600" dirty="0"/>
              <a:t>is a clear </a:t>
            </a:r>
            <a:r>
              <a:rPr lang="en-US" sz="1600" dirty="0" smtClean="0"/>
              <a:t>obligation on </a:t>
            </a:r>
            <a:r>
              <a:rPr lang="en-US" sz="1600" dirty="0"/>
              <a:t>non-standard speakers to change if they wish to keep their rights as </a:t>
            </a:r>
            <a:r>
              <a:rPr lang="en-US" sz="1600" dirty="0" smtClean="0"/>
              <a:t>citizens to </a:t>
            </a:r>
            <a:r>
              <a:rPr lang="en-US" sz="1600" dirty="0"/>
              <a:t>take up employment.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2470475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260648"/>
            <a:ext cx="8568952" cy="4301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Standards English and </a:t>
            </a:r>
            <a:r>
              <a:rPr lang="en-US" sz="2000" b="1" dirty="0" smtClean="0">
                <a:solidFill>
                  <a:srgbClr val="FF0000"/>
                </a:solidFill>
              </a:rPr>
              <a:t>standards.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sz="1050" dirty="0" smtClean="0"/>
          </a:p>
          <a:p>
            <a:r>
              <a:rPr lang="en-US" dirty="0" smtClean="0"/>
              <a:t>There is a close relation between the language we speak and our social standards: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Norman </a:t>
            </a:r>
            <a:r>
              <a:rPr lang="en-US" dirty="0" err="1"/>
              <a:t>Tebbitt</a:t>
            </a:r>
            <a:r>
              <a:rPr lang="en-US" dirty="0"/>
              <a:t>, MP, </a:t>
            </a:r>
            <a:r>
              <a:rPr lang="en-US" dirty="0" smtClean="0"/>
              <a:t>1985  points out that: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Similarly, </a:t>
            </a:r>
            <a:r>
              <a:rPr lang="en-US" dirty="0"/>
              <a:t>John </a:t>
            </a:r>
            <a:r>
              <a:rPr lang="en-US" dirty="0" smtClean="0"/>
              <a:t>Rae 1982 points out that</a:t>
            </a:r>
          </a:p>
          <a:p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971600" y="1403484"/>
            <a:ext cx="676875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i="1" dirty="0">
                <a:solidFill>
                  <a:srgbClr val="00B050"/>
                </a:solidFill>
              </a:rPr>
              <a:t> ‘If you allow standards to slip to the stage where good English is no better than bad English, where people turn up filthy at school . . . all these things tend to cause people to have no standards at all, and once you lose standards then there’s no imperative to stay out of crime</a:t>
            </a:r>
            <a:r>
              <a:rPr lang="en-US" i="1" dirty="0" smtClean="0">
                <a:solidFill>
                  <a:srgbClr val="00B050"/>
                </a:solidFill>
              </a:rPr>
              <a:t>.”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4096" y="4194954"/>
            <a:ext cx="6876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>
                <a:solidFill>
                  <a:srgbClr val="00B050"/>
                </a:solidFill>
              </a:rPr>
              <a:t>“Attention to the rules of grammar and care in the choice of words </a:t>
            </a:r>
            <a:r>
              <a:rPr lang="en-US" i="1" dirty="0" smtClean="0">
                <a:solidFill>
                  <a:srgbClr val="00B050"/>
                </a:solidFill>
              </a:rPr>
              <a:t>encourages punctiliousness </a:t>
            </a:r>
            <a:r>
              <a:rPr lang="en-US" i="1" dirty="0">
                <a:solidFill>
                  <a:srgbClr val="00B050"/>
                </a:solidFill>
              </a:rPr>
              <a:t>in other matters . . . in such matters as honesty, responsibility, property, gratitude, apology and so on. (John Rae, The Observer, 7 February 1982)</a:t>
            </a:r>
            <a:endParaRPr lang="ar-SA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0625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>
                <a:solidFill>
                  <a:srgbClr val="0000FF"/>
                </a:solidFill>
              </a:rPr>
              <a:t/>
            </a:r>
            <a:br>
              <a:rPr lang="en-US" sz="3200" b="1" dirty="0">
                <a:solidFill>
                  <a:srgbClr val="0000FF"/>
                </a:solidFill>
              </a:rPr>
            </a:br>
            <a:r>
              <a:rPr lang="en-US" sz="3200" b="1" dirty="0">
                <a:solidFill>
                  <a:srgbClr val="0000FF"/>
                </a:solidFill>
              </a:rPr>
              <a:t>Attitudes to language </a:t>
            </a:r>
            <a:r>
              <a:rPr lang="en-US" sz="2000" b="1" dirty="0">
                <a:solidFill>
                  <a:srgbClr val="FF0000"/>
                </a:solidFill>
              </a:rPr>
              <a:t>(Chapter 11)</a:t>
            </a:r>
            <a:r>
              <a:rPr lang="en-US" sz="3200" b="1" dirty="0">
                <a:solidFill>
                  <a:srgbClr val="0000FF"/>
                </a:solidFill>
              </a:rPr>
              <a:t/>
            </a:r>
            <a:br>
              <a:rPr lang="en-US" sz="3200" b="1" dirty="0">
                <a:solidFill>
                  <a:srgbClr val="0000FF"/>
                </a:solidFill>
              </a:rPr>
            </a:br>
            <a:endParaRPr lang="ar-SA" sz="32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1196752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00FF"/>
                </a:solidFill>
              </a:rPr>
              <a:t>11.1 Introduction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People assign various attributes to language forms; they may </a:t>
            </a:r>
            <a:r>
              <a:rPr lang="en-US" dirty="0" smtClean="0"/>
              <a:t>feel that </a:t>
            </a:r>
            <a:r>
              <a:rPr lang="en-US" dirty="0"/>
              <a:t>a language or </a:t>
            </a:r>
            <a:r>
              <a:rPr lang="en-US" b="1" dirty="0"/>
              <a:t>variety </a:t>
            </a:r>
            <a:r>
              <a:rPr lang="en-US" dirty="0"/>
              <a:t>of a language </a:t>
            </a:r>
            <a:r>
              <a:rPr lang="en-US" dirty="0" smtClean="0"/>
              <a:t>is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‘</a:t>
            </a:r>
            <a:r>
              <a:rPr lang="en-US" dirty="0">
                <a:solidFill>
                  <a:srgbClr val="FF0000"/>
                </a:solidFill>
              </a:rPr>
              <a:t>elegant</a:t>
            </a:r>
            <a:r>
              <a:rPr lang="en-US" dirty="0" smtClean="0">
                <a:solidFill>
                  <a:srgbClr val="FF0000"/>
                </a:solidFill>
              </a:rPr>
              <a:t>’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‘</a:t>
            </a:r>
            <a:r>
              <a:rPr lang="en-US" dirty="0">
                <a:solidFill>
                  <a:srgbClr val="FF0000"/>
                </a:solidFill>
              </a:rPr>
              <a:t>expressive</a:t>
            </a:r>
            <a:r>
              <a:rPr lang="en-US" dirty="0" smtClean="0">
                <a:solidFill>
                  <a:srgbClr val="FF0000"/>
                </a:solidFill>
              </a:rPr>
              <a:t>’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‘</a:t>
            </a:r>
            <a:r>
              <a:rPr lang="en-US" dirty="0">
                <a:solidFill>
                  <a:srgbClr val="FF0000"/>
                </a:solidFill>
              </a:rPr>
              <a:t>vulgar</a:t>
            </a:r>
            <a:r>
              <a:rPr lang="en-US" dirty="0" smtClean="0">
                <a:solidFill>
                  <a:srgbClr val="FF0000"/>
                </a:solidFill>
              </a:rPr>
              <a:t>’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‘</a:t>
            </a:r>
            <a:r>
              <a:rPr lang="en-US" dirty="0">
                <a:solidFill>
                  <a:srgbClr val="FF0000"/>
                </a:solidFill>
              </a:rPr>
              <a:t>guttural’ 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‘</a:t>
            </a:r>
            <a:r>
              <a:rPr lang="en-US" dirty="0">
                <a:solidFill>
                  <a:srgbClr val="FF0000"/>
                </a:solidFill>
              </a:rPr>
              <a:t>musical</a:t>
            </a:r>
            <a:r>
              <a:rPr lang="en-US" dirty="0" smtClean="0">
                <a:solidFill>
                  <a:srgbClr val="FF0000"/>
                </a:solidFill>
              </a:rPr>
              <a:t>’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or </a:t>
            </a:r>
            <a:r>
              <a:rPr lang="en-US" dirty="0">
                <a:solidFill>
                  <a:srgbClr val="FF0000"/>
                </a:solidFill>
              </a:rPr>
              <a:t>that one language form is ‘more polite’ or </a:t>
            </a:r>
            <a:r>
              <a:rPr lang="en-US" dirty="0" smtClean="0">
                <a:solidFill>
                  <a:srgbClr val="FF0000"/>
                </a:solidFill>
              </a:rPr>
              <a:t>more ‘</a:t>
            </a:r>
            <a:r>
              <a:rPr lang="en-US" dirty="0">
                <a:solidFill>
                  <a:srgbClr val="FF0000"/>
                </a:solidFill>
              </a:rPr>
              <a:t>aesthetically pleasing or displeasing’ than another one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764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124744"/>
            <a:ext cx="8280920" cy="4582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can find evidence of positive and negative </a:t>
            </a:r>
            <a:r>
              <a:rPr lang="en-US" dirty="0" smtClean="0"/>
              <a:t>attitudes towards a </a:t>
            </a:r>
            <a:r>
              <a:rPr lang="en-US" dirty="0"/>
              <a:t>wide range of linguistic </a:t>
            </a:r>
            <a:r>
              <a:rPr lang="en-US" dirty="0" smtClean="0"/>
              <a:t>issues:</a:t>
            </a:r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11.2.1 Attitudes to Whole languages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1600" dirty="0" smtClean="0">
                <a:solidFill>
                  <a:srgbClr val="0000FF"/>
                </a:solidFill>
              </a:rPr>
              <a:t>In </a:t>
            </a:r>
            <a:r>
              <a:rPr lang="en-US" sz="1600" dirty="0">
                <a:solidFill>
                  <a:srgbClr val="0000FF"/>
                </a:solidFill>
              </a:rPr>
              <a:t>Britain, although many languages are </a:t>
            </a:r>
            <a:r>
              <a:rPr lang="en-US" sz="1600" dirty="0" smtClean="0">
                <a:solidFill>
                  <a:srgbClr val="0000FF"/>
                </a:solidFill>
              </a:rPr>
              <a:t>in daily </a:t>
            </a:r>
            <a:r>
              <a:rPr lang="en-US" sz="1600" dirty="0">
                <a:solidFill>
                  <a:srgbClr val="0000FF"/>
                </a:solidFill>
              </a:rPr>
              <a:t>use, only English has official recognition</a:t>
            </a:r>
            <a:r>
              <a:rPr lang="en-US" sz="1600" dirty="0" smtClean="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sz="1050" dirty="0" smtClean="0">
              <a:solidFill>
                <a:srgbClr val="0000FF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1600" dirty="0" smtClean="0">
                <a:solidFill>
                  <a:srgbClr val="00B050"/>
                </a:solidFill>
              </a:rPr>
              <a:t>For </a:t>
            </a:r>
            <a:r>
              <a:rPr lang="en-US" sz="1600" dirty="0">
                <a:solidFill>
                  <a:srgbClr val="00B050"/>
                </a:solidFill>
              </a:rPr>
              <a:t>the English especially</a:t>
            </a:r>
            <a:r>
              <a:rPr lang="en-US" sz="1600" dirty="0" smtClean="0">
                <a:solidFill>
                  <a:srgbClr val="00B050"/>
                </a:solidFill>
              </a:rPr>
              <a:t>, multilingualism </a:t>
            </a:r>
            <a:r>
              <a:rPr lang="en-US" sz="1600" dirty="0">
                <a:solidFill>
                  <a:srgbClr val="00B050"/>
                </a:solidFill>
              </a:rPr>
              <a:t>is viewed with suspicion and as a threat to national unity</a:t>
            </a:r>
            <a:r>
              <a:rPr lang="en-US" sz="1600" dirty="0" smtClean="0">
                <a:solidFill>
                  <a:srgbClr val="00B05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sz="1050" dirty="0" smtClean="0">
              <a:solidFill>
                <a:srgbClr val="00B050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sz="1600" dirty="0" smtClean="0">
                <a:solidFill>
                  <a:srgbClr val="993300"/>
                </a:solidFill>
              </a:rPr>
              <a:t>In a </a:t>
            </a:r>
            <a:r>
              <a:rPr lang="en-US" sz="1600" dirty="0">
                <a:solidFill>
                  <a:srgbClr val="993300"/>
                </a:solidFill>
              </a:rPr>
              <a:t>speech to a meeting at the Conservative Party Conference in October 1997</a:t>
            </a:r>
            <a:r>
              <a:rPr lang="en-US" sz="1600" dirty="0" smtClean="0">
                <a:solidFill>
                  <a:srgbClr val="993300"/>
                </a:solidFill>
              </a:rPr>
              <a:t>, Lord </a:t>
            </a:r>
            <a:r>
              <a:rPr lang="en-US" sz="1600" dirty="0" err="1">
                <a:solidFill>
                  <a:srgbClr val="993300"/>
                </a:solidFill>
              </a:rPr>
              <a:t>Tebbitt</a:t>
            </a:r>
            <a:r>
              <a:rPr lang="en-US" sz="1600" dirty="0">
                <a:solidFill>
                  <a:srgbClr val="993300"/>
                </a:solidFill>
              </a:rPr>
              <a:t>, a prominent Conservative, called for national unity saying</a:t>
            </a:r>
            <a:r>
              <a:rPr lang="en-US" sz="1600" dirty="0" smtClean="0">
                <a:solidFill>
                  <a:srgbClr val="9933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‘</a:t>
            </a:r>
            <a:r>
              <a:rPr lang="en-US" i="1" dirty="0" smtClean="0">
                <a:solidFill>
                  <a:srgbClr val="00B050"/>
                </a:solidFill>
              </a:rPr>
              <a:t>we need </a:t>
            </a:r>
            <a:r>
              <a:rPr lang="en-US" i="1" dirty="0">
                <a:solidFill>
                  <a:srgbClr val="00B050"/>
                </a:solidFill>
              </a:rPr>
              <a:t>common values, a common culture and </a:t>
            </a:r>
            <a:r>
              <a:rPr lang="en-US" b="1" i="1" dirty="0">
                <a:solidFill>
                  <a:srgbClr val="00B050"/>
                </a:solidFill>
              </a:rPr>
              <a:t>a single language</a:t>
            </a:r>
            <a:r>
              <a:rPr lang="en-US" i="1" dirty="0" smtClean="0">
                <a:solidFill>
                  <a:srgbClr val="00B050"/>
                </a:solidFill>
              </a:rPr>
              <a:t>’.</a:t>
            </a:r>
            <a:endParaRPr lang="ar-SA" i="1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404664"/>
            <a:ext cx="2801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11.2 The evidence</a:t>
            </a:r>
            <a:endParaRPr lang="ar-SA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873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124744"/>
            <a:ext cx="8280920" cy="2469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C</a:t>
            </a:r>
            <a:r>
              <a:rPr lang="en-US" sz="1600" dirty="0" smtClean="0">
                <a:solidFill>
                  <a:srgbClr val="993300"/>
                </a:solidFill>
              </a:rPr>
              <a:t>. Attitudes </a:t>
            </a:r>
            <a:r>
              <a:rPr lang="en-US" sz="1600" dirty="0">
                <a:solidFill>
                  <a:srgbClr val="993300"/>
                </a:solidFill>
              </a:rPr>
              <a:t>towards English in the United States have an association with </a:t>
            </a:r>
            <a:r>
              <a:rPr lang="en-US" sz="1600" dirty="0" smtClean="0">
                <a:solidFill>
                  <a:srgbClr val="993300"/>
                </a:solidFill>
              </a:rPr>
              <a:t>national Unity.</a:t>
            </a:r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D. The </a:t>
            </a:r>
            <a:r>
              <a:rPr lang="en-US" sz="1600" dirty="0">
                <a:solidFill>
                  <a:srgbClr val="0000FF"/>
                </a:solidFill>
              </a:rPr>
              <a:t>promotion of English, both in Britain and in the United States, </a:t>
            </a:r>
            <a:r>
              <a:rPr lang="en-US" sz="1600" dirty="0" smtClean="0">
                <a:solidFill>
                  <a:srgbClr val="0000FF"/>
                </a:solidFill>
              </a:rPr>
              <a:t>leads to </a:t>
            </a:r>
            <a:r>
              <a:rPr lang="en-US" sz="1600" dirty="0">
                <a:solidFill>
                  <a:srgbClr val="0000FF"/>
                </a:solidFill>
              </a:rPr>
              <a:t>the </a:t>
            </a:r>
            <a:r>
              <a:rPr lang="en-US" sz="1600" dirty="0" smtClean="0">
                <a:solidFill>
                  <a:srgbClr val="0000FF"/>
                </a:solidFill>
              </a:rPr>
              <a:t>marginalization </a:t>
            </a:r>
            <a:r>
              <a:rPr lang="en-US" sz="1600" dirty="0">
                <a:solidFill>
                  <a:srgbClr val="0000FF"/>
                </a:solidFill>
              </a:rPr>
              <a:t>of the other languages which exist </a:t>
            </a:r>
            <a:r>
              <a:rPr lang="en-US" sz="1600" dirty="0" smtClean="0">
                <a:solidFill>
                  <a:srgbClr val="0000FF"/>
                </a:solidFill>
              </a:rPr>
              <a:t>there.</a:t>
            </a:r>
          </a:p>
          <a:p>
            <a:pPr>
              <a:lnSpc>
                <a:spcPct val="150000"/>
              </a:lnSpc>
            </a:pPr>
            <a:endParaRPr lang="en-US" sz="1100" dirty="0" smtClean="0"/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E</a:t>
            </a:r>
            <a:r>
              <a:rPr lang="en-US" sz="1600" dirty="0" smtClean="0">
                <a:solidFill>
                  <a:srgbClr val="00B050"/>
                </a:solidFill>
              </a:rPr>
              <a:t>. Minority </a:t>
            </a:r>
            <a:r>
              <a:rPr lang="en-US" sz="1600" dirty="0">
                <a:solidFill>
                  <a:srgbClr val="00B050"/>
                </a:solidFill>
              </a:rPr>
              <a:t>languages and their speakers may be seen as divisive, even dangerous</a:t>
            </a:r>
            <a:r>
              <a:rPr lang="en-US" sz="1600" dirty="0" smtClean="0">
                <a:solidFill>
                  <a:srgbClr val="00B050"/>
                </a:solidFill>
              </a:rPr>
              <a:t>, and </a:t>
            </a:r>
            <a:r>
              <a:rPr lang="en-US" sz="1600" dirty="0">
                <a:solidFill>
                  <a:srgbClr val="00B050"/>
                </a:solidFill>
              </a:rPr>
              <a:t>a threat to political, social or economic stability.</a:t>
            </a:r>
            <a:endParaRPr lang="ar-SA" sz="1600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404664"/>
            <a:ext cx="50917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11.2.1 Attitudes to Whole languages</a:t>
            </a:r>
          </a:p>
        </p:txBody>
      </p:sp>
    </p:spTree>
    <p:extLst>
      <p:ext uri="{BB962C8B-B14F-4D97-AF65-F5344CB8AC3E}">
        <p14:creationId xmlns:p14="http://schemas.microsoft.com/office/powerpoint/2010/main" xmlns="" val="1662633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0000FF"/>
                </a:solidFill>
              </a:rPr>
              <a:t>11.2.2 Attitudes </a:t>
            </a:r>
            <a:r>
              <a:rPr lang="en-US" sz="2400" b="1" dirty="0" smtClean="0">
                <a:solidFill>
                  <a:srgbClr val="0000FF"/>
                </a:solidFill>
              </a:rPr>
              <a:t>towards Varieties </a:t>
            </a:r>
            <a:r>
              <a:rPr lang="en-US" sz="2400" b="1" dirty="0">
                <a:solidFill>
                  <a:srgbClr val="0000FF"/>
                </a:solidFill>
              </a:rPr>
              <a:t>of a language</a:t>
            </a:r>
            <a:endParaRPr lang="ar-SA" sz="24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980728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We consider attitudes towards varieties </a:t>
            </a:r>
            <a:r>
              <a:rPr lang="en-US" sz="1600" dirty="0"/>
              <a:t>of </a:t>
            </a:r>
            <a:r>
              <a:rPr lang="en-US" sz="1600" dirty="0" smtClean="0"/>
              <a:t>the same language.</a:t>
            </a:r>
          </a:p>
          <a:p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A.</a:t>
            </a:r>
            <a:r>
              <a:rPr lang="en-US" sz="1600" dirty="0" smtClean="0"/>
              <a:t> </a:t>
            </a:r>
            <a:r>
              <a:rPr lang="en-US" sz="1600" dirty="0" err="1" smtClean="0"/>
              <a:t>Fasold</a:t>
            </a:r>
            <a:r>
              <a:rPr lang="en-US" sz="1600" dirty="0" smtClean="0"/>
              <a:t> </a:t>
            </a:r>
            <a:r>
              <a:rPr lang="en-US" sz="1600" dirty="0"/>
              <a:t>(1984) describes how the French </a:t>
            </a:r>
            <a:r>
              <a:rPr lang="en-US" sz="1600" dirty="0" smtClean="0"/>
              <a:t>spoken in </a:t>
            </a:r>
            <a:r>
              <a:rPr lang="en-US" sz="1600" dirty="0"/>
              <a:t>Europe is seen to be more prestigious than that spoken in Canada, even </a:t>
            </a:r>
            <a:r>
              <a:rPr lang="en-US" sz="1600" dirty="0" smtClean="0"/>
              <a:t>by native </a:t>
            </a:r>
            <a:r>
              <a:rPr lang="en-US" sz="1600" dirty="0"/>
              <a:t>Canadian French </a:t>
            </a:r>
            <a:r>
              <a:rPr lang="en-US" sz="1600" dirty="0" smtClean="0"/>
              <a:t>speakers</a:t>
            </a:r>
          </a:p>
          <a:p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B</a:t>
            </a:r>
            <a:r>
              <a:rPr lang="en-US" sz="1600" dirty="0" smtClean="0"/>
              <a:t>. People, usually high class, show negative </a:t>
            </a:r>
            <a:r>
              <a:rPr lang="en-US" sz="1600" dirty="0"/>
              <a:t>attitudes toward </a:t>
            </a:r>
            <a:r>
              <a:rPr lang="en-US" sz="1600" dirty="0" smtClean="0"/>
              <a:t>non-standard varieties </a:t>
            </a:r>
            <a:r>
              <a:rPr lang="en-US" sz="1600" dirty="0"/>
              <a:t>of English in Britain, or towards American varieties such as </a:t>
            </a:r>
            <a:r>
              <a:rPr lang="en-US" sz="1600" dirty="0" smtClean="0"/>
              <a:t>African American </a:t>
            </a:r>
            <a:r>
              <a:rPr lang="en-US" sz="1600" dirty="0"/>
              <a:t>Vernacular English (AAVE) in the United States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C.</a:t>
            </a:r>
            <a:r>
              <a:rPr lang="en-US" sz="1600" dirty="0" smtClean="0"/>
              <a:t> The </a:t>
            </a:r>
            <a:r>
              <a:rPr lang="en-US" sz="1600" dirty="0"/>
              <a:t>creation of verbs from nouns </a:t>
            </a:r>
            <a:r>
              <a:rPr lang="en-US" sz="1600" dirty="0" smtClean="0"/>
              <a:t>found more </a:t>
            </a:r>
            <a:r>
              <a:rPr lang="en-US" sz="1600" dirty="0"/>
              <a:t>in American </a:t>
            </a:r>
            <a:r>
              <a:rPr lang="en-US" sz="1600" dirty="0" smtClean="0"/>
              <a:t>English than </a:t>
            </a:r>
            <a:r>
              <a:rPr lang="en-US" sz="1600" dirty="0"/>
              <a:t>in varieties of British </a:t>
            </a:r>
            <a:r>
              <a:rPr lang="en-US" sz="1600" dirty="0" smtClean="0"/>
              <a:t>English </a:t>
            </a:r>
            <a:r>
              <a:rPr lang="en-US" sz="1600" dirty="0"/>
              <a:t>is </a:t>
            </a:r>
            <a:r>
              <a:rPr lang="en-US" sz="1600" dirty="0" smtClean="0"/>
              <a:t>popularly </a:t>
            </a:r>
            <a:r>
              <a:rPr lang="en-US" sz="1600" dirty="0" err="1"/>
              <a:t>criticised</a:t>
            </a:r>
            <a:r>
              <a:rPr lang="en-US" sz="1600" dirty="0"/>
              <a:t>, as in this letter to </a:t>
            </a:r>
            <a:r>
              <a:rPr lang="en-US" sz="1600" b="1" i="1" dirty="0">
                <a:solidFill>
                  <a:srgbClr val="002060"/>
                </a:solidFill>
              </a:rPr>
              <a:t>The Times</a:t>
            </a:r>
            <a:r>
              <a:rPr lang="en-US" sz="1600" b="1" dirty="0">
                <a:solidFill>
                  <a:srgbClr val="00206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“Could </a:t>
            </a:r>
            <a:r>
              <a:rPr lang="en-US" sz="1600" dirty="0">
                <a:solidFill>
                  <a:srgbClr val="0000FF"/>
                </a:solidFill>
              </a:rPr>
              <a:t>we stop assuming that any noun can automatically be turned </a:t>
            </a:r>
            <a:r>
              <a:rPr lang="en-US" sz="1600" dirty="0" smtClean="0">
                <a:solidFill>
                  <a:srgbClr val="0000FF"/>
                </a:solidFill>
              </a:rPr>
              <a:t>into a </a:t>
            </a:r>
            <a:r>
              <a:rPr lang="en-US" sz="1600" dirty="0">
                <a:solidFill>
                  <a:srgbClr val="0000FF"/>
                </a:solidFill>
              </a:rPr>
              <a:t>verb</a:t>
            </a:r>
            <a:r>
              <a:rPr lang="en-US" sz="1600" dirty="0" smtClean="0">
                <a:solidFill>
                  <a:srgbClr val="0000FF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 smtClean="0"/>
              <a:t>				</a:t>
            </a:r>
            <a:r>
              <a:rPr lang="en-US" sz="1400" dirty="0" smtClean="0">
                <a:solidFill>
                  <a:srgbClr val="0000FF"/>
                </a:solidFill>
              </a:rPr>
              <a:t> (</a:t>
            </a:r>
            <a:r>
              <a:rPr lang="en-US" sz="1400" i="1" dirty="0">
                <a:solidFill>
                  <a:srgbClr val="0000FF"/>
                </a:solidFill>
              </a:rPr>
              <a:t>The Times, </a:t>
            </a:r>
            <a:r>
              <a:rPr lang="en-US" sz="1400" dirty="0">
                <a:solidFill>
                  <a:srgbClr val="0000FF"/>
                </a:solidFill>
              </a:rPr>
              <a:t>1 January 1994)</a:t>
            </a:r>
            <a:endParaRPr lang="ar-SA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14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rgbClr val="FF0000"/>
                </a:solidFill>
              </a:rPr>
              <a:t>11.2.3. </a:t>
            </a:r>
            <a:r>
              <a:rPr lang="en-US" sz="2400" b="1" dirty="0" smtClean="0">
                <a:solidFill>
                  <a:srgbClr val="FF0000"/>
                </a:solidFill>
              </a:rPr>
              <a:t>Attitudes </a:t>
            </a:r>
            <a:r>
              <a:rPr lang="en-US" sz="2400" b="1" dirty="0">
                <a:solidFill>
                  <a:srgbClr val="FF0000"/>
                </a:solidFill>
              </a:rPr>
              <a:t>towards Words and </a:t>
            </a:r>
            <a:r>
              <a:rPr lang="en-US" sz="2400" b="1" dirty="0" smtClean="0">
                <a:solidFill>
                  <a:srgbClr val="FF0000"/>
                </a:solidFill>
              </a:rPr>
              <a:t>Interaction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908720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A.</a:t>
            </a:r>
            <a:r>
              <a:rPr lang="en-US" sz="1600" dirty="0" smtClean="0"/>
              <a:t> In </a:t>
            </a:r>
            <a:r>
              <a:rPr lang="en-US" sz="1600" dirty="0"/>
              <a:t>1997,</a:t>
            </a:r>
            <a:r>
              <a:rPr lang="en-US" sz="1600" dirty="0">
                <a:solidFill>
                  <a:srgbClr val="FF0000"/>
                </a:solidFill>
              </a:rPr>
              <a:t> the </a:t>
            </a:r>
            <a:r>
              <a:rPr lang="en-US" sz="1600" dirty="0" smtClean="0">
                <a:solidFill>
                  <a:srgbClr val="FF0000"/>
                </a:solidFill>
              </a:rPr>
              <a:t>British Psychological </a:t>
            </a:r>
            <a:r>
              <a:rPr lang="en-US" sz="1600" dirty="0">
                <a:solidFill>
                  <a:srgbClr val="FF0000"/>
                </a:solidFill>
              </a:rPr>
              <a:t>Society</a:t>
            </a:r>
            <a:r>
              <a:rPr lang="en-US" sz="1600" dirty="0"/>
              <a:t> </a:t>
            </a:r>
            <a:r>
              <a:rPr lang="en-US" sz="1600" dirty="0" smtClean="0"/>
              <a:t>prohibited </a:t>
            </a:r>
            <a:r>
              <a:rPr lang="en-US" sz="1600" dirty="0"/>
              <a:t>the use of the word </a:t>
            </a:r>
            <a:r>
              <a:rPr lang="en-US" sz="1600" i="1" dirty="0">
                <a:solidFill>
                  <a:srgbClr val="0000FF"/>
                </a:solidFill>
              </a:rPr>
              <a:t>subjects</a:t>
            </a:r>
            <a:r>
              <a:rPr lang="en-US" sz="1600" i="1" dirty="0"/>
              <a:t> </a:t>
            </a:r>
            <a:r>
              <a:rPr lang="en-US" sz="1600" dirty="0"/>
              <a:t>in </a:t>
            </a:r>
            <a:r>
              <a:rPr lang="en-US" sz="1600" dirty="0" smtClean="0"/>
              <a:t>its publications </a:t>
            </a:r>
            <a:r>
              <a:rPr lang="en-US" sz="1600" dirty="0"/>
              <a:t>to refer to those taking part in psychological experiments. </a:t>
            </a:r>
            <a:r>
              <a:rPr lang="en-US" sz="1600" dirty="0" smtClean="0"/>
              <a:t>Such participants </a:t>
            </a:r>
            <a:r>
              <a:rPr lang="en-US" sz="1600" dirty="0"/>
              <a:t>were to be referred to as </a:t>
            </a:r>
            <a:r>
              <a:rPr lang="en-US" sz="1600" i="1" dirty="0">
                <a:solidFill>
                  <a:srgbClr val="0000FF"/>
                </a:solidFill>
              </a:rPr>
              <a:t>individuals</a:t>
            </a:r>
            <a:r>
              <a:rPr lang="en-US" sz="1600" dirty="0"/>
              <a:t>, </a:t>
            </a:r>
            <a:r>
              <a:rPr lang="en-US" sz="1600" i="1" dirty="0">
                <a:solidFill>
                  <a:srgbClr val="0000FF"/>
                </a:solidFill>
              </a:rPr>
              <a:t>people</a:t>
            </a:r>
            <a:r>
              <a:rPr lang="en-US" sz="1600" dirty="0"/>
              <a:t>, </a:t>
            </a:r>
            <a:r>
              <a:rPr lang="en-US" sz="1600" i="1" dirty="0">
                <a:solidFill>
                  <a:srgbClr val="0000FF"/>
                </a:solidFill>
              </a:rPr>
              <a:t>students</a:t>
            </a:r>
            <a:r>
              <a:rPr lang="en-US" sz="1600" i="1" dirty="0"/>
              <a:t> </a:t>
            </a:r>
            <a:r>
              <a:rPr lang="en-US" sz="1600" dirty="0"/>
              <a:t>and so on</a:t>
            </a:r>
            <a:r>
              <a:rPr lang="en-US" sz="16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/>
              <a:t>The </a:t>
            </a:r>
            <a:r>
              <a:rPr lang="en-US" sz="1600" dirty="0"/>
              <a:t>letters to October 1997’s edition of </a:t>
            </a:r>
            <a:r>
              <a:rPr lang="en-US" sz="1600" i="1" dirty="0"/>
              <a:t>The Psychologist </a:t>
            </a:r>
            <a:r>
              <a:rPr lang="en-US" sz="1600" dirty="0"/>
              <a:t>describe this </a:t>
            </a:r>
            <a:r>
              <a:rPr lang="en-US" sz="1600" dirty="0" smtClean="0"/>
              <a:t>decision as </a:t>
            </a:r>
            <a:r>
              <a:rPr lang="en-US" sz="1600" dirty="0"/>
              <a:t>‘</a:t>
            </a:r>
            <a:r>
              <a:rPr lang="en-US" sz="1600" dirty="0">
                <a:solidFill>
                  <a:srgbClr val="FF0000"/>
                </a:solidFill>
              </a:rPr>
              <a:t>tosh</a:t>
            </a:r>
            <a:r>
              <a:rPr lang="en-US" sz="1600" dirty="0"/>
              <a:t>’ or ‘</a:t>
            </a:r>
            <a:r>
              <a:rPr lang="en-US" sz="1600" dirty="0">
                <a:solidFill>
                  <a:srgbClr val="FF0000"/>
                </a:solidFill>
              </a:rPr>
              <a:t>trivial</a:t>
            </a:r>
            <a:r>
              <a:rPr lang="en-US" sz="1600" dirty="0"/>
              <a:t>’, and one which leaves the eminent writers of these </a:t>
            </a:r>
            <a:r>
              <a:rPr lang="en-US" sz="1600" dirty="0" smtClean="0"/>
              <a:t>letters ‘</a:t>
            </a:r>
            <a:r>
              <a:rPr lang="en-US" sz="1600" dirty="0">
                <a:solidFill>
                  <a:srgbClr val="FF0000"/>
                </a:solidFill>
              </a:rPr>
              <a:t>baffled</a:t>
            </a:r>
            <a:r>
              <a:rPr lang="en-US" sz="1600" dirty="0" smtClean="0"/>
              <a:t>’.</a:t>
            </a:r>
          </a:p>
          <a:p>
            <a:endParaRPr lang="en-US" sz="1600" dirty="0"/>
          </a:p>
          <a:p>
            <a:pPr algn="just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B. </a:t>
            </a:r>
            <a:r>
              <a:rPr lang="en-US" sz="1600" dirty="0" smtClean="0"/>
              <a:t>Attitudes </a:t>
            </a:r>
            <a:r>
              <a:rPr lang="en-US" sz="1600" dirty="0"/>
              <a:t>to words may be so negative that the words may be </a:t>
            </a:r>
            <a:r>
              <a:rPr lang="en-US" sz="1600" dirty="0" smtClean="0"/>
              <a:t>considered not </a:t>
            </a:r>
            <a:r>
              <a:rPr lang="en-US" sz="1600" dirty="0"/>
              <a:t>suitable for use at all. We often invent </a:t>
            </a:r>
            <a:r>
              <a:rPr lang="en-US" sz="1600" b="1" dirty="0"/>
              <a:t>euphemisms </a:t>
            </a:r>
            <a:r>
              <a:rPr lang="en-US" sz="1600" dirty="0"/>
              <a:t>to cover </a:t>
            </a:r>
            <a:r>
              <a:rPr lang="en-US" sz="1600" dirty="0" smtClean="0"/>
              <a:t>such words.</a:t>
            </a:r>
          </a:p>
          <a:p>
            <a:pPr algn="just"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 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/>
              <a:t>Instead </a:t>
            </a:r>
            <a:r>
              <a:rPr lang="en-US" sz="1600" dirty="0"/>
              <a:t>of ‘</a:t>
            </a:r>
            <a:r>
              <a:rPr lang="en-US" sz="1600" i="1" dirty="0">
                <a:solidFill>
                  <a:srgbClr val="00B050"/>
                </a:solidFill>
              </a:rPr>
              <a:t>death</a:t>
            </a:r>
            <a:r>
              <a:rPr lang="en-US" sz="1600" dirty="0"/>
              <a:t>’ and ‘</a:t>
            </a:r>
            <a:r>
              <a:rPr lang="en-US" sz="1600" i="1" dirty="0">
                <a:solidFill>
                  <a:srgbClr val="00B050"/>
                </a:solidFill>
              </a:rPr>
              <a:t>dying</a:t>
            </a:r>
            <a:r>
              <a:rPr lang="en-US" sz="1600" dirty="0"/>
              <a:t>’ we might talk </a:t>
            </a:r>
            <a:r>
              <a:rPr lang="en-US" sz="1600" dirty="0" smtClean="0"/>
              <a:t>about ‘</a:t>
            </a:r>
            <a:r>
              <a:rPr lang="en-US" sz="1600" dirty="0">
                <a:solidFill>
                  <a:srgbClr val="00B050"/>
                </a:solidFill>
              </a:rPr>
              <a:t>passing away</a:t>
            </a:r>
            <a:r>
              <a:rPr lang="en-US" sz="1600" dirty="0" smtClean="0"/>
              <a:t>’.</a:t>
            </a:r>
          </a:p>
          <a:p>
            <a:pPr algn="just">
              <a:lnSpc>
                <a:spcPct val="150000"/>
              </a:lnSpc>
            </a:pPr>
            <a:endParaRPr lang="en-US" sz="1600" dirty="0"/>
          </a:p>
          <a:p>
            <a:pPr algn="just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C.</a:t>
            </a:r>
            <a:r>
              <a:rPr lang="en-US" sz="1600" dirty="0" smtClean="0"/>
              <a:t> Some </a:t>
            </a:r>
            <a:r>
              <a:rPr lang="en-US" sz="1600" dirty="0"/>
              <a:t>words are considered so unsuitable that they </a:t>
            </a:r>
            <a:r>
              <a:rPr lang="en-US" sz="1600" dirty="0" smtClean="0"/>
              <a:t>become totally </a:t>
            </a:r>
            <a:r>
              <a:rPr lang="en-US" sz="1600" dirty="0"/>
              <a:t>taboo</a:t>
            </a:r>
            <a:r>
              <a:rPr lang="en-US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35323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rgbClr val="FF0000"/>
                </a:solidFill>
              </a:rPr>
              <a:t>11.2.3. </a:t>
            </a:r>
            <a:r>
              <a:rPr lang="en-US" sz="2400" b="1" dirty="0" smtClean="0">
                <a:solidFill>
                  <a:srgbClr val="FF0000"/>
                </a:solidFill>
              </a:rPr>
              <a:t>Attitudes </a:t>
            </a:r>
            <a:r>
              <a:rPr lang="en-US" sz="2400" b="1" dirty="0">
                <a:solidFill>
                  <a:srgbClr val="FF0000"/>
                </a:solidFill>
              </a:rPr>
              <a:t>towards Words and </a:t>
            </a:r>
            <a:r>
              <a:rPr lang="en-US" sz="2400" b="1" dirty="0" smtClean="0">
                <a:solidFill>
                  <a:srgbClr val="FF0000"/>
                </a:solidFill>
              </a:rPr>
              <a:t>Interaction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908720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D. </a:t>
            </a:r>
            <a:r>
              <a:rPr lang="en-US" sz="1600" dirty="0" smtClean="0"/>
              <a:t>Expressions </a:t>
            </a:r>
            <a:r>
              <a:rPr lang="en-US" sz="1600" dirty="0"/>
              <a:t>such as </a:t>
            </a:r>
            <a:r>
              <a:rPr lang="en-US" sz="1600" i="1" dirty="0">
                <a:solidFill>
                  <a:srgbClr val="0000FF"/>
                </a:solidFill>
              </a:rPr>
              <a:t>right</a:t>
            </a:r>
            <a:r>
              <a:rPr lang="en-US" sz="1600" dirty="0"/>
              <a:t>, </a:t>
            </a:r>
            <a:r>
              <a:rPr lang="en-US" sz="1600" i="1" dirty="0">
                <a:solidFill>
                  <a:srgbClr val="0000FF"/>
                </a:solidFill>
              </a:rPr>
              <a:t>like</a:t>
            </a:r>
            <a:r>
              <a:rPr lang="en-US" sz="1600" dirty="0"/>
              <a:t>, </a:t>
            </a:r>
            <a:r>
              <a:rPr lang="en-US" sz="1600" i="1" dirty="0">
                <a:solidFill>
                  <a:srgbClr val="0000FF"/>
                </a:solidFill>
              </a:rPr>
              <a:t>you</a:t>
            </a:r>
            <a:r>
              <a:rPr lang="en-US" sz="1600" i="1" dirty="0"/>
              <a:t> </a:t>
            </a:r>
            <a:r>
              <a:rPr lang="en-US" sz="1600" i="1" dirty="0">
                <a:solidFill>
                  <a:srgbClr val="0000FF"/>
                </a:solidFill>
              </a:rPr>
              <a:t>know</a:t>
            </a:r>
            <a:r>
              <a:rPr lang="en-US" sz="1600" dirty="0"/>
              <a:t>, </a:t>
            </a:r>
            <a:r>
              <a:rPr lang="en-US" sz="1600" i="1" dirty="0">
                <a:solidFill>
                  <a:srgbClr val="0000FF"/>
                </a:solidFill>
              </a:rPr>
              <a:t>see you later </a:t>
            </a:r>
            <a:r>
              <a:rPr lang="en-US" sz="1600" dirty="0" smtClean="0"/>
              <a:t>are negatively treated: Some </a:t>
            </a:r>
            <a:r>
              <a:rPr lang="en-US" sz="1600" dirty="0"/>
              <a:t>of these expressions may be associated with certain groups and may function as identity </a:t>
            </a:r>
            <a:r>
              <a:rPr lang="en-US" sz="1600" dirty="0" smtClean="0"/>
              <a:t>markers.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The expression </a:t>
            </a:r>
            <a:r>
              <a:rPr lang="en-US" sz="1600" b="1" i="1" dirty="0">
                <a:solidFill>
                  <a:srgbClr val="FF0000"/>
                </a:solidFill>
              </a:rPr>
              <a:t>you know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You know </a:t>
            </a:r>
            <a:r>
              <a:rPr lang="en-US" sz="1600" dirty="0"/>
              <a:t>is </a:t>
            </a:r>
            <a:r>
              <a:rPr lang="en-US" sz="1600" dirty="0" smtClean="0"/>
              <a:t>considered </a:t>
            </a:r>
            <a:r>
              <a:rPr lang="en-US" sz="1600" dirty="0"/>
              <a:t>to be a ‘marker of imprecise, uncertain or uneducated “lower class” speech’.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D. </a:t>
            </a:r>
            <a:r>
              <a:rPr lang="en-US" sz="1600" dirty="0" smtClean="0"/>
              <a:t>When </a:t>
            </a:r>
            <a:r>
              <a:rPr lang="en-US" sz="1600" dirty="0"/>
              <a:t>women </a:t>
            </a:r>
            <a:r>
              <a:rPr lang="en-US" sz="1600" dirty="0" smtClean="0"/>
              <a:t>speak</a:t>
            </a:r>
            <a:r>
              <a:rPr lang="en-US" sz="1600" dirty="0"/>
              <a:t>, attitudes towards their talk are often negative; women’s talk is </a:t>
            </a:r>
            <a:r>
              <a:rPr lang="en-US" sz="1600" dirty="0" err="1"/>
              <a:t>labelled</a:t>
            </a:r>
            <a:r>
              <a:rPr lang="en-US" sz="1600" dirty="0"/>
              <a:t> as ‘</a:t>
            </a:r>
            <a:r>
              <a:rPr lang="en-US" sz="1600" dirty="0">
                <a:solidFill>
                  <a:srgbClr val="0000FF"/>
                </a:solidFill>
              </a:rPr>
              <a:t>chatter</a:t>
            </a:r>
            <a:r>
              <a:rPr lang="en-US" sz="1600" dirty="0"/>
              <a:t>’ or ‘</a:t>
            </a:r>
            <a:r>
              <a:rPr lang="en-US" sz="1600" dirty="0">
                <a:solidFill>
                  <a:srgbClr val="0000FF"/>
                </a:solidFill>
              </a:rPr>
              <a:t>gossip</a:t>
            </a:r>
            <a:r>
              <a:rPr lang="en-US" sz="1600" dirty="0"/>
              <a:t>’ about </a:t>
            </a:r>
            <a:r>
              <a:rPr lang="en-US" sz="1600" dirty="0" smtClean="0">
                <a:solidFill>
                  <a:srgbClr val="0000FF"/>
                </a:solidFill>
              </a:rPr>
              <a:t>unimportant</a:t>
            </a:r>
            <a:r>
              <a:rPr lang="en-US" sz="1600" dirty="0" smtClean="0"/>
              <a:t> </a:t>
            </a:r>
            <a:r>
              <a:rPr lang="en-US" sz="1600" dirty="0"/>
              <a:t>or ‘</a:t>
            </a:r>
            <a:r>
              <a:rPr lang="en-US" sz="1600" dirty="0">
                <a:solidFill>
                  <a:srgbClr val="0000FF"/>
                </a:solidFill>
              </a:rPr>
              <a:t>trivial</a:t>
            </a:r>
            <a:r>
              <a:rPr lang="en-US" sz="1600"/>
              <a:t>’ </a:t>
            </a:r>
            <a:r>
              <a:rPr lang="en-US" sz="1600" smtClean="0"/>
              <a:t>topics.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3405174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10071</TotalTime>
  <Words>1215</Words>
  <Application>Microsoft Office PowerPoint</Application>
  <PresentationFormat>عرض على الشاشة (3:4)‏</PresentationFormat>
  <Paragraphs>161</Paragraphs>
  <Slides>17</Slides>
  <Notes>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Lecture  13</vt:lpstr>
      <vt:lpstr>In this Lecture, we will discuss the following:</vt:lpstr>
      <vt:lpstr>10.3 The linguistic definition of standard English.</vt:lpstr>
      <vt:lpstr>10.3 The linguistic definition of standard English.</vt:lpstr>
      <vt:lpstr>10.3.2 Logic and correctness</vt:lpstr>
      <vt:lpstr>الشريحة 7</vt:lpstr>
      <vt:lpstr>10.4.2 Standard English and social equality</vt:lpstr>
      <vt:lpstr>10.4.2 Standard English and social equality</vt:lpstr>
      <vt:lpstr>الشريحة 10</vt:lpstr>
      <vt:lpstr> Attitudes to language (Chapter 11) </vt:lpstr>
      <vt:lpstr>الشريحة 12</vt:lpstr>
      <vt:lpstr>الشريحة 13</vt:lpstr>
      <vt:lpstr>11.2.2 Attitudes towards Varieties of a language</vt:lpstr>
      <vt:lpstr>11.2.3. Attitudes towards Words and Interaction</vt:lpstr>
      <vt:lpstr>11.2.3. Attitudes towards Words and Interaction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460</cp:revision>
  <dcterms:created xsi:type="dcterms:W3CDTF">1601-01-01T00:00:00Z</dcterms:created>
  <dcterms:modified xsi:type="dcterms:W3CDTF">2012-11-11T09:30:10Z</dcterms:modified>
</cp:coreProperties>
</file>