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66" r:id="rId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>
        <p:scale>
          <a:sx n="90" d="100"/>
          <a:sy n="90" d="100"/>
        </p:scale>
        <p:origin x="-42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43000" y="6324600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R CARTER" pitchFamily="2" charset="0"/>
                <a:cs typeface="+mj-cs"/>
              </a:rPr>
              <a:t>Research Methods &amp; Design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R CARTER" pitchFamily="2" charset="0"/>
              <a:cs typeface="+mj-cs"/>
            </a:endParaRPr>
          </a:p>
          <a:p>
            <a:pPr algn="ctr"/>
            <a:r>
              <a:rPr lang="en-US" sz="2600" b="1" dirty="0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Dr. Abdullah Al </a:t>
            </a:r>
            <a:r>
              <a:rPr lang="en-US" sz="2600" b="1" dirty="0" err="1">
                <a:solidFill>
                  <a:srgbClr val="7F7F7F"/>
                </a:solidFill>
                <a:latin typeface="Bell MT" pitchFamily="18" charset="0"/>
                <a:cs typeface="+mj-cs"/>
              </a:rPr>
              <a:t>F</a:t>
            </a:r>
            <a:r>
              <a:rPr lang="en-US" sz="2600" b="1" dirty="0" err="1" smtClean="0">
                <a:solidFill>
                  <a:srgbClr val="7F7F7F"/>
                </a:solidFill>
                <a:latin typeface="Bell MT" pitchFamily="18" charset="0"/>
                <a:cs typeface="+mj-cs"/>
              </a:rPr>
              <a:t>raidan</a:t>
            </a:r>
            <a:endParaRPr lang="en-US" sz="2600" b="1" dirty="0">
              <a:solidFill>
                <a:srgbClr val="7F7F7F"/>
              </a:solidFill>
              <a:latin typeface="Bell MT" pitchFamily="18" charset="0"/>
              <a:cs typeface="+mj-cs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Lecture </a:t>
            </a:r>
            <a:r>
              <a:rPr lang="en-US" sz="6000" b="1" spc="-150" dirty="0" smtClean="0">
                <a:solidFill>
                  <a:srgbClr val="376092"/>
                </a:solidFill>
                <a:latin typeface="Garamond" pitchFamily="18" charset="0"/>
                <a:cs typeface="ae_AlMateen" pitchFamily="2" charset="-78"/>
              </a:rPr>
              <a:t>7</a:t>
            </a:r>
            <a:endParaRPr lang="en-US" sz="6000" b="1" spc="-150" dirty="0" smtClean="0">
              <a:solidFill>
                <a:srgbClr val="376092"/>
              </a:solidFill>
              <a:latin typeface="Garamond" pitchFamily="18" charset="0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>
              <a:lnSpc>
                <a:spcPts val="6400"/>
              </a:lnSpc>
              <a:tabLst>
                <a:tab pos="25400" algn="l"/>
                <a:tab pos="76200" algn="l"/>
                <a:tab pos="101600" algn="l"/>
                <a:tab pos="2311400" algn="l"/>
              </a:tabLst>
            </a:pPr>
            <a:r>
              <a:rPr lang="en-US" altLang="zh-CN" sz="2400" dirty="0"/>
              <a:t>			</a:t>
            </a:r>
            <a:r>
              <a:rPr lang="en-US" altLang="zh-CN" sz="28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Refining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Research </a:t>
            </a:r>
            <a:r>
              <a:rPr lang="en-US" altLang="zh-CN" sz="2400" dirty="0" smtClean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Ideas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and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Beginning</a:t>
            </a:r>
          </a:p>
          <a:p>
            <a:pPr>
              <a:lnSpc>
                <a:spcPts val="5700"/>
              </a:lnSpc>
              <a:tabLst>
                <a:tab pos="25400" algn="l"/>
                <a:tab pos="76200" algn="l"/>
                <a:tab pos="101600" algn="l"/>
                <a:tab pos="2311400" algn="l"/>
              </a:tabLst>
            </a:pPr>
            <a:r>
              <a:rPr lang="en-US" altLang="zh-CN" sz="2400" dirty="0"/>
              <a:t>			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to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Design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your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Study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Literature review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endParaRPr lang="en-US" sz="1400" b="1" dirty="0"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3400"/>
            <a:ext cx="8458200" cy="5431289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3300" y="533400"/>
            <a:ext cx="6243697" cy="20572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4900"/>
              </a:lnSpc>
              <a:tabLst/>
            </a:pPr>
            <a:r>
              <a:rPr lang="en-US" altLang="zh-CN" sz="4200" dirty="0" smtClean="0">
                <a:solidFill>
                  <a:srgbClr val="660033"/>
                </a:solidFill>
                <a:latin typeface="Bookman Old Style" pitchFamily="18" charset="0"/>
                <a:cs typeface="Bookman Old Style" pitchFamily="18" charset="0"/>
              </a:rPr>
              <a:t>Agenda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41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So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I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have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good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idea….now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what?</a:t>
            </a:r>
          </a:p>
          <a:p>
            <a:pPr algn="l" rtl="0">
              <a:lnSpc>
                <a:spcPts val="4000"/>
              </a:lnSpc>
              <a:tabLst/>
            </a:pPr>
            <a:r>
              <a:rPr lang="en-US" altLang="zh-CN" sz="252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Research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design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elements: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460500" y="2755900"/>
            <a:ext cx="187552" cy="170957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1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739900" y="2667000"/>
            <a:ext cx="4889500" cy="180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0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Sample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selection</a:t>
            </a:r>
          </a:p>
          <a:p>
            <a:pPr algn="l" rtl="0">
              <a:lnSpc>
                <a:spcPts val="3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Comparison/control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groups</a:t>
            </a:r>
          </a:p>
          <a:p>
            <a:pPr algn="l" rtl="0">
              <a:lnSpc>
                <a:spcPts val="3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One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time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versus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Many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times</a:t>
            </a:r>
          </a:p>
          <a:p>
            <a:pPr algn="l" rtl="0">
              <a:lnSpc>
                <a:spcPts val="3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Reducing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Confounds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Bias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003300" y="4572000"/>
            <a:ext cx="6873677" cy="139268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Variables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and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Operational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Definitions</a:t>
            </a:r>
          </a:p>
          <a:p>
            <a:pPr algn="l" rtl="0">
              <a:lnSpc>
                <a:spcPts val="40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Turning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your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research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question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into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a</a:t>
            </a:r>
          </a:p>
          <a:p>
            <a:pPr algn="l" rtl="0">
              <a:lnSpc>
                <a:spcPts val="33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research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Bookman Old Style" pitchFamily="18" charset="0"/>
                <a:cs typeface="Bookman Old Style" pitchFamily="18" charset="0"/>
              </a:rPr>
              <a:t>hypothesis</a:t>
            </a:r>
          </a:p>
        </p:txBody>
      </p:sp>
    </p:spTree>
    <p:extLst>
      <p:ext uri="{BB962C8B-B14F-4D97-AF65-F5344CB8AC3E}">
        <p14:creationId xmlns:p14="http://schemas.microsoft.com/office/powerpoint/2010/main" val="386367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171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>
              <a:spcBef>
                <a:spcPts val="600"/>
              </a:spcBef>
              <a:spcAft>
                <a:spcPts val="600"/>
              </a:spcAft>
            </a:pPr>
            <a:endParaRPr lang="en-US" sz="1400" b="1" dirty="0">
              <a:latin typeface="Garamond" pitchFamily="18" charset="0"/>
              <a:ea typeface="Times New Roman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0"/>
            <a:ext cx="9296400" cy="5486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03300" y="673100"/>
            <a:ext cx="1344920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700"/>
              </a:lnSpc>
              <a:tabLst/>
            </a:pPr>
            <a:r>
              <a:rPr lang="en-US" altLang="zh-CN" sz="42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Recap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03300" y="1625600"/>
            <a:ext cx="4206280" cy="4437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1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So….you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03300" y="2120900"/>
            <a:ext cx="6856492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realize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could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gather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346200" y="2540000"/>
            <a:ext cx="4081245" cy="366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test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way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003300" y="2984500"/>
            <a:ext cx="6602705" cy="789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>
                <a:tab pos="342900" algn="l"/>
              </a:tabLst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literature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confirm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algn="l" rtl="0">
              <a:lnSpc>
                <a:spcPts val="30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(i.e.,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hasn’t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done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well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1346200" y="3784600"/>
            <a:ext cx="1032334" cy="366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before)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1003300" y="4216400"/>
            <a:ext cx="6982681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Now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make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scientifically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1346200" y="4635500"/>
            <a:ext cx="2253822" cy="366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rigorous?..........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1003300" y="5067300"/>
            <a:ext cx="6831998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makes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1346200" y="5486400"/>
            <a:ext cx="5253041" cy="366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great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5A84D8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</a:p>
        </p:txBody>
      </p:sp>
    </p:spTree>
    <p:extLst>
      <p:ext uri="{BB962C8B-B14F-4D97-AF65-F5344CB8AC3E}">
        <p14:creationId xmlns:p14="http://schemas.microsoft.com/office/powerpoint/2010/main" val="19032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0" y="0"/>
            <a:ext cx="8610600" cy="57912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0" y="0"/>
            <a:ext cx="574040" cy="4118187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858000" y="1417637"/>
            <a:ext cx="1722120" cy="154163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71475" y="1484375"/>
            <a:ext cx="7839234" cy="45719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-22225" y="4854575"/>
            <a:ext cx="615897" cy="75071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03300" y="685800"/>
            <a:ext cx="6960235" cy="91820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4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Sample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1003300" y="1663700"/>
            <a:ext cx="1662324" cy="44371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100"/>
              </a:lnSpc>
              <a:tabLst/>
            </a:pPr>
            <a:r>
              <a:rPr lang="en-US" altLang="zh-CN" sz="216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Sample”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2870200" y="1663700"/>
            <a:ext cx="2882159" cy="44371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31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“Population”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1003300" y="2209800"/>
            <a:ext cx="3575791" cy="40523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Sample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determination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1460500" y="2755900"/>
            <a:ext cx="167428" cy="31547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1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32" name="TextBox 1"/>
          <p:cNvSpPr txBox="1"/>
          <p:nvPr/>
        </p:nvSpPr>
        <p:spPr>
          <a:xfrm>
            <a:off x="1739900" y="2743200"/>
            <a:ext cx="6302481" cy="75148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(population)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idea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about?</a:t>
            </a:r>
          </a:p>
        </p:txBody>
      </p:sp>
      <p:sp>
        <p:nvSpPr>
          <p:cNvPr id="33" name="TextBox 1"/>
          <p:cNvSpPr txBox="1"/>
          <p:nvPr/>
        </p:nvSpPr>
        <p:spPr>
          <a:xfrm>
            <a:off x="1917700" y="3644900"/>
            <a:ext cx="107633" cy="105926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1300"/>
              </a:lnSpc>
              <a:tabLst/>
            </a:pPr>
            <a:r>
              <a:rPr lang="en-US" altLang="zh-CN" sz="1214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600"/>
              </a:lnSpc>
              <a:tabLst/>
            </a:pPr>
            <a:r>
              <a:rPr lang="en-US" altLang="zh-CN" sz="121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34" name="TextBox 1"/>
          <p:cNvSpPr txBox="1"/>
          <p:nvPr/>
        </p:nvSpPr>
        <p:spPr>
          <a:xfrm>
            <a:off x="2146300" y="3530600"/>
            <a:ext cx="5656686" cy="153375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general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doesn’t</a:t>
            </a:r>
          </a:p>
          <a:p>
            <a:pPr algn="l" rtl="0">
              <a:lnSpc>
                <a:spcPts val="2600"/>
              </a:lnSpc>
              <a:tabLst/>
            </a:pP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matter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sample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000"/>
              </a:lnSpc>
              <a:tabLst/>
            </a:pP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particular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person,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en-US" altLang="zh-CN" sz="21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group,</a:t>
            </a:r>
          </a:p>
          <a:p>
            <a:pPr algn="l" rtl="0">
              <a:lnSpc>
                <a:spcPts val="2600"/>
              </a:lnSpc>
              <a:tabLst/>
            </a:pP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culture,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sex/gender,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clinical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group,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occupation?</a:t>
            </a:r>
          </a:p>
        </p:txBody>
      </p:sp>
      <p:sp>
        <p:nvSpPr>
          <p:cNvPr id="35" name="TextBox 1"/>
          <p:cNvSpPr txBox="1"/>
          <p:nvPr/>
        </p:nvSpPr>
        <p:spPr>
          <a:xfrm>
            <a:off x="1460500" y="5219700"/>
            <a:ext cx="167428" cy="31547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1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36" name="TextBox 1"/>
          <p:cNvSpPr txBox="1"/>
          <p:nvPr/>
        </p:nvSpPr>
        <p:spPr>
          <a:xfrm>
            <a:off x="1739900" y="5194300"/>
            <a:ext cx="5644727" cy="35394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Inclusion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Exclusion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Criteria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specified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-417549" y="-762000"/>
            <a:ext cx="9144000" cy="6629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-417549" y="-99060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440451" y="4270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-46074" y="4937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-439774" y="38639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85751" y="-584200"/>
            <a:ext cx="6793463" cy="17004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4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5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Sample/Recruitment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0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group?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1042951" y="1257300"/>
            <a:ext cx="187552" cy="33734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100"/>
              </a:lnSpc>
              <a:tabLst/>
            </a:pPr>
            <a:r>
              <a:rPr lang="en-US" altLang="zh-CN" sz="1958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800"/>
              </a:lnSpc>
              <a:tabLst/>
            </a:pPr>
            <a:r>
              <a:rPr lang="en-US" altLang="zh-CN" sz="1958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8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8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1322351" y="1244600"/>
            <a:ext cx="6241324" cy="34445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Own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enough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there?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(i.e.,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sample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size)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interested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motivated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participate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research?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take?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wait</a:t>
            </a:r>
          </a:p>
          <a:p>
            <a:pPr algn="l" rtl="0">
              <a:lnSpc>
                <a:spcPts val="3100"/>
              </a:lnSpc>
              <a:tabLst/>
            </a:pP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long?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7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compensate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them?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0" y="0"/>
            <a:ext cx="8534400" cy="5867400"/>
          </a:xfrm>
          <a:custGeom>
            <a:avLst/>
            <a:gdLst>
              <a:gd name="connsiteX0" fmla="*/ 0 w 9144000"/>
              <a:gd name="connsiteY0" fmla="*/ 6858000 h 6858000"/>
              <a:gd name="connsiteX1" fmla="*/ 9144000 w 9144000"/>
              <a:gd name="connsiteY1" fmla="*/ 6858000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0" y="0"/>
            <a:ext cx="609600" cy="4876800"/>
          </a:xfrm>
          <a:custGeom>
            <a:avLst/>
            <a:gdLst>
              <a:gd name="connsiteX0" fmla="*/ 0 w 609600"/>
              <a:gd name="connsiteY0" fmla="*/ 4876800 h 4876800"/>
              <a:gd name="connsiteX1" fmla="*/ 609600 w 609600"/>
              <a:gd name="connsiteY1" fmla="*/ 4876800 h 4876800"/>
              <a:gd name="connsiteX2" fmla="*/ 609600 w 609600"/>
              <a:gd name="connsiteY2" fmla="*/ 0 h 4876800"/>
              <a:gd name="connsiteX3" fmla="*/ 0 w 609600"/>
              <a:gd name="connsiteY3" fmla="*/ 0 h 4876800"/>
              <a:gd name="connsiteX4" fmla="*/ 0 w 609600"/>
              <a:gd name="connsiteY4" fmla="*/ 4876800 h 4876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09600" h="4876800">
                <a:moveTo>
                  <a:pt x="0" y="4876800"/>
                </a:moveTo>
                <a:lnTo>
                  <a:pt x="609600" y="4876800"/>
                </a:lnTo>
                <a:lnTo>
                  <a:pt x="6096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solidFill>
            <a:srgbClr val="95A3D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858000" y="1417637"/>
            <a:ext cx="1828800" cy="182562"/>
          </a:xfrm>
          <a:custGeom>
            <a:avLst/>
            <a:gdLst>
              <a:gd name="connsiteX0" fmla="*/ 0 w 1828800"/>
              <a:gd name="connsiteY0" fmla="*/ 182562 h 182562"/>
              <a:gd name="connsiteX1" fmla="*/ 1828800 w 1828800"/>
              <a:gd name="connsiteY1" fmla="*/ 182562 h 182562"/>
              <a:gd name="connsiteX2" fmla="*/ 1828800 w 1828800"/>
              <a:gd name="connsiteY2" fmla="*/ 0 h 182562"/>
              <a:gd name="connsiteX3" fmla="*/ 0 w 1828800"/>
              <a:gd name="connsiteY3" fmla="*/ 0 h 182562"/>
              <a:gd name="connsiteX4" fmla="*/ 0 w 1828800"/>
              <a:gd name="connsiteY4" fmla="*/ 182562 h 1825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28800" h="182562">
                <a:moveTo>
                  <a:pt x="0" y="182562"/>
                </a:moveTo>
                <a:lnTo>
                  <a:pt x="1828800" y="182562"/>
                </a:lnTo>
                <a:lnTo>
                  <a:pt x="1828800" y="0"/>
                </a:lnTo>
                <a:lnTo>
                  <a:pt x="0" y="0"/>
                </a:lnTo>
                <a:lnTo>
                  <a:pt x="0" y="182562"/>
                </a:lnTo>
              </a:path>
            </a:pathLst>
          </a:custGeom>
          <a:solidFill>
            <a:srgbClr val="CCCC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71475" y="1484376"/>
            <a:ext cx="8324850" cy="38100"/>
          </a:xfrm>
          <a:custGeom>
            <a:avLst/>
            <a:gdLst>
              <a:gd name="connsiteX0" fmla="*/ 9525 w 8324850"/>
              <a:gd name="connsiteY0" fmla="*/ 9525 h 38100"/>
              <a:gd name="connsiteX1" fmla="*/ 8315325 w 8324850"/>
              <a:gd name="connsiteY1" fmla="*/ 9525 h 38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324850" h="38100">
                <a:moveTo>
                  <a:pt x="9525" y="9525"/>
                </a:moveTo>
                <a:lnTo>
                  <a:pt x="8315325" y="9525"/>
                </a:lnTo>
              </a:path>
            </a:pathLst>
          </a:custGeom>
          <a:ln w="127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-22225" y="4854575"/>
            <a:ext cx="654050" cy="88900"/>
          </a:xfrm>
          <a:custGeom>
            <a:avLst/>
            <a:gdLst>
              <a:gd name="connsiteX0" fmla="*/ 22225 w 654050"/>
              <a:gd name="connsiteY0" fmla="*/ 22225 h 88900"/>
              <a:gd name="connsiteX1" fmla="*/ 631825 w 654050"/>
              <a:gd name="connsiteY1" fmla="*/ 22225 h 88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4050" h="88900">
                <a:moveTo>
                  <a:pt x="22225" y="22225"/>
                </a:moveTo>
                <a:lnTo>
                  <a:pt x="631825" y="22225"/>
                </a:lnTo>
              </a:path>
            </a:pathLst>
          </a:custGeom>
          <a:ln w="38100">
            <a:solidFill>
              <a:srgbClr val="66669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03300" y="406400"/>
            <a:ext cx="6934591" cy="10592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34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Design:</a:t>
            </a:r>
            <a:r>
              <a:rPr lang="en-US" altLang="zh-CN" sz="38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3500"/>
              </a:lnSpc>
              <a:tabLst/>
            </a:pPr>
            <a:r>
              <a:rPr lang="en-US" altLang="zh-CN" sz="3804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1003300" y="1651000"/>
            <a:ext cx="4961230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0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in?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1460500" y="2146300"/>
            <a:ext cx="6182783" cy="166199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1958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Questionnaire?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Standardized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survey?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4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Interview?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(individual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focus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group)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4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Interviewer/observer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rating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scale?</a:t>
            </a:r>
          </a:p>
          <a:p>
            <a:pPr algn="l" rtl="0">
              <a:lnSpc>
                <a:spcPts val="1000"/>
              </a:lnSpc>
            </a:pPr>
            <a:endParaRPr lang="en-US" altLang="zh-CN" dirty="0" smtClean="0"/>
          </a:p>
          <a:p>
            <a:pPr algn="l" rtl="0">
              <a:lnSpc>
                <a:spcPts val="2400"/>
              </a:lnSpc>
              <a:tabLst/>
            </a:pPr>
            <a:r>
              <a:rPr lang="en-US" altLang="zh-CN" sz="1958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Retrospective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chart</a:t>
            </a:r>
            <a:r>
              <a:rPr lang="en-US" altLang="zh-CN" sz="26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reviews?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1460500" y="3886200"/>
            <a:ext cx="597118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1956" dirty="0" smtClean="0">
                <a:solidFill>
                  <a:srgbClr val="95A3D1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Continuous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categorical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(means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1739900" y="4254500"/>
            <a:ext cx="257923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400"/>
              </a:lnSpc>
              <a:tabLst/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frequencies)</a:t>
            </a:r>
          </a:p>
        </p:txBody>
      </p:sp>
      <p:sp>
        <p:nvSpPr>
          <p:cNvPr id="32" name="TextBox 1"/>
          <p:cNvSpPr txBox="1"/>
          <p:nvPr/>
        </p:nvSpPr>
        <p:spPr>
          <a:xfrm>
            <a:off x="1003300" y="4813300"/>
            <a:ext cx="6168292" cy="4052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800"/>
              </a:lnSpc>
              <a:tabLst/>
            </a:pPr>
            <a:r>
              <a:rPr lang="en-US" altLang="zh-CN" sz="2522" dirty="0" smtClean="0">
                <a:solidFill>
                  <a:srgbClr val="CCCC99"/>
                </a:solidFill>
                <a:latin typeface="Wingdings" pitchFamily="18" charset="0"/>
                <a:cs typeface="Wingdings" pitchFamily="18" charset="0"/>
              </a:rPr>
              <a:t>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format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affects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statistics/interpretive</a:t>
            </a:r>
          </a:p>
        </p:txBody>
      </p:sp>
      <p:sp>
        <p:nvSpPr>
          <p:cNvPr id="33" name="TextBox 1"/>
          <p:cNvSpPr txBox="1"/>
          <p:nvPr/>
        </p:nvSpPr>
        <p:spPr>
          <a:xfrm>
            <a:off x="1346200" y="5232400"/>
            <a:ext cx="5833328" cy="7514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l" rtl="0">
              <a:lnSpc>
                <a:spcPts val="25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(e.g.,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qualitative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versus</a:t>
            </a:r>
          </a:p>
          <a:p>
            <a:pPr algn="l" rtl="0">
              <a:lnSpc>
                <a:spcPts val="3000"/>
              </a:lnSpc>
              <a:tabLst/>
            </a:pP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quantitative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methods)</a:t>
            </a:r>
          </a:p>
        </p:txBody>
      </p:sp>
    </p:spTree>
    <p:extLst>
      <p:ext uri="{BB962C8B-B14F-4D97-AF65-F5344CB8AC3E}">
        <p14:creationId xmlns:p14="http://schemas.microsoft.com/office/powerpoint/2010/main" val="23984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14687</TotalTime>
  <Words>355</Words>
  <Application>Microsoft Office PowerPoint</Application>
  <PresentationFormat>A4 Paper (210x297 mm)</PresentationFormat>
  <Paragraphs>120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Lecture 7</vt:lpstr>
      <vt:lpstr>Literature review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Administrator</cp:lastModifiedBy>
  <cp:revision>245</cp:revision>
  <dcterms:created xsi:type="dcterms:W3CDTF">2009-10-14T19:14:34Z</dcterms:created>
  <dcterms:modified xsi:type="dcterms:W3CDTF">2012-10-13T18:01:36Z</dcterms:modified>
</cp:coreProperties>
</file>