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avi" ContentType="video/avi"/>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3">
  <p:sldMasterIdLst>
    <p:sldMasterId id="2147483709" r:id="rId4"/>
  </p:sldMasterIdLst>
  <p:notesMasterIdLst>
    <p:notesMasterId r:id="rId20"/>
  </p:notesMasterIdLst>
  <p:handoutMasterIdLst>
    <p:handoutMasterId r:id="rId21"/>
  </p:handoutMasterIdLst>
  <p:sldIdLst>
    <p:sldId id="286" r:id="rId5"/>
    <p:sldId id="287" r:id="rId6"/>
    <p:sldId id="289" r:id="rId7"/>
    <p:sldId id="346" r:id="rId8"/>
    <p:sldId id="351" r:id="rId9"/>
    <p:sldId id="352" r:id="rId10"/>
    <p:sldId id="347" r:id="rId11"/>
    <p:sldId id="348" r:id="rId12"/>
    <p:sldId id="353" r:id="rId13"/>
    <p:sldId id="355" r:id="rId14"/>
    <p:sldId id="350" r:id="rId15"/>
    <p:sldId id="356" r:id="rId16"/>
    <p:sldId id="357" r:id="rId17"/>
    <p:sldId id="358" r:id="rId18"/>
    <p:sldId id="288" r:id="rId19"/>
  </p:sldIdLst>
  <p:sldSz cx="9144000" cy="6858000" type="screen4x3"/>
  <p:notesSz cx="6797675" cy="9926638"/>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521415D9-36F7-43E2-AB2F-B90AF26B5E84}">
      <p14:sectionLst xmlns:p14="http://schemas.microsoft.com/office/powerpoint/2010/main" xmlns="">
        <p14:section name="Default Section" id="{8D5E1180-867F-4562-9E12-5E93554CFC0C}">
          <p14:sldIdLst>
            <p14:sldId id="286"/>
            <p14:sldId id="287"/>
            <p14:sldId id="289"/>
            <p14:sldId id="346"/>
            <p14:sldId id="351"/>
            <p14:sldId id="352"/>
            <p14:sldId id="347"/>
            <p14:sldId id="348"/>
            <p14:sldId id="353"/>
            <p14:sldId id="355"/>
            <p14:sldId id="350"/>
            <p14:sldId id="356"/>
            <p14:sldId id="357"/>
            <p14:sldId id="358"/>
          </p14:sldIdLst>
        </p14:section>
        <p14:section name="Untitled Section" id="{9585A8F0-2DC7-4D97-AF14-0FDBDE7068C3}">
          <p14:sldIdLst>
            <p14:sldId id="288"/>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FF"/>
    <a:srgbClr val="9933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5" autoAdjust="0"/>
    <p:restoredTop sz="94737" autoAdjust="0"/>
  </p:normalViewPr>
  <p:slideViewPr>
    <p:cSldViewPr>
      <p:cViewPr>
        <p:scale>
          <a:sx n="96" d="100"/>
          <a:sy n="96" d="100"/>
        </p:scale>
        <p:origin x="-546"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45659"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52016" y="0"/>
            <a:ext cx="2945659"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9430306"/>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52016" y="9430306"/>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xmlns=""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45659"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52016" y="0"/>
            <a:ext cx="2945659"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06357" y="4715153"/>
            <a:ext cx="4984962" cy="44669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9430306"/>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52016" y="9430306"/>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xmlns=""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xmlns="" val="18625943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p14="http://schemas.microsoft.com/office/powerpoint/2010/main" xmlns="" val="2707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15</a:t>
            </a:fld>
            <a:endParaRPr lang="en-US" dirty="0"/>
          </a:p>
        </p:txBody>
      </p:sp>
    </p:spTree>
    <p:extLst>
      <p:ext uri="{BB962C8B-B14F-4D97-AF65-F5344CB8AC3E}">
        <p14:creationId xmlns:p14="http://schemas.microsoft.com/office/powerpoint/2010/main" xmlns="" val="2716379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pinkminx09.deviantart.com/art/Country-Bumpkin-153769582" TargetMode="External"/><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http://www.youtube.com/watch?v=R30D7v5RRSY" TargetMode="External"/><Relationship Id="rId2" Type="http://schemas.openxmlformats.org/officeDocument/2006/relationships/slideLayout" Target="../slideLayouts/slideLayout6.xml"/><Relationship Id="rId1" Type="http://schemas.openxmlformats.org/officeDocument/2006/relationships/video" Target="NULL" TargetMode="External"/><Relationship Id="rId5" Type="http://schemas.openxmlformats.org/officeDocument/2006/relationships/image" Target="../media/image5.png"/><Relationship Id="rId4" Type="http://schemas.microsoft.com/office/2007/relationships/media" Target="../media/media1.avi"/></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endParaRPr lang="ar-SA"/>
          </a:p>
        </p:txBody>
      </p:sp>
      <p:sp>
        <p:nvSpPr>
          <p:cNvPr id="8" name="Subtitle 7"/>
          <p:cNvSpPr>
            <a:spLocks noGrp="1"/>
          </p:cNvSpPr>
          <p:nvPr>
            <p:ph type="subTitle" idx="1"/>
          </p:nvPr>
        </p:nvSpPr>
        <p:spPr/>
        <p:txBody>
          <a:bodyPr/>
          <a:lstStyle/>
          <a:p>
            <a:endParaRPr lang="ar-SA"/>
          </a:p>
        </p:txBody>
      </p:sp>
      <p:sp>
        <p:nvSpPr>
          <p:cNvPr id="13316" name="Slide Number Placeholder 3"/>
          <p:cNvSpPr>
            <a:spLocks noGrp="1"/>
          </p:cNvSpPr>
          <p:nvPr>
            <p:ph type="sldNum" sz="quarter" idx="10"/>
          </p:nvPr>
        </p:nvSpPr>
        <p:spPr/>
        <p:txBody>
          <a:bodyPr/>
          <a:lstStyle/>
          <a:p>
            <a:fld id="{D641B72C-ACC8-4B85-BE2B-D4397CF4367B}" type="slidenum">
              <a:rPr lang="ar-SA" smtClean="0"/>
              <a:pPr/>
              <a:t>1</a:t>
            </a:fld>
            <a:endParaRPr lang="en-US" dirty="0" smtClean="0"/>
          </a:p>
        </p:txBody>
      </p:sp>
      <p:sp>
        <p:nvSpPr>
          <p:cNvPr id="5" name="Rectangle 4"/>
          <p:cNvSpPr/>
          <p:nvPr/>
        </p:nvSpPr>
        <p:spPr>
          <a:xfrm>
            <a:off x="0" y="99392"/>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87960"/>
            <a:ext cx="4706815" cy="1981200"/>
          </a:xfrm>
          <a:prstGeom prst="rect">
            <a:avLst/>
          </a:prstGeom>
          <a:noFill/>
          <a:ln w="9525">
            <a:noFill/>
            <a:miter lim="800000"/>
            <a:headEnd/>
            <a:tailEnd/>
          </a:ln>
        </p:spPr>
        <p:txBody>
          <a:bodyPr anchor="ctr"/>
          <a:lstStyle/>
          <a:p>
            <a:pPr algn="ctr">
              <a:defRPr/>
            </a:pPr>
            <a:r>
              <a:rPr lang="en-US" sz="3700" b="1" dirty="0" smtClean="0">
                <a:solidFill>
                  <a:srgbClr val="FF0000"/>
                </a:solidFill>
                <a:latin typeface="AYM Wadiy S_U normal."/>
                <a:cs typeface="Times New Roman" pitchFamily="18" charset="0"/>
              </a:rPr>
              <a:t>Sociolinguistics</a:t>
            </a:r>
            <a:endParaRPr lang="ar-SA" sz="3700" b="1" dirty="0" smtClean="0">
              <a:solidFill>
                <a:srgbClr val="FF0000"/>
              </a:solidFill>
              <a:latin typeface="AYM Wadiy S_U normal."/>
              <a:cs typeface="Times New Roman" pitchFamily="18" charset="0"/>
            </a:endParaRPr>
          </a:p>
          <a:p>
            <a:pPr algn="ctr">
              <a:defRPr/>
            </a:pPr>
            <a:endParaRPr lang="en-US" sz="2800" b="1" dirty="0" smtClean="0">
              <a:solidFill>
                <a:srgbClr val="7F7F7F"/>
              </a:solidFill>
              <a:latin typeface="Calibri" pitchFamily="34" charset="0"/>
            </a:endParaRPr>
          </a:p>
          <a:p>
            <a:pPr algn="ctr">
              <a:defRPr/>
            </a:pPr>
            <a:r>
              <a:rPr lang="en-US" sz="2600" b="1" dirty="0" smtClean="0">
                <a:latin typeface="Calibri" pitchFamily="34" charset="0"/>
                <a:cs typeface="Times New Roman" pitchFamily="18" charset="0"/>
              </a:rPr>
              <a:t>Dr. M. Al-</a:t>
            </a:r>
            <a:r>
              <a:rPr lang="en-US" sz="2600" b="1" dirty="0" err="1" smtClean="0">
                <a:latin typeface="Calibri" pitchFamily="34" charset="0"/>
                <a:cs typeface="Times New Roman" pitchFamily="18" charset="0"/>
              </a:rPr>
              <a:t>Hilal</a:t>
            </a:r>
            <a:endParaRPr lang="en-US" sz="2600" b="1" dirty="0">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en-US" b="1" spc="-150" dirty="0" smtClean="0">
                <a:solidFill>
                  <a:srgbClr val="FF0000"/>
                </a:solidFill>
                <a:latin typeface="ae_AlMateen" pitchFamily="2" charset="-78"/>
                <a:cs typeface="ae_AlMateen" pitchFamily="2" charset="-78"/>
              </a:rPr>
              <a:t>Lecture  14</a:t>
            </a:r>
          </a:p>
        </p:txBody>
      </p:sp>
      <p:sp>
        <p:nvSpPr>
          <p:cNvPr id="4" name="Subtitle 3"/>
          <p:cNvSpPr>
            <a:spLocks noGrp="1"/>
          </p:cNvSpPr>
          <p:nvPr>
            <p:ph type="subTitle" idx="1"/>
          </p:nvPr>
        </p:nvSpPr>
        <p:spPr/>
        <p:txBody>
          <a:bodyPr/>
          <a:lstStyle/>
          <a:p>
            <a:r>
              <a:rPr lang="ar-SA" b="1" dirty="0" smtClean="0"/>
              <a:t> </a:t>
            </a:r>
            <a:r>
              <a:rPr lang="en-US" b="1" dirty="0" smtClean="0">
                <a:solidFill>
                  <a:schemeClr val="tx1"/>
                </a:solidFill>
              </a:rPr>
              <a:t>Sociolinguistics</a:t>
            </a:r>
            <a:endParaRPr lang="ar-SA" dirty="0">
              <a:solidFill>
                <a:schemeClr val="tx1"/>
              </a:solidFill>
            </a:endParaRPr>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706090"/>
          </a:xfrm>
          <a:noFill/>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en-US" sz="2400" b="1" dirty="0" smtClean="0">
                <a:solidFill>
                  <a:schemeClr val="tx1"/>
                </a:solidFill>
              </a:rPr>
              <a:t>In this Lecture, we will discuss the following:</a:t>
            </a:r>
            <a:endParaRPr lang="en-US" sz="2400" b="1" dirty="0">
              <a:solidFill>
                <a:schemeClr val="tx1"/>
              </a:solidFill>
            </a:endParaRPr>
          </a:p>
        </p:txBody>
      </p:sp>
      <p:sp>
        <p:nvSpPr>
          <p:cNvPr id="5" name="مربع نص 4"/>
          <p:cNvSpPr txBox="1"/>
          <p:nvPr/>
        </p:nvSpPr>
        <p:spPr>
          <a:xfrm>
            <a:off x="251520" y="1124744"/>
            <a:ext cx="8208912" cy="1985159"/>
          </a:xfrm>
          <a:prstGeom prst="rect">
            <a:avLst/>
          </a:prstGeom>
          <a:noFill/>
        </p:spPr>
        <p:txBody>
          <a:bodyPr wrap="square" rtlCol="1">
            <a:spAutoFit/>
          </a:bodyPr>
          <a:lstStyle/>
          <a:p>
            <a:pPr>
              <a:lnSpc>
                <a:spcPct val="150000"/>
              </a:lnSpc>
            </a:pPr>
            <a:endParaRPr lang="en-US" sz="1600" b="1" dirty="0" smtClean="0"/>
          </a:p>
          <a:p>
            <a:pPr>
              <a:lnSpc>
                <a:spcPct val="150000"/>
              </a:lnSpc>
            </a:pPr>
            <a:r>
              <a:rPr lang="en-US" b="1" dirty="0">
                <a:solidFill>
                  <a:srgbClr val="0000FF"/>
                </a:solidFill>
              </a:rPr>
              <a:t>ATTITUDES TO </a:t>
            </a:r>
            <a:r>
              <a:rPr lang="en-US" b="1" dirty="0" smtClean="0">
                <a:solidFill>
                  <a:srgbClr val="0000FF"/>
                </a:solidFill>
              </a:rPr>
              <a:t>LANGUAGE </a:t>
            </a:r>
            <a:r>
              <a:rPr lang="en-US" sz="1600" b="1" dirty="0" smtClean="0">
                <a:solidFill>
                  <a:srgbClr val="0000FF"/>
                </a:solidFill>
              </a:rPr>
              <a:t>(Chapter 11)</a:t>
            </a:r>
            <a:endParaRPr lang="en-US" b="1" dirty="0" smtClean="0">
              <a:solidFill>
                <a:srgbClr val="0000FF"/>
              </a:solidFill>
            </a:endParaRPr>
          </a:p>
          <a:p>
            <a:pPr>
              <a:lnSpc>
                <a:spcPct val="150000"/>
              </a:lnSpc>
            </a:pPr>
            <a:r>
              <a:rPr lang="en-US" sz="1600" dirty="0" smtClean="0"/>
              <a:t>	11.2.4 Attitudes to Pronunciation </a:t>
            </a:r>
            <a:r>
              <a:rPr lang="en-US" sz="1600" dirty="0"/>
              <a:t>and accent</a:t>
            </a:r>
            <a:endParaRPr lang="en-US" sz="1600" b="1" dirty="0" smtClean="0"/>
          </a:p>
          <a:p>
            <a:pPr>
              <a:lnSpc>
                <a:spcPct val="150000"/>
              </a:lnSpc>
            </a:pPr>
            <a:r>
              <a:rPr lang="en-US" sz="1600" b="1" dirty="0" smtClean="0"/>
              <a:t>11.3 </a:t>
            </a:r>
            <a:r>
              <a:rPr lang="en-US" sz="1600" b="1" dirty="0"/>
              <a:t>The </a:t>
            </a:r>
            <a:r>
              <a:rPr lang="en-US" sz="1600" b="1" dirty="0" smtClean="0"/>
              <a:t>effects</a:t>
            </a:r>
          </a:p>
          <a:p>
            <a:pPr>
              <a:lnSpc>
                <a:spcPct val="150000"/>
              </a:lnSpc>
            </a:pPr>
            <a:r>
              <a:rPr lang="en-US" sz="1600" b="1" dirty="0" smtClean="0"/>
              <a:t>Final exam discussion.</a:t>
            </a:r>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l_fi" descr="http://fc06.deviantart.net/fs70/i/2010/042/3/4/Country_Bumpkin_by_pinkminx09.jpg"/>
          <p:cNvPicPr/>
          <p:nvPr/>
        </p:nvPicPr>
        <p:blipFill>
          <a:blip r:embed="rId2" cstate="print"/>
          <a:srcRect/>
          <a:stretch>
            <a:fillRect/>
          </a:stretch>
        </p:blipFill>
        <p:spPr bwMode="auto">
          <a:xfrm>
            <a:off x="7128792" y="2132856"/>
            <a:ext cx="1835696" cy="4131840"/>
          </a:xfrm>
          <a:prstGeom prst="rect">
            <a:avLst/>
          </a:prstGeom>
          <a:noFill/>
          <a:ln w="9525">
            <a:noFill/>
            <a:miter lim="800000"/>
            <a:headEnd/>
            <a:tailEnd/>
          </a:ln>
        </p:spPr>
      </p:pic>
      <p:sp>
        <p:nvSpPr>
          <p:cNvPr id="2" name="عنوان 1"/>
          <p:cNvSpPr>
            <a:spLocks noGrp="1"/>
          </p:cNvSpPr>
          <p:nvPr>
            <p:ph type="title"/>
          </p:nvPr>
        </p:nvSpPr>
        <p:spPr>
          <a:xfrm>
            <a:off x="323528" y="44624"/>
            <a:ext cx="8229600" cy="648072"/>
          </a:xfrm>
        </p:spPr>
        <p:txBody>
          <a:bodyPr/>
          <a:lstStyle/>
          <a:p>
            <a:pPr algn="l" rtl="0">
              <a:lnSpc>
                <a:spcPct val="150000"/>
              </a:lnSpc>
            </a:pPr>
            <a:r>
              <a:rPr lang="en-US" sz="2400" b="1" dirty="0">
                <a:solidFill>
                  <a:srgbClr val="0000FF"/>
                </a:solidFill>
              </a:rPr>
              <a:t>11.2.4 Attitudes to Pronunciation and accent</a:t>
            </a:r>
          </a:p>
        </p:txBody>
      </p:sp>
      <p:sp>
        <p:nvSpPr>
          <p:cNvPr id="4" name="Rectangle 3"/>
          <p:cNvSpPr/>
          <p:nvPr/>
        </p:nvSpPr>
        <p:spPr>
          <a:xfrm>
            <a:off x="251520" y="620688"/>
            <a:ext cx="8568952" cy="6347892"/>
          </a:xfrm>
          <a:prstGeom prst="rect">
            <a:avLst/>
          </a:prstGeom>
        </p:spPr>
        <p:txBody>
          <a:bodyPr wrap="square">
            <a:spAutoFit/>
          </a:bodyPr>
          <a:lstStyle/>
          <a:p>
            <a:pPr>
              <a:lnSpc>
                <a:spcPct val="150000"/>
              </a:lnSpc>
            </a:pPr>
            <a:r>
              <a:rPr lang="en-US" dirty="0" smtClean="0">
                <a:solidFill>
                  <a:srgbClr val="FF0000"/>
                </a:solidFill>
              </a:rPr>
              <a:t>-</a:t>
            </a:r>
            <a:r>
              <a:rPr lang="en-US" b="1" i="1" u="sng" dirty="0" smtClean="0">
                <a:solidFill>
                  <a:srgbClr val="FF0000"/>
                </a:solidFill>
              </a:rPr>
              <a:t>The </a:t>
            </a:r>
            <a:r>
              <a:rPr lang="en-US" b="1" i="1" u="sng" dirty="0">
                <a:solidFill>
                  <a:srgbClr val="FF0000"/>
                </a:solidFill>
              </a:rPr>
              <a:t>way</a:t>
            </a:r>
            <a:r>
              <a:rPr lang="en-US" b="1" i="1" dirty="0">
                <a:solidFill>
                  <a:srgbClr val="FF0000"/>
                </a:solidFill>
              </a:rPr>
              <a:t> </a:t>
            </a:r>
            <a:r>
              <a:rPr lang="en-US" b="1" i="1" dirty="0" smtClean="0">
                <a:solidFill>
                  <a:srgbClr val="FF0000"/>
                </a:solidFill>
              </a:rPr>
              <a:t> </a:t>
            </a:r>
            <a:r>
              <a:rPr lang="en-US" dirty="0" smtClean="0">
                <a:solidFill>
                  <a:srgbClr val="FF0000"/>
                </a:solidFill>
              </a:rPr>
              <a:t>in </a:t>
            </a:r>
            <a:r>
              <a:rPr lang="en-US" dirty="0">
                <a:solidFill>
                  <a:srgbClr val="FF0000"/>
                </a:solidFill>
              </a:rPr>
              <a:t>which something is said is often </a:t>
            </a:r>
            <a:r>
              <a:rPr lang="en-US" dirty="0" smtClean="0">
                <a:solidFill>
                  <a:srgbClr val="FF0000"/>
                </a:solidFill>
              </a:rPr>
              <a:t>as </a:t>
            </a:r>
            <a:r>
              <a:rPr lang="en-US" dirty="0">
                <a:solidFill>
                  <a:srgbClr val="FF0000"/>
                </a:solidFill>
              </a:rPr>
              <a:t>influential for </a:t>
            </a:r>
            <a:r>
              <a:rPr lang="en-US" dirty="0" smtClean="0">
                <a:solidFill>
                  <a:srgbClr val="FF0000"/>
                </a:solidFill>
              </a:rPr>
              <a:t>the message </a:t>
            </a:r>
            <a:r>
              <a:rPr lang="en-US" dirty="0">
                <a:solidFill>
                  <a:srgbClr val="FF0000"/>
                </a:solidFill>
              </a:rPr>
              <a:t>as </a:t>
            </a:r>
            <a:r>
              <a:rPr lang="en-US" b="1" i="1" u="sng" dirty="0">
                <a:solidFill>
                  <a:srgbClr val="FF0000"/>
                </a:solidFill>
              </a:rPr>
              <a:t>what is said</a:t>
            </a:r>
            <a:r>
              <a:rPr lang="en-US" dirty="0" smtClean="0">
                <a:solidFill>
                  <a:srgbClr val="FF0000"/>
                </a:solidFill>
              </a:rPr>
              <a:t>.</a:t>
            </a:r>
          </a:p>
          <a:p>
            <a:pPr>
              <a:lnSpc>
                <a:spcPct val="150000"/>
              </a:lnSpc>
            </a:pPr>
            <a:endParaRPr lang="en-US" sz="200" dirty="0"/>
          </a:p>
          <a:p>
            <a:pPr>
              <a:lnSpc>
                <a:spcPct val="150000"/>
              </a:lnSpc>
            </a:pPr>
            <a:r>
              <a:rPr lang="en-US" dirty="0"/>
              <a:t>we commonly have stereotypical ideas about </a:t>
            </a:r>
            <a:r>
              <a:rPr lang="en-US" dirty="0" smtClean="0"/>
              <a:t>people on </a:t>
            </a:r>
            <a:r>
              <a:rPr lang="en-US" dirty="0"/>
              <a:t>the basis </a:t>
            </a:r>
            <a:endParaRPr lang="en-US" dirty="0" smtClean="0"/>
          </a:p>
          <a:p>
            <a:pPr>
              <a:lnSpc>
                <a:spcPct val="150000"/>
              </a:lnSpc>
            </a:pPr>
            <a:r>
              <a:rPr lang="en-US" dirty="0" smtClean="0"/>
              <a:t>of </a:t>
            </a:r>
            <a:r>
              <a:rPr lang="en-US" dirty="0"/>
              <a:t>their accents. </a:t>
            </a:r>
            <a:endParaRPr lang="en-US" dirty="0" smtClean="0"/>
          </a:p>
          <a:p>
            <a:pPr>
              <a:lnSpc>
                <a:spcPct val="150000"/>
              </a:lnSpc>
            </a:pPr>
            <a:endParaRPr lang="en-US" sz="300" b="1" dirty="0" smtClean="0">
              <a:solidFill>
                <a:srgbClr val="0000FF"/>
              </a:solidFill>
            </a:endParaRPr>
          </a:p>
          <a:p>
            <a:pPr>
              <a:lnSpc>
                <a:spcPct val="150000"/>
              </a:lnSpc>
              <a:buFontTx/>
              <a:buChar char="-"/>
            </a:pPr>
            <a:r>
              <a:rPr lang="en-US" b="1" dirty="0" smtClean="0">
                <a:solidFill>
                  <a:srgbClr val="0000FF"/>
                </a:solidFill>
              </a:rPr>
              <a:t>‘Country bumpkin’</a:t>
            </a:r>
          </a:p>
          <a:p>
            <a:pPr>
              <a:lnSpc>
                <a:spcPct val="150000"/>
              </a:lnSpc>
              <a:buFontTx/>
              <a:buChar char="-"/>
            </a:pPr>
            <a:r>
              <a:rPr lang="en-US" dirty="0" smtClean="0"/>
              <a:t>Country bumpkin refers to a person, usually from a rural area,</a:t>
            </a:r>
          </a:p>
          <a:p>
            <a:pPr>
              <a:lnSpc>
                <a:spcPct val="150000"/>
              </a:lnSpc>
            </a:pPr>
            <a:r>
              <a:rPr lang="en-US" dirty="0" smtClean="0"/>
              <a:t>who speaks or behaves in a manner  that indicates a lack</a:t>
            </a:r>
          </a:p>
          <a:p>
            <a:pPr>
              <a:lnSpc>
                <a:spcPct val="150000"/>
              </a:lnSpc>
            </a:pPr>
            <a:r>
              <a:rPr lang="en-US" dirty="0" smtClean="0"/>
              <a:t> of </a:t>
            </a:r>
            <a:r>
              <a:rPr lang="en-US" dirty="0" err="1" smtClean="0"/>
              <a:t>sophistacation</a:t>
            </a:r>
            <a:r>
              <a:rPr lang="en-US" dirty="0" smtClean="0"/>
              <a:t>. </a:t>
            </a:r>
            <a:endParaRPr lang="en-US" b="1" dirty="0" smtClean="0">
              <a:solidFill>
                <a:srgbClr val="0000FF"/>
              </a:solidFill>
            </a:endParaRPr>
          </a:p>
          <a:p>
            <a:pPr>
              <a:lnSpc>
                <a:spcPct val="150000"/>
              </a:lnSpc>
            </a:pPr>
            <a:r>
              <a:rPr lang="en-US" dirty="0" smtClean="0"/>
              <a:t>-Countryside </a:t>
            </a:r>
            <a:r>
              <a:rPr lang="en-US" dirty="0"/>
              <a:t>accents can </a:t>
            </a:r>
            <a:r>
              <a:rPr lang="en-US" dirty="0" smtClean="0"/>
              <a:t>be used </a:t>
            </a:r>
            <a:r>
              <a:rPr lang="en-US" dirty="0"/>
              <a:t>to denote lack of </a:t>
            </a:r>
            <a:endParaRPr lang="en-US" dirty="0" smtClean="0"/>
          </a:p>
          <a:p>
            <a:pPr>
              <a:lnSpc>
                <a:spcPct val="150000"/>
              </a:lnSpc>
            </a:pPr>
            <a:r>
              <a:rPr lang="en-US" dirty="0" smtClean="0"/>
              <a:t>intelligence </a:t>
            </a:r>
            <a:r>
              <a:rPr lang="en-US" dirty="0"/>
              <a:t>with the </a:t>
            </a:r>
            <a:r>
              <a:rPr lang="en-US" dirty="0" smtClean="0"/>
              <a:t>stereotypical image </a:t>
            </a:r>
            <a:r>
              <a:rPr lang="en-US" dirty="0"/>
              <a:t>of the </a:t>
            </a:r>
            <a:endParaRPr lang="en-US" dirty="0" smtClean="0"/>
          </a:p>
          <a:p>
            <a:pPr>
              <a:lnSpc>
                <a:spcPct val="150000"/>
              </a:lnSpc>
            </a:pPr>
            <a:r>
              <a:rPr lang="en-US" dirty="0" smtClean="0"/>
              <a:t>‘</a:t>
            </a:r>
            <a:r>
              <a:rPr lang="en-US" dirty="0"/>
              <a:t>country bumpkin</a:t>
            </a:r>
            <a:r>
              <a:rPr lang="en-US" dirty="0" smtClean="0"/>
              <a:t>’</a:t>
            </a:r>
          </a:p>
          <a:p>
            <a:endParaRPr lang="en-US" dirty="0" smtClean="0"/>
          </a:p>
          <a:p>
            <a:endParaRPr lang="en-US" dirty="0" smtClean="0"/>
          </a:p>
          <a:p>
            <a:endParaRPr lang="en-US" dirty="0" smtClean="0"/>
          </a:p>
          <a:p>
            <a:endParaRPr lang="en-US" dirty="0"/>
          </a:p>
          <a:p>
            <a:endParaRPr lang="en-US" dirty="0" smtClean="0"/>
          </a:p>
        </p:txBody>
      </p:sp>
      <p:sp>
        <p:nvSpPr>
          <p:cNvPr id="6" name="مستطيل 5"/>
          <p:cNvSpPr/>
          <p:nvPr/>
        </p:nvSpPr>
        <p:spPr>
          <a:xfrm>
            <a:off x="1619672" y="5445224"/>
            <a:ext cx="4896544" cy="646331"/>
          </a:xfrm>
          <a:prstGeom prst="rect">
            <a:avLst/>
          </a:prstGeom>
        </p:spPr>
        <p:txBody>
          <a:bodyPr wrap="square">
            <a:spAutoFit/>
          </a:bodyPr>
          <a:lstStyle/>
          <a:p>
            <a:r>
              <a:rPr lang="en-US" sz="1200" b="1" dirty="0" smtClean="0">
                <a:solidFill>
                  <a:srgbClr val="0000FF"/>
                </a:solidFill>
              </a:rPr>
              <a:t>Image source:</a:t>
            </a:r>
            <a:endParaRPr lang="en-US" sz="1200" dirty="0" smtClean="0">
              <a:solidFill>
                <a:srgbClr val="0000FF"/>
              </a:solidFill>
              <a:hlinkClick r:id="rId3"/>
            </a:endParaRPr>
          </a:p>
          <a:p>
            <a:pPr algn="l"/>
            <a:r>
              <a:rPr lang="en-US" sz="1200" dirty="0" smtClean="0">
                <a:hlinkClick r:id="rId3"/>
              </a:rPr>
              <a:t>http://pinkminx09.deviantart.com/art/Country-Bumpkin-153769582</a:t>
            </a:r>
            <a:endParaRPr lang="en-US" sz="1200" dirty="0" smtClean="0"/>
          </a:p>
          <a:p>
            <a:pPr algn="r" rtl="1"/>
            <a:endParaRPr lang="en-US" sz="1200" dirty="0"/>
          </a:p>
        </p:txBody>
      </p:sp>
      <p:sp>
        <p:nvSpPr>
          <p:cNvPr id="7" name="مستطيل 6"/>
          <p:cNvSpPr/>
          <p:nvPr/>
        </p:nvSpPr>
        <p:spPr>
          <a:xfrm>
            <a:off x="5475623" y="5229200"/>
            <a:ext cx="1904689" cy="338554"/>
          </a:xfrm>
          <a:prstGeom prst="rect">
            <a:avLst/>
          </a:prstGeom>
        </p:spPr>
        <p:txBody>
          <a:bodyPr wrap="none">
            <a:spAutoFit/>
          </a:bodyPr>
          <a:lstStyle/>
          <a:p>
            <a:r>
              <a:rPr lang="en-US" sz="1600" b="1" dirty="0" smtClean="0">
                <a:solidFill>
                  <a:srgbClr val="0000FF"/>
                </a:solidFill>
              </a:rPr>
              <a:t>Country Bumpkin</a:t>
            </a:r>
            <a:endParaRPr lang="ar-SA" sz="16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23528" y="44624"/>
            <a:ext cx="8229600" cy="648072"/>
          </a:xfrm>
        </p:spPr>
        <p:txBody>
          <a:bodyPr/>
          <a:lstStyle/>
          <a:p>
            <a:pPr algn="l" rtl="0">
              <a:lnSpc>
                <a:spcPct val="150000"/>
              </a:lnSpc>
            </a:pPr>
            <a:r>
              <a:rPr lang="en-US" sz="2400" b="1" dirty="0">
                <a:solidFill>
                  <a:srgbClr val="0000FF"/>
                </a:solidFill>
              </a:rPr>
              <a:t>11.2.4 Attitudes to Pronunciation and accent</a:t>
            </a:r>
          </a:p>
        </p:txBody>
      </p:sp>
      <p:sp>
        <p:nvSpPr>
          <p:cNvPr id="4" name="Rectangle 3"/>
          <p:cNvSpPr/>
          <p:nvPr/>
        </p:nvSpPr>
        <p:spPr>
          <a:xfrm>
            <a:off x="395536" y="764704"/>
            <a:ext cx="8748464" cy="7017306"/>
          </a:xfrm>
          <a:prstGeom prst="rect">
            <a:avLst/>
          </a:prstGeom>
        </p:spPr>
        <p:txBody>
          <a:bodyPr wrap="square">
            <a:spAutoFit/>
          </a:bodyPr>
          <a:lstStyle/>
          <a:p>
            <a:pPr>
              <a:lnSpc>
                <a:spcPct val="150000"/>
              </a:lnSpc>
              <a:buFontTx/>
              <a:buChar char="-"/>
            </a:pPr>
            <a:r>
              <a:rPr lang="en-US" dirty="0" smtClean="0"/>
              <a:t>Lippi-Green 1(997: 215) points out that in</a:t>
            </a:r>
            <a:r>
              <a:rPr lang="en-US" dirty="0" smtClean="0">
                <a:solidFill>
                  <a:srgbClr val="FF0000"/>
                </a:solidFill>
              </a:rPr>
              <a:t> </a:t>
            </a:r>
            <a:r>
              <a:rPr lang="en-US" dirty="0" smtClean="0"/>
              <a:t>the United States, lack of intelligence is associated with women with southern accents.</a:t>
            </a:r>
          </a:p>
          <a:p>
            <a:r>
              <a:rPr lang="en-US" b="1" dirty="0" smtClean="0">
                <a:solidFill>
                  <a:srgbClr val="0000FF"/>
                </a:solidFill>
              </a:rPr>
              <a:t>E.g.</a:t>
            </a:r>
            <a:r>
              <a:rPr lang="en-US" dirty="0" smtClean="0"/>
              <a:t> </a:t>
            </a:r>
          </a:p>
          <a:p>
            <a:r>
              <a:rPr lang="en-US" dirty="0" smtClean="0"/>
              <a:t>Alabama, Georgia, Tennessee, Mississippi, North Carolina, South Carolina, Louisiana, Arkansas, etc. </a:t>
            </a:r>
            <a:r>
              <a:rPr lang="en-US" b="1" dirty="0" smtClean="0"/>
              <a:t>E.g.</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a:p>
            <a:r>
              <a:rPr lang="en-US" dirty="0" smtClean="0"/>
              <a:t>Video Source: </a:t>
            </a:r>
            <a:r>
              <a:rPr lang="en-US" dirty="0" smtClean="0">
                <a:hlinkClick r:id="rId3"/>
              </a:rPr>
              <a:t>http://www.youtube.com/watch?v=R30D7v5RRSY</a:t>
            </a:r>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a:p>
            <a:r>
              <a:rPr lang="en-US" dirty="0" smtClean="0"/>
              <a:t>I</a:t>
            </a:r>
          </a:p>
        </p:txBody>
      </p:sp>
      <p:pic>
        <p:nvPicPr>
          <p:cNvPr id="3" name="How To do a Deep Southern Accent.avi">
            <a:hlinkClick r:id="" action="ppaction://media"/>
          </p:cNvPr>
          <p:cNvPicPr>
            <a:picLocks noChangeAspect="1"/>
          </p:cNvPicPr>
          <p:nvPr>
            <a:videoFile r:link="rId1"/>
            <p:extLst>
              <p:ext uri="{DAA4B4D4-6D71-4841-9C94-3DE7FCFB9230}">
                <p14:media xmlns:p14="http://schemas.microsoft.com/office/powerpoint/2010/main" xmlns="" r:embed="rId4"/>
              </p:ext>
            </p:extLst>
          </p:nvPr>
        </p:nvPicPr>
        <p:blipFill>
          <a:blip r:embed="rId5" cstate="print"/>
          <a:stretch>
            <a:fillRect/>
          </a:stretch>
        </p:blipFill>
        <p:spPr>
          <a:xfrm>
            <a:off x="4427488" y="2527017"/>
            <a:ext cx="3816919" cy="1910096"/>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23528" y="44624"/>
            <a:ext cx="8229600" cy="648072"/>
          </a:xfrm>
        </p:spPr>
        <p:txBody>
          <a:bodyPr/>
          <a:lstStyle/>
          <a:p>
            <a:pPr algn="l" rtl="0">
              <a:lnSpc>
                <a:spcPct val="150000"/>
              </a:lnSpc>
            </a:pPr>
            <a:r>
              <a:rPr lang="en-US" sz="2400" b="1" dirty="0" smtClean="0">
                <a:solidFill>
                  <a:srgbClr val="0000FF"/>
                </a:solidFill>
              </a:rPr>
              <a:t>11.2.4 Attitudes to Pronunciation and accent</a:t>
            </a:r>
            <a:endParaRPr lang="en-US" sz="2400" b="1" dirty="0">
              <a:solidFill>
                <a:srgbClr val="0000FF"/>
              </a:solidFill>
            </a:endParaRPr>
          </a:p>
        </p:txBody>
      </p:sp>
      <p:sp>
        <p:nvSpPr>
          <p:cNvPr id="5" name="مستطيل 4"/>
          <p:cNvSpPr/>
          <p:nvPr/>
        </p:nvSpPr>
        <p:spPr>
          <a:xfrm>
            <a:off x="323528" y="910168"/>
            <a:ext cx="8496944" cy="2446824"/>
          </a:xfrm>
          <a:prstGeom prst="rect">
            <a:avLst/>
          </a:prstGeom>
        </p:spPr>
        <p:txBody>
          <a:bodyPr wrap="square">
            <a:spAutoFit/>
          </a:bodyPr>
          <a:lstStyle/>
          <a:p>
            <a:r>
              <a:rPr lang="en-US" dirty="0" smtClean="0">
                <a:solidFill>
                  <a:srgbClr val="0000FF"/>
                </a:solidFill>
              </a:rPr>
              <a:t>-Birmingham accent or a southern states accent is linked with criminality.</a:t>
            </a:r>
          </a:p>
          <a:p>
            <a:pPr>
              <a:lnSpc>
                <a:spcPct val="150000"/>
              </a:lnSpc>
            </a:pPr>
            <a:r>
              <a:rPr lang="en-US" dirty="0" smtClean="0"/>
              <a:t>E.g. The </a:t>
            </a:r>
            <a:r>
              <a:rPr lang="en-US" i="1" dirty="0" smtClean="0"/>
              <a:t>Daily Mail (1 October 1997) </a:t>
            </a:r>
            <a:r>
              <a:rPr lang="en-US" dirty="0" smtClean="0"/>
              <a:t>reports that ‘</a:t>
            </a:r>
            <a:r>
              <a:rPr lang="en-US" b="1" dirty="0" smtClean="0"/>
              <a:t>crime suspects with a Birmingham accent are twice as likely to be considered guilty’.</a:t>
            </a:r>
          </a:p>
          <a:p>
            <a:pPr>
              <a:lnSpc>
                <a:spcPct val="150000"/>
              </a:lnSpc>
            </a:pPr>
            <a:endParaRPr lang="en-US" dirty="0" smtClean="0"/>
          </a:p>
          <a:p>
            <a:pPr>
              <a:lnSpc>
                <a:spcPct val="150000"/>
              </a:lnSpc>
            </a:pPr>
            <a:r>
              <a:rPr lang="en-US" dirty="0" smtClean="0">
                <a:solidFill>
                  <a:srgbClr val="0000FF"/>
                </a:solidFill>
              </a:rPr>
              <a:t>-‘</a:t>
            </a:r>
            <a:r>
              <a:rPr lang="en-US" dirty="0" err="1" smtClean="0">
                <a:solidFill>
                  <a:srgbClr val="0000FF"/>
                </a:solidFill>
              </a:rPr>
              <a:t>Noo</a:t>
            </a:r>
            <a:r>
              <a:rPr lang="en-US" dirty="0" smtClean="0">
                <a:solidFill>
                  <a:srgbClr val="0000FF"/>
                </a:solidFill>
              </a:rPr>
              <a:t> </a:t>
            </a:r>
            <a:r>
              <a:rPr lang="en-US" dirty="0" err="1" smtClean="0">
                <a:solidFill>
                  <a:srgbClr val="0000FF"/>
                </a:solidFill>
              </a:rPr>
              <a:t>Yawkese</a:t>
            </a:r>
            <a:r>
              <a:rPr lang="en-US" dirty="0" smtClean="0">
                <a:solidFill>
                  <a:srgbClr val="0000FF"/>
                </a:solidFill>
              </a:rPr>
              <a:t>’, is similarly </a:t>
            </a:r>
            <a:r>
              <a:rPr lang="en-US" dirty="0" err="1" smtClean="0">
                <a:solidFill>
                  <a:srgbClr val="0000FF"/>
                </a:solidFill>
              </a:rPr>
              <a:t>stigmatised</a:t>
            </a:r>
            <a:r>
              <a:rPr lang="en-US" dirty="0" smtClean="0">
                <a:solidFill>
                  <a:srgbClr val="0000FF"/>
                </a:solidFill>
              </a:rPr>
              <a:t> and its speakers are regarded as less trustworthy than those using the more standard  American accent.</a:t>
            </a:r>
            <a:endParaRPr lang="ar-SA" dirty="0" smtClean="0">
              <a:solidFill>
                <a:srgbClr val="0000FF"/>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634082"/>
          </a:xfrm>
        </p:spPr>
        <p:txBody>
          <a:bodyPr/>
          <a:lstStyle/>
          <a:p>
            <a:pPr algn="l" rtl="0"/>
            <a:r>
              <a:rPr lang="en-US" sz="2800" b="1" dirty="0" smtClean="0">
                <a:solidFill>
                  <a:srgbClr val="0000FF"/>
                </a:solidFill>
              </a:rPr>
              <a:t>Matched guise experiment</a:t>
            </a:r>
            <a:endParaRPr lang="ar-SA" sz="2800" dirty="0">
              <a:solidFill>
                <a:srgbClr val="0000FF"/>
              </a:solidFill>
            </a:endParaRPr>
          </a:p>
        </p:txBody>
      </p:sp>
      <p:sp>
        <p:nvSpPr>
          <p:cNvPr id="3" name="مستطيل 2"/>
          <p:cNvSpPr/>
          <p:nvPr/>
        </p:nvSpPr>
        <p:spPr>
          <a:xfrm>
            <a:off x="323528" y="1305342"/>
            <a:ext cx="8496944" cy="1703030"/>
          </a:xfrm>
          <a:prstGeom prst="rect">
            <a:avLst/>
          </a:prstGeom>
        </p:spPr>
        <p:txBody>
          <a:bodyPr wrap="square">
            <a:spAutoFit/>
          </a:bodyPr>
          <a:lstStyle/>
          <a:p>
            <a:pPr algn="just">
              <a:lnSpc>
                <a:spcPct val="150000"/>
              </a:lnSpc>
            </a:pPr>
            <a:r>
              <a:rPr lang="en-US" b="1" dirty="0" smtClean="0">
                <a:solidFill>
                  <a:srgbClr val="0000FF"/>
                </a:solidFill>
              </a:rPr>
              <a:t>Matched guise experiment </a:t>
            </a:r>
            <a:r>
              <a:rPr lang="en-US" dirty="0" smtClean="0"/>
              <a:t>is a method of investigating people’s attitudes to different languages. It involves informants listening to several recordings of the same ‘script’ spoken by the same speaker. The informants are then asked to judge each speaker’s personal characteristics based on what they hear. </a:t>
            </a:r>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490066"/>
          </a:xfrm>
        </p:spPr>
        <p:txBody>
          <a:bodyPr/>
          <a:lstStyle/>
          <a:p>
            <a:pPr algn="l" rtl="0"/>
            <a:r>
              <a:rPr lang="en-US" sz="3600" b="1" dirty="0" smtClean="0">
                <a:solidFill>
                  <a:srgbClr val="0000FF"/>
                </a:solidFill>
              </a:rPr>
              <a:t>11.3 The effects</a:t>
            </a:r>
            <a:endParaRPr lang="ar-SA" sz="3600" dirty="0">
              <a:solidFill>
                <a:srgbClr val="0000FF"/>
              </a:solidFill>
            </a:endParaRPr>
          </a:p>
        </p:txBody>
      </p:sp>
      <p:sp>
        <p:nvSpPr>
          <p:cNvPr id="3" name="مستطيل 2"/>
          <p:cNvSpPr/>
          <p:nvPr/>
        </p:nvSpPr>
        <p:spPr>
          <a:xfrm>
            <a:off x="395536" y="836712"/>
            <a:ext cx="7704856" cy="4247317"/>
          </a:xfrm>
          <a:prstGeom prst="rect">
            <a:avLst/>
          </a:prstGeom>
        </p:spPr>
        <p:txBody>
          <a:bodyPr wrap="square">
            <a:spAutoFit/>
          </a:bodyPr>
          <a:lstStyle/>
          <a:p>
            <a:pPr>
              <a:lnSpc>
                <a:spcPct val="150000"/>
              </a:lnSpc>
            </a:pPr>
            <a:r>
              <a:rPr lang="en-US" b="1" dirty="0" smtClean="0">
                <a:solidFill>
                  <a:srgbClr val="0000FF"/>
                </a:solidFill>
              </a:rPr>
              <a:t>A- </a:t>
            </a:r>
            <a:r>
              <a:rPr lang="en-US" dirty="0" smtClean="0">
                <a:solidFill>
                  <a:srgbClr val="FF0000"/>
                </a:solidFill>
              </a:rPr>
              <a:t>A survey quoted in the </a:t>
            </a:r>
            <a:r>
              <a:rPr lang="en-US" i="1" dirty="0" smtClean="0">
                <a:solidFill>
                  <a:srgbClr val="FF0000"/>
                </a:solidFill>
              </a:rPr>
              <a:t>Glasgow Herald  </a:t>
            </a:r>
            <a:r>
              <a:rPr lang="en-US" dirty="0" smtClean="0">
                <a:solidFill>
                  <a:srgbClr val="FF0000"/>
                </a:solidFill>
              </a:rPr>
              <a:t>(28 October 1997) reports that, in Britain, speakers with </a:t>
            </a:r>
            <a:r>
              <a:rPr lang="en-US" b="1" dirty="0" smtClean="0">
                <a:solidFill>
                  <a:srgbClr val="FF0000"/>
                </a:solidFill>
              </a:rPr>
              <a:t>Scottish accents </a:t>
            </a:r>
            <a:r>
              <a:rPr lang="en-US" dirty="0" smtClean="0">
                <a:solidFill>
                  <a:srgbClr val="FF0000"/>
                </a:solidFill>
              </a:rPr>
              <a:t>are rated the highest on sex appeal </a:t>
            </a:r>
            <a:r>
              <a:rPr lang="en-US" dirty="0" smtClean="0">
                <a:solidFill>
                  <a:srgbClr val="0000FF"/>
                </a:solidFill>
              </a:rPr>
              <a:t>(sexual attractiveness).</a:t>
            </a:r>
          </a:p>
          <a:p>
            <a:pPr>
              <a:lnSpc>
                <a:spcPct val="150000"/>
              </a:lnSpc>
            </a:pPr>
            <a:endParaRPr lang="en-US" dirty="0" smtClean="0"/>
          </a:p>
          <a:p>
            <a:pPr>
              <a:lnSpc>
                <a:spcPct val="150000"/>
              </a:lnSpc>
            </a:pPr>
            <a:r>
              <a:rPr lang="en-US" b="1" dirty="0" smtClean="0">
                <a:solidFill>
                  <a:srgbClr val="0000FF"/>
                </a:solidFill>
              </a:rPr>
              <a:t>B- </a:t>
            </a:r>
            <a:r>
              <a:rPr lang="en-US" dirty="0" smtClean="0">
                <a:solidFill>
                  <a:srgbClr val="00B050"/>
                </a:solidFill>
              </a:rPr>
              <a:t>In the United States, negative and criminal stereotypes are associated with </a:t>
            </a:r>
            <a:r>
              <a:rPr lang="en-US" b="1" dirty="0" smtClean="0">
                <a:solidFill>
                  <a:srgbClr val="00B050"/>
                </a:solidFill>
              </a:rPr>
              <a:t>Spanish-accented</a:t>
            </a:r>
            <a:r>
              <a:rPr lang="en-US" dirty="0" smtClean="0">
                <a:solidFill>
                  <a:srgbClr val="00B050"/>
                </a:solidFill>
              </a:rPr>
              <a:t> speakers</a:t>
            </a:r>
          </a:p>
          <a:p>
            <a:pPr>
              <a:lnSpc>
                <a:spcPct val="150000"/>
              </a:lnSpc>
            </a:pPr>
            <a:endParaRPr lang="en-US" sz="1200" dirty="0" smtClean="0"/>
          </a:p>
          <a:p>
            <a:pPr>
              <a:lnSpc>
                <a:spcPct val="150000"/>
              </a:lnSpc>
            </a:pPr>
            <a:r>
              <a:rPr lang="en-US" b="1" dirty="0" smtClean="0">
                <a:solidFill>
                  <a:srgbClr val="0000FF"/>
                </a:solidFill>
              </a:rPr>
              <a:t>C- </a:t>
            </a:r>
            <a:r>
              <a:rPr lang="en-US" dirty="0" smtClean="0"/>
              <a:t>(Lippi-Green 1997: 236) shows that stereotypes are reinforced in the media. </a:t>
            </a:r>
            <a:r>
              <a:rPr lang="en-US" b="1" dirty="0" smtClean="0"/>
              <a:t>E.g</a:t>
            </a:r>
            <a:r>
              <a:rPr lang="en-US" dirty="0" smtClean="0"/>
              <a:t>. Mexican-Americans are portrayed negatively: </a:t>
            </a:r>
          </a:p>
          <a:p>
            <a:pPr>
              <a:lnSpc>
                <a:spcPct val="150000"/>
              </a:lnSpc>
            </a:pPr>
            <a:endParaRPr lang="en-US" dirty="0" smtClean="0"/>
          </a:p>
        </p:txBody>
      </p:sp>
      <p:sp>
        <p:nvSpPr>
          <p:cNvPr id="4" name="مستطيل 3"/>
          <p:cNvSpPr/>
          <p:nvPr/>
        </p:nvSpPr>
        <p:spPr>
          <a:xfrm>
            <a:off x="1331640" y="4509120"/>
            <a:ext cx="6403092" cy="1287532"/>
          </a:xfrm>
          <a:prstGeom prst="rect">
            <a:avLst/>
          </a:prstGeom>
        </p:spPr>
        <p:txBody>
          <a:bodyPr wrap="square">
            <a:spAutoFit/>
          </a:bodyPr>
          <a:lstStyle/>
          <a:p>
            <a:pPr>
              <a:lnSpc>
                <a:spcPct val="150000"/>
              </a:lnSpc>
            </a:pPr>
            <a:r>
              <a:rPr lang="en-US" i="1" dirty="0" smtClean="0">
                <a:solidFill>
                  <a:srgbClr val="0000FF"/>
                </a:solidFill>
              </a:rPr>
              <a:t>‘recent stereotypes in film and television . . . have one thing in common: Mexican Americans are almost always portrayed as violent: they are drug-pushers, gang-members, pimps’</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490066"/>
          </a:xfrm>
        </p:spPr>
        <p:txBody>
          <a:bodyPr/>
          <a:lstStyle/>
          <a:p>
            <a:pPr algn="l" rtl="0"/>
            <a:r>
              <a:rPr lang="en-US" sz="3600" b="1" dirty="0" smtClean="0">
                <a:solidFill>
                  <a:srgbClr val="0000FF"/>
                </a:solidFill>
              </a:rPr>
              <a:t>11.3 The effects</a:t>
            </a:r>
            <a:endParaRPr lang="ar-SA" sz="3600" dirty="0">
              <a:solidFill>
                <a:srgbClr val="0000FF"/>
              </a:solidFill>
            </a:endParaRPr>
          </a:p>
        </p:txBody>
      </p:sp>
      <p:sp>
        <p:nvSpPr>
          <p:cNvPr id="3" name="مستطيل 2"/>
          <p:cNvSpPr/>
          <p:nvPr/>
        </p:nvSpPr>
        <p:spPr>
          <a:xfrm>
            <a:off x="395536" y="908720"/>
            <a:ext cx="8352928" cy="3831818"/>
          </a:xfrm>
          <a:prstGeom prst="rect">
            <a:avLst/>
          </a:prstGeom>
        </p:spPr>
        <p:txBody>
          <a:bodyPr wrap="square">
            <a:spAutoFit/>
          </a:bodyPr>
          <a:lstStyle/>
          <a:p>
            <a:pPr algn="just">
              <a:lnSpc>
                <a:spcPct val="150000"/>
              </a:lnSpc>
            </a:pPr>
            <a:r>
              <a:rPr lang="en-US" b="1" dirty="0" smtClean="0">
                <a:solidFill>
                  <a:srgbClr val="0000FF"/>
                </a:solidFill>
              </a:rPr>
              <a:t>D-</a:t>
            </a:r>
            <a:r>
              <a:rPr lang="en-US" dirty="0" smtClean="0"/>
              <a:t>Effects Lippi-Green records the evidence of a research student who was discussing language styles with a businessman whose job was to hire sales personnel. The businessman was positive that he wouldn’t hire anyone with a Mexican accent. </a:t>
            </a:r>
          </a:p>
          <a:p>
            <a:pPr>
              <a:lnSpc>
                <a:spcPct val="150000"/>
              </a:lnSpc>
            </a:pPr>
            <a:endParaRPr lang="en-US" dirty="0" smtClean="0"/>
          </a:p>
          <a:p>
            <a:pPr algn="just">
              <a:lnSpc>
                <a:spcPct val="150000"/>
              </a:lnSpc>
            </a:pPr>
            <a:r>
              <a:rPr lang="en-US" b="1" dirty="0" smtClean="0">
                <a:solidFill>
                  <a:srgbClr val="0000FF"/>
                </a:solidFill>
              </a:rPr>
              <a:t>E- ‘</a:t>
            </a:r>
            <a:r>
              <a:rPr lang="en-US" dirty="0" err="1" smtClean="0"/>
              <a:t>Noo</a:t>
            </a:r>
            <a:r>
              <a:rPr lang="en-US" dirty="0" smtClean="0"/>
              <a:t> </a:t>
            </a:r>
            <a:r>
              <a:rPr lang="en-US" dirty="0" err="1" smtClean="0"/>
              <a:t>Yawkese</a:t>
            </a:r>
            <a:r>
              <a:rPr lang="en-US" dirty="0" smtClean="0"/>
              <a:t>’ (i.e. New York speaker) find their accents a liability (problem):  The </a:t>
            </a:r>
            <a:r>
              <a:rPr lang="en-US" i="1" dirty="0" smtClean="0"/>
              <a:t>Washington  Post (16 December 1997)  </a:t>
            </a:r>
            <a:r>
              <a:rPr lang="en-US" dirty="0" smtClean="0"/>
              <a:t>states:</a:t>
            </a:r>
          </a:p>
          <a:p>
            <a:pPr>
              <a:lnSpc>
                <a:spcPct val="150000"/>
              </a:lnSpc>
            </a:pPr>
            <a:endParaRPr lang="en-US" dirty="0" smtClean="0"/>
          </a:p>
          <a:p>
            <a:pPr>
              <a:lnSpc>
                <a:spcPct val="150000"/>
              </a:lnSpc>
            </a:pPr>
            <a:endParaRPr lang="ar-SA" dirty="0"/>
          </a:p>
        </p:txBody>
      </p:sp>
      <p:sp>
        <p:nvSpPr>
          <p:cNvPr id="4" name="مستطيل 3"/>
          <p:cNvSpPr/>
          <p:nvPr/>
        </p:nvSpPr>
        <p:spPr>
          <a:xfrm>
            <a:off x="1259632" y="3933057"/>
            <a:ext cx="6552728" cy="1200329"/>
          </a:xfrm>
          <a:prstGeom prst="rect">
            <a:avLst/>
          </a:prstGeom>
        </p:spPr>
        <p:txBody>
          <a:bodyPr wrap="square">
            <a:spAutoFit/>
          </a:bodyPr>
          <a:lstStyle/>
          <a:p>
            <a:pPr>
              <a:lnSpc>
                <a:spcPct val="150000"/>
              </a:lnSpc>
            </a:pPr>
            <a:r>
              <a:rPr lang="en-US" i="1" dirty="0" smtClean="0">
                <a:solidFill>
                  <a:srgbClr val="0000FF"/>
                </a:solidFill>
              </a:rPr>
              <a:t>‘natives of New York can get rich faster if  </a:t>
            </a:r>
            <a:r>
              <a:rPr lang="en-US" dirty="0" smtClean="0">
                <a:solidFill>
                  <a:srgbClr val="0000FF"/>
                </a:solidFill>
              </a:rPr>
              <a:t>they sound like they are from someplace else’.</a:t>
            </a:r>
          </a:p>
          <a:p>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490066"/>
          </a:xfrm>
        </p:spPr>
        <p:txBody>
          <a:bodyPr/>
          <a:lstStyle/>
          <a:p>
            <a:pPr algn="l" rtl="0"/>
            <a:r>
              <a:rPr lang="en-US" sz="3600" b="1" dirty="0" smtClean="0">
                <a:solidFill>
                  <a:srgbClr val="0000FF"/>
                </a:solidFill>
              </a:rPr>
              <a:t>11.3 The effects</a:t>
            </a:r>
            <a:endParaRPr lang="ar-SA" sz="3600" dirty="0">
              <a:solidFill>
                <a:srgbClr val="0000FF"/>
              </a:solidFill>
            </a:endParaRPr>
          </a:p>
        </p:txBody>
      </p:sp>
      <p:sp>
        <p:nvSpPr>
          <p:cNvPr id="4" name="مستطيل 3"/>
          <p:cNvSpPr/>
          <p:nvPr/>
        </p:nvSpPr>
        <p:spPr>
          <a:xfrm>
            <a:off x="395536" y="980728"/>
            <a:ext cx="8496944" cy="3416320"/>
          </a:xfrm>
          <a:prstGeom prst="rect">
            <a:avLst/>
          </a:prstGeom>
        </p:spPr>
        <p:txBody>
          <a:bodyPr wrap="square">
            <a:spAutoFit/>
          </a:bodyPr>
          <a:lstStyle/>
          <a:p>
            <a:pPr>
              <a:lnSpc>
                <a:spcPct val="150000"/>
              </a:lnSpc>
            </a:pPr>
            <a:r>
              <a:rPr lang="en-US" b="1" dirty="0" smtClean="0">
                <a:solidFill>
                  <a:srgbClr val="0000FF"/>
                </a:solidFill>
              </a:rPr>
              <a:t>F- </a:t>
            </a:r>
            <a:r>
              <a:rPr lang="en-US" dirty="0" smtClean="0"/>
              <a:t>In Britain, reports in the press indicate that the way people speak affects their job prospects. </a:t>
            </a:r>
          </a:p>
          <a:p>
            <a:pPr>
              <a:lnSpc>
                <a:spcPct val="150000"/>
              </a:lnSpc>
            </a:pPr>
            <a:r>
              <a:rPr lang="en-US" b="1" dirty="0" smtClean="0">
                <a:solidFill>
                  <a:srgbClr val="FF0000"/>
                </a:solidFill>
              </a:rPr>
              <a:t>E.g.</a:t>
            </a:r>
          </a:p>
          <a:p>
            <a:pPr algn="just">
              <a:lnSpc>
                <a:spcPct val="150000"/>
              </a:lnSpc>
            </a:pPr>
            <a:r>
              <a:rPr lang="en-US" i="1" dirty="0" smtClean="0"/>
              <a:t>The Daily Telegraph (12 March 1994) covers the story of </a:t>
            </a:r>
            <a:r>
              <a:rPr lang="en-US" b="1" i="1" dirty="0" smtClean="0"/>
              <a:t>an employee of a Birmingham  </a:t>
            </a:r>
            <a:r>
              <a:rPr lang="en-US" b="1" dirty="0" smtClean="0"/>
              <a:t>company who was fired for having a Birmingham accent.</a:t>
            </a:r>
          </a:p>
          <a:p>
            <a:pPr algn="just">
              <a:lnSpc>
                <a:spcPct val="150000"/>
              </a:lnSpc>
            </a:pPr>
            <a:endParaRPr lang="en-US" dirty="0" smtClean="0"/>
          </a:p>
          <a:p>
            <a:pPr algn="just">
              <a:lnSpc>
                <a:spcPct val="150000"/>
              </a:lnSpc>
            </a:pPr>
            <a:r>
              <a:rPr lang="en-US" b="1" dirty="0" smtClean="0">
                <a:solidFill>
                  <a:srgbClr val="0000FF"/>
                </a:solidFill>
              </a:rPr>
              <a:t>G-</a:t>
            </a:r>
            <a:r>
              <a:rPr lang="en-US" dirty="0" smtClean="0"/>
              <a:t> A survey by the Institute of Personnel and Development confirms that</a:t>
            </a:r>
            <a:endParaRPr lang="en-US" i="1" dirty="0" smtClean="0"/>
          </a:p>
          <a:p>
            <a:pPr algn="just">
              <a:lnSpc>
                <a:spcPct val="150000"/>
              </a:lnSpc>
            </a:pPr>
            <a:endParaRPr lang="ar-SA" dirty="0"/>
          </a:p>
        </p:txBody>
      </p:sp>
      <p:sp>
        <p:nvSpPr>
          <p:cNvPr id="5" name="مستطيل 4"/>
          <p:cNvSpPr/>
          <p:nvPr/>
        </p:nvSpPr>
        <p:spPr>
          <a:xfrm>
            <a:off x="683568" y="4077072"/>
            <a:ext cx="7752518" cy="923330"/>
          </a:xfrm>
          <a:prstGeom prst="rect">
            <a:avLst/>
          </a:prstGeom>
        </p:spPr>
        <p:txBody>
          <a:bodyPr wrap="square">
            <a:spAutoFit/>
          </a:bodyPr>
          <a:lstStyle/>
          <a:p>
            <a:pPr algn="just">
              <a:lnSpc>
                <a:spcPct val="150000"/>
              </a:lnSpc>
            </a:pPr>
            <a:r>
              <a:rPr lang="en-US" i="1" dirty="0" smtClean="0">
                <a:solidFill>
                  <a:srgbClr val="FF0000"/>
                </a:solidFill>
              </a:rPr>
              <a:t>‘employers tend to look down their noses at those who speak in the accents of Liverpool, Glasgow and Birmingham’ </a:t>
            </a:r>
            <a:r>
              <a:rPr lang="en-US" sz="1400" dirty="0" smtClean="0">
                <a:solidFill>
                  <a:srgbClr val="0000FF"/>
                </a:solidFill>
              </a:rPr>
              <a:t>(The Guardian, 3 January 1993).</a:t>
            </a:r>
            <a:endParaRPr lang="ar-SA" sz="1400" dirty="0">
              <a:solidFill>
                <a:srgbClr val="0000FF"/>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323528" y="1052736"/>
            <a:ext cx="8352928" cy="2169825"/>
          </a:xfrm>
          <a:prstGeom prst="rect">
            <a:avLst/>
          </a:prstGeom>
        </p:spPr>
        <p:txBody>
          <a:bodyPr wrap="square">
            <a:spAutoFit/>
          </a:bodyPr>
          <a:lstStyle/>
          <a:p>
            <a:pPr algn="just">
              <a:lnSpc>
                <a:spcPct val="150000"/>
              </a:lnSpc>
              <a:buFontTx/>
              <a:buChar char="-"/>
            </a:pPr>
            <a:r>
              <a:rPr lang="en-US" b="1" dirty="0" smtClean="0">
                <a:solidFill>
                  <a:srgbClr val="FF0000"/>
                </a:solidFill>
              </a:rPr>
              <a:t>Effect of language attitudes </a:t>
            </a:r>
            <a:r>
              <a:rPr lang="en-US" b="1" smtClean="0">
                <a:solidFill>
                  <a:srgbClr val="FF0000"/>
                </a:solidFill>
              </a:rPr>
              <a:t>on Education</a:t>
            </a:r>
            <a:r>
              <a:rPr lang="en-US" b="1" dirty="0" smtClean="0">
                <a:solidFill>
                  <a:srgbClr val="FF0000"/>
                </a:solidFill>
              </a:rPr>
              <a:t>.</a:t>
            </a:r>
          </a:p>
          <a:p>
            <a:pPr algn="just">
              <a:lnSpc>
                <a:spcPct val="150000"/>
              </a:lnSpc>
              <a:buFontTx/>
              <a:buChar char="-"/>
            </a:pPr>
            <a:r>
              <a:rPr lang="en-US" dirty="0" smtClean="0"/>
              <a:t> Giles and </a:t>
            </a:r>
            <a:r>
              <a:rPr lang="en-US" dirty="0" err="1" smtClean="0"/>
              <a:t>Coupland</a:t>
            </a:r>
            <a:r>
              <a:rPr lang="en-US" dirty="0" smtClean="0"/>
              <a:t> (1991:45) shows that teachers’ perceptions of pupils’ language can influence pupils’ academic assessment:</a:t>
            </a:r>
          </a:p>
          <a:p>
            <a:pPr algn="just">
              <a:lnSpc>
                <a:spcPct val="150000"/>
              </a:lnSpc>
              <a:buFontTx/>
              <a:buChar char="-"/>
            </a:pPr>
            <a:endParaRPr lang="en-US" dirty="0" smtClean="0"/>
          </a:p>
          <a:p>
            <a:pPr algn="just">
              <a:lnSpc>
                <a:spcPct val="150000"/>
              </a:lnSpc>
            </a:pPr>
            <a:endParaRPr lang="en-US" dirty="0" smtClean="0"/>
          </a:p>
        </p:txBody>
      </p:sp>
      <p:sp>
        <p:nvSpPr>
          <p:cNvPr id="4" name="عنوان 1"/>
          <p:cNvSpPr>
            <a:spLocks noGrp="1"/>
          </p:cNvSpPr>
          <p:nvPr>
            <p:ph type="title"/>
          </p:nvPr>
        </p:nvSpPr>
        <p:spPr>
          <a:xfrm>
            <a:off x="457200" y="274638"/>
            <a:ext cx="8229600" cy="490066"/>
          </a:xfrm>
        </p:spPr>
        <p:txBody>
          <a:bodyPr/>
          <a:lstStyle/>
          <a:p>
            <a:pPr algn="l" rtl="0"/>
            <a:r>
              <a:rPr lang="en-US" sz="3600" b="1" dirty="0" smtClean="0">
                <a:solidFill>
                  <a:srgbClr val="0000FF"/>
                </a:solidFill>
              </a:rPr>
              <a:t>11.3 The effects</a:t>
            </a:r>
            <a:endParaRPr lang="ar-SA" sz="3600" dirty="0">
              <a:solidFill>
                <a:srgbClr val="0000FF"/>
              </a:solidFill>
            </a:endParaRPr>
          </a:p>
        </p:txBody>
      </p:sp>
      <p:sp>
        <p:nvSpPr>
          <p:cNvPr id="5" name="مستطيل 4"/>
          <p:cNvSpPr/>
          <p:nvPr/>
        </p:nvSpPr>
        <p:spPr>
          <a:xfrm>
            <a:off x="1187624" y="2348880"/>
            <a:ext cx="6639533" cy="2031325"/>
          </a:xfrm>
          <a:prstGeom prst="rect">
            <a:avLst/>
          </a:prstGeom>
        </p:spPr>
        <p:txBody>
          <a:bodyPr wrap="square">
            <a:spAutoFit/>
          </a:bodyPr>
          <a:lstStyle/>
          <a:p>
            <a:pPr algn="just">
              <a:lnSpc>
                <a:spcPct val="150000"/>
              </a:lnSpc>
            </a:pPr>
            <a:r>
              <a:rPr lang="en-US" i="1" dirty="0" smtClean="0">
                <a:solidFill>
                  <a:srgbClr val="00B050"/>
                </a:solidFill>
              </a:rPr>
              <a:t>“research indicates that the perception of children’s so-called ‘poor’ speech characteristic leads teachers to make negative inferences about their personalities, social background and academic abilities. (Giles and </a:t>
            </a:r>
            <a:r>
              <a:rPr lang="en-US" i="1" dirty="0" err="1" smtClean="0">
                <a:solidFill>
                  <a:srgbClr val="00B050"/>
                </a:solidFill>
              </a:rPr>
              <a:t>Coupland</a:t>
            </a:r>
            <a:r>
              <a:rPr lang="en-US" i="1" dirty="0" smtClean="0">
                <a:solidFill>
                  <a:srgbClr val="00B050"/>
                </a:solidFill>
              </a:rPr>
              <a:t> 1991: 45)</a:t>
            </a:r>
          </a:p>
          <a:p>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706090"/>
          </a:xfrm>
        </p:spPr>
        <p:txBody>
          <a:bodyPr/>
          <a:lstStyle/>
          <a:p>
            <a:pPr algn="l" rtl="0">
              <a:lnSpc>
                <a:spcPct val="150000"/>
              </a:lnSpc>
            </a:pPr>
            <a:r>
              <a:rPr lang="en-US" sz="2800" b="1" dirty="0" smtClean="0">
                <a:solidFill>
                  <a:srgbClr val="FF0000"/>
                </a:solidFill>
              </a:rPr>
              <a:t>Final exam discussions.</a:t>
            </a:r>
            <a:endParaRPr lang="en-US" sz="2800" dirty="0" smtClean="0">
              <a:solidFill>
                <a:srgbClr val="FF0000"/>
              </a:solidFill>
            </a:endParaRPr>
          </a:p>
        </p:txBody>
      </p:sp>
      <p:sp>
        <p:nvSpPr>
          <p:cNvPr id="4" name="مستطيل 3"/>
          <p:cNvSpPr/>
          <p:nvPr/>
        </p:nvSpPr>
        <p:spPr>
          <a:xfrm>
            <a:off x="395536" y="1340768"/>
            <a:ext cx="7920880" cy="2677656"/>
          </a:xfrm>
          <a:prstGeom prst="rect">
            <a:avLst/>
          </a:prstGeom>
        </p:spPr>
        <p:txBody>
          <a:bodyPr wrap="square">
            <a:spAutoFit/>
          </a:bodyPr>
          <a:lstStyle/>
          <a:p>
            <a:pPr>
              <a:lnSpc>
                <a:spcPct val="150000"/>
              </a:lnSpc>
            </a:pPr>
            <a:r>
              <a:rPr lang="en-US" sz="2400" b="1" dirty="0" smtClean="0">
                <a:solidFill>
                  <a:srgbClr val="FF0000"/>
                </a:solidFill>
              </a:rPr>
              <a:t>1- </a:t>
            </a:r>
            <a:r>
              <a:rPr lang="en-US" sz="2400" dirty="0" smtClean="0"/>
              <a:t>There will be 70 questions. 1 mark for each questions</a:t>
            </a:r>
          </a:p>
          <a:p>
            <a:pPr>
              <a:lnSpc>
                <a:spcPct val="150000"/>
              </a:lnSpc>
            </a:pPr>
            <a:r>
              <a:rPr lang="en-US" sz="2400" b="1" dirty="0" smtClean="0">
                <a:solidFill>
                  <a:srgbClr val="FF0000"/>
                </a:solidFill>
              </a:rPr>
              <a:t>2- </a:t>
            </a:r>
            <a:r>
              <a:rPr lang="en-US" sz="2400" dirty="0" smtClean="0"/>
              <a:t>multiple choice questions, four choices </a:t>
            </a:r>
            <a:r>
              <a:rPr lang="en-US" sz="2400" b="1" dirty="0" smtClean="0"/>
              <a:t>a. </a:t>
            </a:r>
            <a:r>
              <a:rPr lang="en-US" sz="2400" b="1" dirty="0" err="1" smtClean="0"/>
              <a:t>b.c</a:t>
            </a:r>
            <a:r>
              <a:rPr lang="en-US" sz="2400" b="1" dirty="0" smtClean="0"/>
              <a:t>. </a:t>
            </a:r>
            <a:r>
              <a:rPr lang="en-US" sz="2400" b="1" dirty="0" err="1" smtClean="0"/>
              <a:t>d.e</a:t>
            </a:r>
            <a:r>
              <a:rPr lang="en-US" sz="2400" dirty="0" smtClean="0"/>
              <a:t>.</a:t>
            </a:r>
          </a:p>
          <a:p>
            <a:pPr>
              <a:lnSpc>
                <a:spcPct val="150000"/>
              </a:lnSpc>
            </a:pPr>
            <a:r>
              <a:rPr lang="en-US" sz="2400" b="1" dirty="0" smtClean="0">
                <a:solidFill>
                  <a:srgbClr val="FF0000"/>
                </a:solidFill>
              </a:rPr>
              <a:t>3- </a:t>
            </a:r>
            <a:r>
              <a:rPr lang="en-US" sz="2400" dirty="0" smtClean="0"/>
              <a:t>Exam Questions will be from the slides.</a:t>
            </a:r>
          </a:p>
          <a:p>
            <a:pPr>
              <a:lnSpc>
                <a:spcPct val="150000"/>
              </a:lnSpc>
            </a:pPr>
            <a:r>
              <a:rPr lang="en-US" sz="2400" b="1" dirty="0" smtClean="0">
                <a:solidFill>
                  <a:srgbClr val="FF0000"/>
                </a:solidFill>
              </a:rPr>
              <a:t>4-</a:t>
            </a:r>
            <a:r>
              <a:rPr lang="en-US" sz="2400" dirty="0" smtClean="0"/>
              <a:t> The exam questions cover all lectures.</a:t>
            </a:r>
          </a:p>
          <a:p>
            <a:endParaRPr lang="ar-SA"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23528" y="116632"/>
            <a:ext cx="8229600" cy="504056"/>
          </a:xfrm>
        </p:spPr>
        <p:txBody>
          <a:bodyPr/>
          <a:lstStyle/>
          <a:p>
            <a:pPr algn="l"/>
            <a:r>
              <a:rPr lang="en-US" sz="3200" b="1" dirty="0" smtClean="0">
                <a:solidFill>
                  <a:srgbClr val="0000FF"/>
                </a:solidFill>
              </a:rPr>
              <a:t>Sample exam questions:</a:t>
            </a:r>
            <a:endParaRPr lang="ar-SA" sz="3200" b="1" dirty="0">
              <a:solidFill>
                <a:srgbClr val="0000FF"/>
              </a:solidFill>
            </a:endParaRPr>
          </a:p>
        </p:txBody>
      </p:sp>
      <p:sp>
        <p:nvSpPr>
          <p:cNvPr id="4097" name="Rectangle 1"/>
          <p:cNvSpPr>
            <a:spLocks noChangeArrowheads="1"/>
          </p:cNvSpPr>
          <p:nvPr/>
        </p:nvSpPr>
        <p:spPr bwMode="auto">
          <a:xfrm>
            <a:off x="323528" y="692696"/>
            <a:ext cx="8568952" cy="51398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rgbClr val="00B050"/>
                </a:solidFill>
                <a:effectLst/>
                <a:latin typeface="Calibri" pitchFamily="34" charset="0"/>
                <a:ea typeface="Calibri" pitchFamily="34" charset="0"/>
                <a:cs typeface="Arial" pitchFamily="34" charset="0"/>
              </a:rPr>
              <a:t>In the United States, negative and …………. are associated with </a:t>
            </a:r>
            <a:r>
              <a:rPr kumimoji="0" lang="en-US" b="1" i="0" u="none" strike="noStrike" cap="none" normalizeH="0" baseline="0" dirty="0" smtClean="0">
                <a:ln>
                  <a:noFill/>
                </a:ln>
                <a:solidFill>
                  <a:srgbClr val="00B050"/>
                </a:solidFill>
                <a:effectLst/>
                <a:latin typeface="Calibri" pitchFamily="34" charset="0"/>
                <a:ea typeface="Calibri" pitchFamily="34" charset="0"/>
                <a:cs typeface="Arial" pitchFamily="34" charset="0"/>
              </a:rPr>
              <a:t>Spanish-accented</a:t>
            </a:r>
            <a:r>
              <a:rPr kumimoji="0" lang="en-US" b="0" i="0" u="none" strike="noStrike" cap="none" normalizeH="0" baseline="0" dirty="0" smtClean="0">
                <a:ln>
                  <a:noFill/>
                </a:ln>
                <a:solidFill>
                  <a:srgbClr val="00B050"/>
                </a:solidFill>
                <a:effectLst/>
                <a:latin typeface="Calibri" pitchFamily="34" charset="0"/>
                <a:ea typeface="Calibri" pitchFamily="34" charset="0"/>
                <a:cs typeface="Arial" pitchFamily="34" charset="0"/>
              </a:rPr>
              <a:t> speakers </a:t>
            </a:r>
            <a:endParaRPr kumimoji="0" lang="en-US" sz="1100" b="0" i="0" u="none" strike="noStrike" cap="none" normalizeH="0" baseline="0" dirty="0" smtClean="0">
              <a:ln>
                <a:noFill/>
              </a:ln>
              <a:solidFill>
                <a:srgbClr val="00B050"/>
              </a:solidFill>
              <a:effectLst/>
              <a:latin typeface="Arial" pitchFamily="34" charset="0"/>
              <a:cs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lphaUcPeriod"/>
              <a:tabLst/>
            </a:pPr>
            <a:r>
              <a:rPr kumimoji="0" lang="en-US" b="0" i="0" u="none" strike="noStrike" cap="none" normalizeH="0" baseline="0" dirty="0" smtClean="0">
                <a:ln>
                  <a:noFill/>
                </a:ln>
                <a:solidFill>
                  <a:srgbClr val="FF0000"/>
                </a:solidFill>
                <a:effectLst/>
                <a:latin typeface="Calibri" pitchFamily="34" charset="0"/>
                <a:ea typeface="Calibri" pitchFamily="34" charset="0"/>
                <a:cs typeface="Arial" pitchFamily="34" charset="0"/>
              </a:rPr>
              <a:t>criminal stereotypes</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lphaUcPeriod"/>
              <a:tabLst/>
            </a:pPr>
            <a:r>
              <a:rPr kumimoji="0" lang="en-US" b="0" i="0" u="none" strike="noStrike" cap="none" normalizeH="0" baseline="0" dirty="0" smtClean="0">
                <a:ln>
                  <a:noFill/>
                </a:ln>
                <a:solidFill>
                  <a:schemeClr val="tx1"/>
                </a:solidFill>
                <a:effectLst/>
                <a:latin typeface="Calibri" pitchFamily="34" charset="0"/>
                <a:ea typeface="Calibri" pitchFamily="34" charset="0"/>
                <a:cs typeface="Arial" pitchFamily="34" charset="0"/>
              </a:rPr>
              <a:t>critical  stiff  types</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lphaUcPeriod"/>
              <a:tabLst/>
            </a:pPr>
            <a:r>
              <a:rPr kumimoji="0" lang="en-US" b="0" i="0" u="none" strike="noStrike" cap="none" normalizeH="0" baseline="0" dirty="0" smtClean="0">
                <a:ln>
                  <a:noFill/>
                </a:ln>
                <a:solidFill>
                  <a:schemeClr val="tx1"/>
                </a:solidFill>
                <a:effectLst/>
                <a:latin typeface="Calibri" pitchFamily="34" charset="0"/>
                <a:ea typeface="Calibri" pitchFamily="34" charset="0"/>
                <a:cs typeface="Arial" pitchFamily="34" charset="0"/>
              </a:rPr>
              <a:t>curly  stripe</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lphaUcPeriod"/>
              <a:tabLst/>
            </a:pPr>
            <a:r>
              <a:rPr kumimoji="0" lang="en-US" b="0" i="0" u="none" strike="noStrike" cap="none" normalizeH="0" baseline="0" dirty="0" smtClean="0">
                <a:ln>
                  <a:noFill/>
                </a:ln>
                <a:solidFill>
                  <a:schemeClr val="tx1"/>
                </a:solidFill>
                <a:effectLst/>
                <a:latin typeface="Calibri" pitchFamily="34" charset="0"/>
                <a:ea typeface="Calibri" pitchFamily="34" charset="0"/>
                <a:cs typeface="Arial" pitchFamily="34" charset="0"/>
              </a:rPr>
              <a:t>crispy meal file</a:t>
            </a:r>
          </a:p>
          <a:p>
            <a:pPr marL="0" marR="0" lvl="0" indent="0" algn="l" defTabSz="914400" rtl="0" eaLnBrk="0" fontAlgn="base" latinLnBrk="0" hangingPunct="0">
              <a:lnSpc>
                <a:spcPct val="100000"/>
              </a:lnSpc>
              <a:spcBef>
                <a:spcPct val="0"/>
              </a:spcBef>
              <a:spcAft>
                <a:spcPct val="0"/>
              </a:spcAft>
              <a:buClrTx/>
              <a:buSzTx/>
              <a:tabLst/>
            </a:pP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1" u="none" strike="noStrike" cap="none" normalizeH="0" baseline="0" dirty="0" smtClean="0">
                <a:ln>
                  <a:noFill/>
                </a:ln>
                <a:solidFill>
                  <a:srgbClr val="00B050"/>
                </a:solidFill>
                <a:effectLst/>
                <a:latin typeface="Calibri" pitchFamily="34" charset="0"/>
                <a:ea typeface="Calibri" pitchFamily="34" charset="0"/>
                <a:cs typeface="Arial" pitchFamily="34" charset="0"/>
              </a:rPr>
              <a:t>-Mexican stereotypes in film and television have one thing in common: Mexican Americans are almost always portrayed as ……..: they are drug-pushers, gang-members, pimps’ </a:t>
            </a:r>
            <a:endParaRPr kumimoji="0" lang="en-US" sz="1100" b="0" i="0" u="none" strike="noStrike" cap="none" normalizeH="0" baseline="0" dirty="0" smtClean="0">
              <a:ln>
                <a:noFill/>
              </a:ln>
              <a:solidFill>
                <a:srgbClr val="00B050"/>
              </a:solidFill>
              <a:effectLst/>
              <a:latin typeface="Arial" pitchFamily="34" charset="0"/>
              <a:cs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lphaUcPeriod"/>
              <a:tabLst/>
            </a:pPr>
            <a:r>
              <a:rPr kumimoji="0" lang="en-US" b="0" i="0" u="none" strike="noStrike" cap="none" normalizeH="0" baseline="0" dirty="0" smtClean="0">
                <a:ln>
                  <a:noFill/>
                </a:ln>
                <a:solidFill>
                  <a:schemeClr val="tx1"/>
                </a:solidFill>
                <a:effectLst/>
                <a:latin typeface="Calibri" pitchFamily="34" charset="0"/>
                <a:ea typeface="Calibri" pitchFamily="34" charset="0"/>
                <a:cs typeface="Arial" pitchFamily="34" charset="0"/>
              </a:rPr>
              <a:t>calm</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lphaUcPeriod"/>
              <a:tabLst/>
            </a:pPr>
            <a:r>
              <a:rPr kumimoji="0" lang="en-US" b="0" i="1" u="none" strike="noStrike" cap="none" normalizeH="0" baseline="0" dirty="0" smtClean="0">
                <a:ln>
                  <a:noFill/>
                </a:ln>
                <a:solidFill>
                  <a:srgbClr val="FF0000"/>
                </a:solidFill>
                <a:effectLst/>
                <a:latin typeface="Calibri" pitchFamily="34" charset="0"/>
                <a:ea typeface="Calibri" pitchFamily="34" charset="0"/>
                <a:cs typeface="Arial" pitchFamily="34" charset="0"/>
              </a:rPr>
              <a:t>violent</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lphaUcPeriod"/>
              <a:tabLst/>
            </a:pPr>
            <a:r>
              <a:rPr kumimoji="0" lang="en-US" b="0" i="1" u="none" strike="noStrike" cap="none" normalizeH="0" baseline="0" dirty="0" smtClean="0">
                <a:ln>
                  <a:noFill/>
                </a:ln>
                <a:solidFill>
                  <a:schemeClr val="tx1"/>
                </a:solidFill>
                <a:effectLst/>
                <a:latin typeface="Calibri" pitchFamily="34" charset="0"/>
                <a:ea typeface="Calibri" pitchFamily="34" charset="0"/>
                <a:cs typeface="Arial" pitchFamily="34" charset="0"/>
              </a:rPr>
              <a:t>nice</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lphaUcPeriod"/>
              <a:tabLst/>
            </a:pPr>
            <a:r>
              <a:rPr kumimoji="0" lang="en-US" b="0" i="1" u="none" strike="noStrike" cap="none" normalizeH="0" baseline="0" dirty="0" smtClean="0">
                <a:ln>
                  <a:noFill/>
                </a:ln>
                <a:solidFill>
                  <a:schemeClr val="tx1"/>
                </a:solidFill>
                <a:effectLst/>
                <a:latin typeface="Calibri" pitchFamily="34" charset="0"/>
                <a:ea typeface="Calibri" pitchFamily="34" charset="0"/>
                <a:cs typeface="Arial" pitchFamily="34" charset="0"/>
              </a:rPr>
              <a:t>Quiet</a:t>
            </a:r>
          </a:p>
          <a:p>
            <a:pPr marL="0" marR="0" lvl="0" indent="0" algn="l" defTabSz="914400" rtl="0" eaLnBrk="0" fontAlgn="base" latinLnBrk="0" hangingPunct="0">
              <a:lnSpc>
                <a:spcPct val="100000"/>
              </a:lnSpc>
              <a:spcBef>
                <a:spcPct val="0"/>
              </a:spcBef>
              <a:spcAft>
                <a:spcPct val="0"/>
              </a:spcAft>
              <a:buClrTx/>
              <a:buSzTx/>
              <a:tabLst/>
            </a:pP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rgbClr val="00B050"/>
                </a:solidFill>
                <a:effectLst/>
                <a:latin typeface="Calibri" pitchFamily="34" charset="0"/>
                <a:ea typeface="Calibri" pitchFamily="34" charset="0"/>
                <a:cs typeface="Arial" pitchFamily="34" charset="0"/>
              </a:rPr>
              <a:t>Matched guise experiment </a:t>
            </a:r>
            <a:r>
              <a:rPr kumimoji="0" lang="en-US" b="0" i="0" u="none" strike="noStrike" cap="none" normalizeH="0" baseline="0" dirty="0" smtClean="0">
                <a:ln>
                  <a:noFill/>
                </a:ln>
                <a:solidFill>
                  <a:srgbClr val="00B050"/>
                </a:solidFill>
                <a:effectLst/>
                <a:latin typeface="Calibri" pitchFamily="34" charset="0"/>
                <a:ea typeface="Calibri" pitchFamily="34" charset="0"/>
                <a:cs typeface="Arial" pitchFamily="34" charset="0"/>
              </a:rPr>
              <a:t>is a method of investigating people’s ……. to different languages. </a:t>
            </a:r>
            <a:endParaRPr kumimoji="0" lang="en-US" sz="1100" b="0" i="0" u="none" strike="noStrike" cap="none" normalizeH="0" baseline="0" dirty="0" smtClean="0">
              <a:ln>
                <a:noFill/>
              </a:ln>
              <a:solidFill>
                <a:srgbClr val="00B050"/>
              </a:solidFill>
              <a:effectLst/>
              <a:latin typeface="Arial" pitchFamily="34" charset="0"/>
              <a:cs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lphaUcPeriod"/>
              <a:tabLst/>
            </a:pPr>
            <a:r>
              <a:rPr kumimoji="0" lang="en-US" b="0" i="0" u="none" strike="noStrike" cap="none" normalizeH="0" baseline="0" dirty="0" smtClean="0">
                <a:ln>
                  <a:noFill/>
                </a:ln>
                <a:solidFill>
                  <a:schemeClr val="tx1"/>
                </a:solidFill>
                <a:effectLst/>
                <a:latin typeface="Calibri" pitchFamily="34" charset="0"/>
                <a:ea typeface="Calibri" pitchFamily="34" charset="0"/>
                <a:cs typeface="Arial" pitchFamily="34" charset="0"/>
              </a:rPr>
              <a:t>attires</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lphaUcPeriod"/>
              <a:tabLst/>
            </a:pPr>
            <a:r>
              <a:rPr kumimoji="0" lang="en-US" b="0" i="0" u="none" strike="noStrike" cap="none" normalizeH="0" baseline="0" dirty="0" smtClean="0">
                <a:ln>
                  <a:noFill/>
                </a:ln>
                <a:solidFill>
                  <a:schemeClr val="tx1"/>
                </a:solidFill>
                <a:effectLst/>
                <a:latin typeface="Calibri" pitchFamily="34" charset="0"/>
                <a:ea typeface="Calibri" pitchFamily="34" charset="0"/>
                <a:cs typeface="Arial" pitchFamily="34" charset="0"/>
              </a:rPr>
              <a:t>latitudes</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lphaUcPeriod"/>
              <a:tabLst/>
            </a:pPr>
            <a:r>
              <a:rPr kumimoji="0" lang="en-US" b="0" i="0" u="none" strike="noStrike" cap="none" normalizeH="0" baseline="0" dirty="0" smtClean="0">
                <a:ln>
                  <a:noFill/>
                </a:ln>
                <a:solidFill>
                  <a:srgbClr val="FF0000"/>
                </a:solidFill>
                <a:effectLst/>
                <a:latin typeface="Calibri" pitchFamily="34" charset="0"/>
                <a:ea typeface="Calibri" pitchFamily="34" charset="0"/>
                <a:cs typeface="Arial" pitchFamily="34" charset="0"/>
              </a:rPr>
              <a:t>attitudes</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lphaUcPeriod"/>
              <a:tabLst/>
            </a:pPr>
            <a:r>
              <a:rPr kumimoji="0" lang="en-US" b="0" i="0" u="none" strike="noStrike" cap="none" normalizeH="0" baseline="0" dirty="0" smtClean="0">
                <a:ln>
                  <a:noFill/>
                </a:ln>
                <a:solidFill>
                  <a:schemeClr val="tx1"/>
                </a:solidFill>
                <a:effectLst/>
                <a:latin typeface="Calibri" pitchFamily="34" charset="0"/>
                <a:ea typeface="Calibri" pitchFamily="34" charset="0"/>
                <a:cs typeface="Arial" pitchFamily="34" charset="0"/>
              </a:rPr>
              <a:t>tattoos</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23528" y="116632"/>
            <a:ext cx="8229600" cy="504056"/>
          </a:xfrm>
        </p:spPr>
        <p:txBody>
          <a:bodyPr/>
          <a:lstStyle/>
          <a:p>
            <a:pPr algn="l"/>
            <a:r>
              <a:rPr lang="en-US" sz="3200" b="1" dirty="0" smtClean="0">
                <a:solidFill>
                  <a:srgbClr val="0000FF"/>
                </a:solidFill>
              </a:rPr>
              <a:t>Sample exam questions:</a:t>
            </a:r>
            <a:endParaRPr lang="ar-SA" sz="3200" b="1" dirty="0">
              <a:solidFill>
                <a:srgbClr val="0000FF"/>
              </a:solidFill>
            </a:endParaRPr>
          </a:p>
        </p:txBody>
      </p:sp>
      <p:sp>
        <p:nvSpPr>
          <p:cNvPr id="4097" name="Rectangle 1"/>
          <p:cNvSpPr>
            <a:spLocks noChangeArrowheads="1"/>
          </p:cNvSpPr>
          <p:nvPr/>
        </p:nvSpPr>
        <p:spPr bwMode="auto">
          <a:xfrm>
            <a:off x="323528" y="2391266"/>
            <a:ext cx="8568952"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rtl="1"/>
            <a:endParaRPr lang="ar-SA" b="1" dirty="0" smtClean="0"/>
          </a:p>
          <a:p>
            <a:pPr rtl="1"/>
            <a:r>
              <a:rPr lang="en-US" b="1" dirty="0" smtClean="0">
                <a:solidFill>
                  <a:srgbClr val="00B050"/>
                </a:solidFill>
              </a:rPr>
              <a:t>Speakers tend to use their linguistic identity for the different reasons:</a:t>
            </a:r>
            <a:endParaRPr lang="en-US" dirty="0" smtClean="0">
              <a:solidFill>
                <a:srgbClr val="00B050"/>
              </a:solidFill>
            </a:endParaRPr>
          </a:p>
          <a:p>
            <a:pPr rtl="1">
              <a:lnSpc>
                <a:spcPct val="150000"/>
              </a:lnSpc>
            </a:pPr>
            <a:r>
              <a:rPr lang="en-US" b="1" dirty="0" smtClean="0"/>
              <a:t>A. </a:t>
            </a:r>
            <a:r>
              <a:rPr lang="en-US" dirty="0" smtClean="0"/>
              <a:t> to disguise their membership of a particular social or regional group.</a:t>
            </a:r>
          </a:p>
          <a:p>
            <a:pPr rtl="1">
              <a:lnSpc>
                <a:spcPct val="150000"/>
              </a:lnSpc>
            </a:pPr>
            <a:r>
              <a:rPr lang="en-US" b="1" dirty="0" smtClean="0"/>
              <a:t>B. </a:t>
            </a:r>
            <a:r>
              <a:rPr lang="en-US" dirty="0" smtClean="0"/>
              <a:t>to distance themselves from a particular social or regional group.</a:t>
            </a:r>
          </a:p>
          <a:p>
            <a:pPr rtl="1">
              <a:lnSpc>
                <a:spcPct val="150000"/>
              </a:lnSpc>
            </a:pPr>
            <a:r>
              <a:rPr lang="en-US" b="1" dirty="0" smtClean="0"/>
              <a:t>C. </a:t>
            </a:r>
            <a:r>
              <a:rPr lang="en-US" dirty="0" smtClean="0"/>
              <a:t>to move closer to another group they want to belong to. </a:t>
            </a:r>
          </a:p>
          <a:p>
            <a:pPr rtl="1">
              <a:lnSpc>
                <a:spcPct val="150000"/>
              </a:lnSpc>
            </a:pPr>
            <a:r>
              <a:rPr lang="en-US" b="1" dirty="0" smtClean="0">
                <a:solidFill>
                  <a:srgbClr val="FF0000"/>
                </a:solidFill>
              </a:rPr>
              <a:t>D. </a:t>
            </a:r>
            <a:r>
              <a:rPr lang="en-US" dirty="0" smtClean="0">
                <a:solidFill>
                  <a:srgbClr val="FF0000"/>
                </a:solidFill>
              </a:rPr>
              <a:t>All the above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31ECFD-0FC7-4749-9C70-1BCB8B0CB385}">
  <ds:schemaRefs>
    <ds:schemaRef ds:uri="http://schemas.microsoft.com/office/2006/documentManagement/types"/>
    <ds:schemaRef ds:uri="http://purl.org/dc/elements/1.1/"/>
    <ds:schemaRef ds:uri="http://purl.org/dc/terms/"/>
    <ds:schemaRef ds:uri="http://www.w3.org/XML/1998/namespace"/>
    <ds:schemaRef ds:uri="http://schemas.microsoft.com/office/2006/metadata/properties"/>
    <ds:schemaRef ds:uri="http://schemas.openxmlformats.org/package/2006/metadata/core-properties"/>
    <ds:schemaRef ds:uri="http://purl.org/dc/dcmitype/"/>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A13A9A0C-CBD6-41F3-A75A-99682811E7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6271</TotalTime>
  <Words>880</Words>
  <Application>Microsoft Office PowerPoint</Application>
  <PresentationFormat>عرض على الشاشة (3:4)‏</PresentationFormat>
  <Paragraphs>124</Paragraphs>
  <Slides>15</Slides>
  <Notes>4</Notes>
  <HiddenSlides>0</HiddenSlides>
  <MMClips>1</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المحاضرة التمهيدية</vt:lpstr>
      <vt:lpstr>الشريحة 1</vt:lpstr>
      <vt:lpstr>Lecture  14</vt:lpstr>
      <vt:lpstr>In this Lecture, we will discuss the following:</vt:lpstr>
      <vt:lpstr>11.2.4 Attitudes to Pronunciation and accent</vt:lpstr>
      <vt:lpstr>11.2.4 Attitudes to Pronunciation and accent</vt:lpstr>
      <vt:lpstr>11.2.4 Attitudes to Pronunciation and accent</vt:lpstr>
      <vt:lpstr>Matched guise experiment</vt:lpstr>
      <vt:lpstr>11.3 The effects</vt:lpstr>
      <vt:lpstr>11.3 The effects</vt:lpstr>
      <vt:lpstr>11.3 The effects</vt:lpstr>
      <vt:lpstr>11.3 The effects</vt:lpstr>
      <vt:lpstr>Final exam discussions.</vt:lpstr>
      <vt:lpstr>Sample exam questions:</vt:lpstr>
      <vt:lpstr>Sample exam questions:</vt:lpstr>
      <vt:lpstr>الشريحة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malhlilal</cp:lastModifiedBy>
  <cp:revision>467</cp:revision>
  <dcterms:created xsi:type="dcterms:W3CDTF">1601-01-01T00:00:00Z</dcterms:created>
  <dcterms:modified xsi:type="dcterms:W3CDTF">2012-11-06T05:55:52Z</dcterms:modified>
</cp:coreProperties>
</file>