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0" r:id="rId4"/>
    <p:sldId id="283" r:id="rId5"/>
    <p:sldId id="284" r:id="rId6"/>
    <p:sldId id="28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612" y="-13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14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3000"/>
              </a:lnSpc>
              <a:tabLst/>
            </a:pPr>
            <a:r>
              <a:rPr lang="en-US" altLang="zh-CN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Revision &amp; Final Exam</a:t>
            </a:r>
            <a:endParaRPr lang="en-US" altLang="zh-CN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03300" y="444500"/>
            <a:ext cx="7379799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/>
            <a:r>
              <a:rPr lang="en-US" sz="2400" b="1" dirty="0" smtClean="0"/>
              <a:t>Revision &amp; final Exam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792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 smtClean="0"/>
              <a:t>A hypothesis is:</a:t>
            </a: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statement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describes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 explains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relationship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statement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 your research</a:t>
            </a: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statement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 the problems in your research</a:t>
            </a: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hypothesis is a statement about the outcome of your research</a:t>
            </a: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 rtl="0">
              <a:buFontTx/>
              <a:buChar char="-"/>
              <a:tabLst>
                <a:tab pos="3429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tabLst>
                <a:tab pos="3429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tabLst>
                <a:tab pos="342900" algn="l"/>
              </a:tabLst>
            </a:pPr>
            <a:r>
              <a:rPr lang="en-US" altLang="zh-CN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independent variable is:</a:t>
            </a:r>
          </a:p>
          <a:p>
            <a:pPr marL="171450" indent="-171450" algn="l" rtl="0">
              <a:buFontTx/>
              <a:buChar char="-"/>
              <a:tabLst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 that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dependent variable</a:t>
            </a:r>
          </a:p>
          <a:p>
            <a:pPr marL="171450" indent="-171450" algn="l" rtl="0">
              <a:buFontTx/>
              <a:buChar char="-"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 that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</a:p>
          <a:p>
            <a:pPr marL="171450" indent="-171450" algn="l" rtl="0">
              <a:buFontTx/>
              <a:buChar char="-"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 that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  <a:p>
            <a:pPr algn="l" rtl="0"/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 that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ts val="2400"/>
              </a:lnSpc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 rtl="0">
              <a:lnSpc>
                <a:spcPts val="2400"/>
              </a:lnSpc>
              <a:buFontTx/>
              <a:buChar char="-"/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 rtl="0">
              <a:lnSpc>
                <a:spcPts val="2400"/>
              </a:lnSpc>
              <a:buFontTx/>
              <a:buChar char="-"/>
              <a:tabLst/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ts val="3600"/>
              </a:lnSpc>
              <a:tabLst>
                <a:tab pos="342900" algn="l"/>
              </a:tabLst>
            </a:pPr>
            <a:endParaRPr lang="en-US" altLang="zh-CN" sz="1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 rtl="0">
              <a:lnSpc>
                <a:spcPts val="3600"/>
              </a:lnSpc>
              <a:buFontTx/>
              <a:buChar char="-"/>
              <a:tabLst>
                <a:tab pos="3429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ts val="3600"/>
              </a:lnSpc>
              <a:tabLst>
                <a:tab pos="342900" algn="l"/>
              </a:tabLst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 rtl="0">
              <a:lnSpc>
                <a:spcPts val="3600"/>
              </a:lnSpc>
              <a:buFontTx/>
              <a:buChar char="-"/>
              <a:tabLst>
                <a:tab pos="342900" algn="l"/>
              </a:tabLst>
            </a:pPr>
            <a:endParaRPr lang="en-US" altLang="zh-CN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03300" y="444500"/>
            <a:ext cx="7379799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/>
            <a:r>
              <a:rPr lang="en-US" sz="2400" b="1" dirty="0" smtClean="0"/>
              <a:t>Revision &amp; final Exam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792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200" dirty="0"/>
              <a:t> </a:t>
            </a:r>
            <a:endParaRPr lang="en-US" sz="1200" dirty="0"/>
          </a:p>
          <a:p>
            <a:pPr lvl="0" algn="l" rtl="0"/>
            <a:r>
              <a:rPr lang="en-GB" sz="1200" b="1" dirty="0"/>
              <a:t>Research is:</a:t>
            </a:r>
            <a:endParaRPr lang="en-US" sz="1200" b="1" dirty="0"/>
          </a:p>
          <a:p>
            <a:pPr lvl="0" algn="l" rtl="0"/>
            <a:r>
              <a:rPr lang="en-GB" sz="1200" dirty="0"/>
              <a:t>Looking for knowledge only</a:t>
            </a:r>
            <a:endParaRPr lang="en-US" sz="1200" dirty="0"/>
          </a:p>
          <a:p>
            <a:pPr lvl="0" algn="l" rtl="0"/>
            <a:r>
              <a:rPr lang="en-GB" sz="1200" dirty="0"/>
              <a:t>Looking for data only</a:t>
            </a:r>
            <a:endParaRPr lang="en-US" sz="1200" dirty="0"/>
          </a:p>
          <a:p>
            <a:pPr lvl="0" algn="l" rtl="0"/>
            <a:r>
              <a:rPr lang="en-GB" sz="1200" dirty="0"/>
              <a:t>Looking for new ideas and findings</a:t>
            </a:r>
            <a:endParaRPr lang="en-US" sz="1200" dirty="0"/>
          </a:p>
          <a:p>
            <a:pPr lvl="0" algn="l" rtl="0"/>
            <a:r>
              <a:rPr lang="en-GB" sz="1200" dirty="0"/>
              <a:t>Looking for previous studies</a:t>
            </a:r>
            <a:endParaRPr lang="en-US" sz="1200" dirty="0"/>
          </a:p>
          <a:p>
            <a:pPr algn="l" rtl="0"/>
            <a:r>
              <a:rPr lang="en-GB" sz="1200" dirty="0"/>
              <a:t> </a:t>
            </a:r>
            <a:endParaRPr lang="en-US" sz="1200" dirty="0"/>
          </a:p>
          <a:p>
            <a:pPr lvl="0" algn="l" rtl="0"/>
            <a:r>
              <a:rPr lang="en-GB" sz="1200" b="1" dirty="0"/>
              <a:t>An Abstract is:</a:t>
            </a:r>
            <a:endParaRPr lang="en-US" sz="1200" b="1" dirty="0"/>
          </a:p>
          <a:p>
            <a:pPr lvl="0" algn="l" rtl="0"/>
            <a:r>
              <a:rPr lang="en-GB" sz="1200" dirty="0"/>
              <a:t>A summary of the whole thing</a:t>
            </a:r>
            <a:endParaRPr lang="en-US" sz="1200" dirty="0"/>
          </a:p>
          <a:p>
            <a:pPr lvl="0" algn="l" rtl="0"/>
            <a:r>
              <a:rPr lang="en-GB" sz="1200" dirty="0"/>
              <a:t>A summary of the whole results</a:t>
            </a:r>
            <a:endParaRPr lang="en-US" sz="1200" dirty="0"/>
          </a:p>
          <a:p>
            <a:pPr lvl="0" algn="l" rtl="0"/>
            <a:r>
              <a:rPr lang="en-GB" sz="1200" dirty="0"/>
              <a:t>A summary of the whole literature review</a:t>
            </a:r>
            <a:endParaRPr lang="en-US" sz="1200" dirty="0"/>
          </a:p>
          <a:p>
            <a:pPr lvl="0" algn="l" rtl="0"/>
            <a:r>
              <a:rPr lang="en-GB" sz="1200" dirty="0"/>
              <a:t>A summary of the whole methodology</a:t>
            </a:r>
            <a:endParaRPr lang="en-US" sz="1200" dirty="0"/>
          </a:p>
          <a:p>
            <a:pPr algn="l" rtl="0"/>
            <a:r>
              <a:rPr lang="en-GB" sz="1200" dirty="0"/>
              <a:t> </a:t>
            </a:r>
            <a:endParaRPr lang="en-US" sz="1200" dirty="0"/>
          </a:p>
          <a:p>
            <a:pPr lvl="0" algn="l" rtl="0"/>
            <a:r>
              <a:rPr lang="en-GB" sz="1200" b="1" dirty="0"/>
              <a:t>A good classical report will consist of:</a:t>
            </a:r>
            <a:endParaRPr lang="en-US" sz="1200" b="1" dirty="0"/>
          </a:p>
          <a:p>
            <a:pPr lvl="0" algn="l" rtl="0"/>
            <a:r>
              <a:rPr lang="en-GB" sz="1200" dirty="0"/>
              <a:t>Abstract- methodology- results-introduction</a:t>
            </a:r>
            <a:endParaRPr lang="en-US" sz="1200" dirty="0"/>
          </a:p>
          <a:p>
            <a:pPr lvl="0" algn="l" rtl="0"/>
            <a:r>
              <a:rPr lang="en-GB" sz="1200" dirty="0"/>
              <a:t>Abstract-literature review- results-introduction</a:t>
            </a:r>
            <a:endParaRPr lang="en-US" sz="1200" dirty="0"/>
          </a:p>
          <a:p>
            <a:pPr lvl="0" algn="l" rtl="0"/>
            <a:r>
              <a:rPr lang="en-GB" sz="1200" dirty="0"/>
              <a:t>Abstract-introduction-literature review-methodology-results</a:t>
            </a:r>
            <a:endParaRPr lang="en-US" sz="1200" dirty="0"/>
          </a:p>
          <a:p>
            <a:pPr lvl="0" algn="l" rtl="0"/>
            <a:r>
              <a:rPr lang="en-GB" sz="1200" dirty="0"/>
              <a:t>Abstract-results-introduction-literature review</a:t>
            </a:r>
            <a:endParaRPr lang="en-US" sz="1200" dirty="0"/>
          </a:p>
          <a:p>
            <a:pPr algn="l" rtl="0"/>
            <a:r>
              <a:rPr lang="en-GB" sz="1200" dirty="0"/>
              <a:t> </a:t>
            </a:r>
            <a:endParaRPr lang="en-US" sz="1200" dirty="0"/>
          </a:p>
          <a:p>
            <a:pPr algn="l" rtl="0"/>
            <a:r>
              <a:rPr lang="en-GB" sz="1200" dirty="0"/>
              <a:t> </a:t>
            </a:r>
            <a:endParaRPr lang="en-US" sz="1200" dirty="0"/>
          </a:p>
          <a:p>
            <a:pPr algn="l" rt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40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03300" y="444500"/>
            <a:ext cx="7379799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/>
            <a:r>
              <a:rPr lang="en-US" sz="2400" b="1" dirty="0" smtClean="0"/>
              <a:t>Revision &amp; final Exam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GB" sz="1200" b="1" dirty="0"/>
              <a:t>In the introduction:</a:t>
            </a:r>
            <a:endParaRPr lang="en-US" sz="1200" b="1" dirty="0"/>
          </a:p>
          <a:p>
            <a:pPr lvl="0" algn="l" rtl="0"/>
            <a:r>
              <a:rPr lang="en-GB" sz="1200" dirty="0"/>
              <a:t>You introduce the results</a:t>
            </a:r>
            <a:endParaRPr lang="en-US" sz="1200" dirty="0"/>
          </a:p>
          <a:p>
            <a:pPr lvl="0" algn="l" rtl="0"/>
            <a:r>
              <a:rPr lang="en-GB" sz="1200" dirty="0"/>
              <a:t>You introduce the study and its significance</a:t>
            </a:r>
            <a:endParaRPr lang="en-US" sz="1200" dirty="0"/>
          </a:p>
          <a:p>
            <a:pPr lvl="0" algn="l" rtl="0"/>
            <a:r>
              <a:rPr lang="en-GB" sz="1200" dirty="0"/>
              <a:t>You introduce all previous studies and a critique for them</a:t>
            </a:r>
            <a:endParaRPr lang="en-US" sz="1200" dirty="0"/>
          </a:p>
          <a:p>
            <a:pPr lvl="0" algn="l" rtl="0"/>
            <a:r>
              <a:rPr lang="en-GB" sz="1200" dirty="0"/>
              <a:t>You introduce all the methods and instruments you </a:t>
            </a:r>
            <a:r>
              <a:rPr lang="en-GB" sz="1200" dirty="0" smtClean="0"/>
              <a:t>used</a:t>
            </a:r>
          </a:p>
          <a:p>
            <a:pPr lvl="0" algn="l" rtl="0"/>
            <a:endParaRPr lang="en-US" sz="1200" dirty="0"/>
          </a:p>
          <a:p>
            <a:pPr lvl="0" algn="l" rtl="0"/>
            <a:r>
              <a:rPr lang="en-GB" sz="1200" b="1" dirty="0"/>
              <a:t>In the literature review:</a:t>
            </a:r>
            <a:endParaRPr lang="en-US" sz="1200" b="1" dirty="0"/>
          </a:p>
          <a:p>
            <a:pPr lvl="0" algn="l" rtl="0"/>
            <a:r>
              <a:rPr lang="en-GB" sz="1200" dirty="0"/>
              <a:t>You talk about the results</a:t>
            </a:r>
            <a:endParaRPr lang="en-US" sz="1200" dirty="0"/>
          </a:p>
          <a:p>
            <a:pPr lvl="0" algn="l" rtl="0"/>
            <a:r>
              <a:rPr lang="en-GB" sz="1200" dirty="0"/>
              <a:t>You talk about the study and its significance</a:t>
            </a:r>
            <a:endParaRPr lang="en-US" sz="1200" dirty="0"/>
          </a:p>
          <a:p>
            <a:pPr lvl="0" algn="l" rtl="0"/>
            <a:r>
              <a:rPr lang="en-GB" sz="1200" dirty="0"/>
              <a:t>You talk about all previous studies and a critique for them</a:t>
            </a:r>
            <a:endParaRPr lang="en-US" sz="1200" dirty="0"/>
          </a:p>
          <a:p>
            <a:pPr lvl="0" algn="l" rtl="0"/>
            <a:r>
              <a:rPr lang="en-GB" sz="1200" dirty="0"/>
              <a:t>You talk about all the procedures </a:t>
            </a:r>
            <a:r>
              <a:rPr lang="en-GB" sz="1200" dirty="0" smtClean="0"/>
              <a:t>used</a:t>
            </a:r>
          </a:p>
          <a:p>
            <a:pPr lvl="0" algn="l" rtl="0"/>
            <a:endParaRPr lang="en-US" sz="1200" dirty="0"/>
          </a:p>
          <a:p>
            <a:pPr lvl="0" algn="l" rtl="0"/>
            <a:r>
              <a:rPr lang="en-GB" sz="1200" b="1" dirty="0"/>
              <a:t>Plagiarism is:</a:t>
            </a:r>
            <a:endParaRPr lang="en-US" sz="1200" b="1" dirty="0"/>
          </a:p>
          <a:p>
            <a:pPr lvl="0" algn="l" rtl="0"/>
            <a:r>
              <a:rPr lang="en-GB" sz="1200" dirty="0"/>
              <a:t>Representing other authors’ language and ideas as your own original work</a:t>
            </a:r>
            <a:endParaRPr lang="en-US" sz="1200" dirty="0"/>
          </a:p>
          <a:p>
            <a:pPr lvl="0" algn="l" rtl="0"/>
            <a:r>
              <a:rPr lang="en-GB" sz="1200" dirty="0"/>
              <a:t>Representing your own language and ideas as your own original work</a:t>
            </a:r>
            <a:endParaRPr lang="en-US" sz="1200" dirty="0"/>
          </a:p>
          <a:p>
            <a:pPr lvl="0" algn="l" rtl="0"/>
            <a:r>
              <a:rPr lang="en-GB" sz="1200" dirty="0"/>
              <a:t>Representing other authors’ language and ideas as their own original work</a:t>
            </a:r>
            <a:endParaRPr lang="en-US" sz="1200" dirty="0"/>
          </a:p>
          <a:p>
            <a:pPr lvl="0" algn="l" rtl="0"/>
            <a:r>
              <a:rPr lang="en-GB" sz="1200" dirty="0"/>
              <a:t>Representing other authors’ language and ideas as a plagiarised work.</a:t>
            </a:r>
            <a:endParaRPr lang="en-US" sz="1200" dirty="0"/>
          </a:p>
          <a:p>
            <a:pPr algn="l" rt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73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03300" y="444500"/>
            <a:ext cx="7379799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/>
            <a:r>
              <a:rPr lang="en-US" sz="2400" b="1" dirty="0" smtClean="0"/>
              <a:t>Revision &amp; final Exam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7924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/>
              <a:t>The dependent variable is</a:t>
            </a:r>
          </a:p>
          <a:p>
            <a:pPr lvl="0" algn="l" rtl="0"/>
            <a:r>
              <a:rPr lang="en-US" sz="1200" dirty="0"/>
              <a:t>The variable that is affected by the independent variable</a:t>
            </a:r>
          </a:p>
          <a:p>
            <a:pPr lvl="0" algn="l" rtl="0"/>
            <a:r>
              <a:rPr lang="en-US" sz="1200" dirty="0"/>
              <a:t>The variable that is dependent on the hypothesis</a:t>
            </a:r>
          </a:p>
          <a:p>
            <a:pPr lvl="0" algn="l" rtl="0"/>
            <a:r>
              <a:rPr lang="en-US" sz="1200" dirty="0"/>
              <a:t>The variable that is affected by the abstract</a:t>
            </a:r>
          </a:p>
          <a:p>
            <a:pPr lvl="0" algn="l" rtl="0"/>
            <a:r>
              <a:rPr lang="en-US" sz="1200" dirty="0"/>
              <a:t>The variable that is affected by the results</a:t>
            </a:r>
          </a:p>
          <a:p>
            <a:pPr algn="l" rtl="0"/>
            <a:r>
              <a:rPr lang="en-US" sz="1200" dirty="0"/>
              <a:t> </a:t>
            </a:r>
          </a:p>
          <a:p>
            <a:pPr algn="l" rtl="0"/>
            <a:r>
              <a:rPr lang="en-US" sz="1200" b="1" dirty="0"/>
              <a:t>The significant difference has to be at the level of:</a:t>
            </a:r>
          </a:p>
          <a:p>
            <a:pPr lvl="0" algn="l" rtl="0"/>
            <a:r>
              <a:rPr lang="en-US" sz="1200" dirty="0"/>
              <a:t>P= 50</a:t>
            </a:r>
          </a:p>
          <a:p>
            <a:pPr lvl="0" algn="l" rtl="0"/>
            <a:r>
              <a:rPr lang="en-US" sz="1200" dirty="0"/>
              <a:t>P=.05</a:t>
            </a:r>
          </a:p>
          <a:p>
            <a:pPr lvl="0" algn="l" rtl="0"/>
            <a:r>
              <a:rPr lang="en-US" sz="1200" dirty="0"/>
              <a:t>P=.50</a:t>
            </a:r>
          </a:p>
          <a:p>
            <a:pPr lvl="0" algn="l" rtl="0"/>
            <a:r>
              <a:rPr lang="en-US" sz="1200" dirty="0"/>
              <a:t>P=0.50</a:t>
            </a:r>
          </a:p>
          <a:p>
            <a:pPr algn="l" rtl="0"/>
            <a:r>
              <a:rPr lang="en-US" sz="1200" dirty="0"/>
              <a:t> </a:t>
            </a:r>
          </a:p>
          <a:p>
            <a:pPr algn="l" rtl="0"/>
            <a:r>
              <a:rPr lang="en-US" sz="1200" b="1" dirty="0"/>
              <a:t>If you have one variable in your research, then it is:</a:t>
            </a:r>
          </a:p>
          <a:p>
            <a:pPr lvl="0" algn="l" rtl="0"/>
            <a:r>
              <a:rPr lang="en-US" sz="1200" dirty="0"/>
              <a:t>Multivariate</a:t>
            </a:r>
          </a:p>
          <a:p>
            <a:pPr lvl="0" algn="l" rtl="0"/>
            <a:r>
              <a:rPr lang="en-GB" sz="1200" dirty="0" err="1"/>
              <a:t>Univariate</a:t>
            </a:r>
            <a:endParaRPr lang="en-US" sz="1200" dirty="0"/>
          </a:p>
          <a:p>
            <a:pPr lvl="0" algn="l" rtl="0"/>
            <a:r>
              <a:rPr lang="en-US" sz="1200" dirty="0"/>
              <a:t>Bivariate</a:t>
            </a:r>
          </a:p>
          <a:p>
            <a:pPr lvl="0" algn="l" rtl="0"/>
            <a:r>
              <a:rPr lang="en-US" sz="1200" dirty="0"/>
              <a:t>factorial</a:t>
            </a:r>
          </a:p>
          <a:p>
            <a:pPr algn="l" rtl="0"/>
            <a:r>
              <a:rPr lang="en-US" sz="1200" dirty="0"/>
              <a:t> </a:t>
            </a:r>
          </a:p>
          <a:p>
            <a:pPr algn="l" rtl="0"/>
            <a:r>
              <a:rPr lang="en-US" sz="1200" b="1" dirty="0"/>
              <a:t>We use questionnaires in research as a:</a:t>
            </a:r>
          </a:p>
          <a:p>
            <a:pPr lvl="0" algn="l" rtl="0"/>
            <a:r>
              <a:rPr lang="en-US" sz="1200" dirty="0"/>
              <a:t>tool to collect data</a:t>
            </a:r>
          </a:p>
          <a:p>
            <a:pPr lvl="0" algn="l" rtl="0"/>
            <a:r>
              <a:rPr lang="en-US" sz="1200" dirty="0"/>
              <a:t>tool to </a:t>
            </a:r>
            <a:r>
              <a:rPr lang="en-US" sz="1200" dirty="0" err="1"/>
              <a:t>analyse</a:t>
            </a:r>
            <a:r>
              <a:rPr lang="en-US" sz="1200" dirty="0"/>
              <a:t> data</a:t>
            </a:r>
          </a:p>
          <a:p>
            <a:pPr lvl="0" algn="l" rtl="0"/>
            <a:r>
              <a:rPr lang="en-US" sz="1200" dirty="0"/>
              <a:t>tool to generate results</a:t>
            </a:r>
          </a:p>
          <a:p>
            <a:pPr lvl="0" algn="l" rtl="0"/>
            <a:r>
              <a:rPr lang="en-US" sz="1200" dirty="0"/>
              <a:t>tool to design research</a:t>
            </a:r>
          </a:p>
        </p:txBody>
      </p:sp>
    </p:spTree>
    <p:extLst>
      <p:ext uri="{BB962C8B-B14F-4D97-AF65-F5344CB8AC3E}">
        <p14:creationId xmlns:p14="http://schemas.microsoft.com/office/powerpoint/2010/main" val="17738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14951</TotalTime>
  <Words>293</Words>
  <Application>Microsoft Office PowerPoint</Application>
  <PresentationFormat>A4 Paper (210x297 mm)</PresentationFormat>
  <Paragraphs>94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Lecture 14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Abdullah Abdulwahab Al Fraidn</cp:lastModifiedBy>
  <cp:revision>262</cp:revision>
  <dcterms:created xsi:type="dcterms:W3CDTF">2009-10-14T19:14:34Z</dcterms:created>
  <dcterms:modified xsi:type="dcterms:W3CDTF">2012-11-18T04:46:27Z</dcterms:modified>
</cp:coreProperties>
</file>