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avi" ContentType="video/x-msvide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92" r:id="rId3"/>
    <p:sldId id="314" r:id="rId4"/>
    <p:sldId id="315" r:id="rId5"/>
    <p:sldId id="316" r:id="rId6"/>
    <p:sldId id="317" r:id="rId7"/>
    <p:sldId id="318" r:id="rId8"/>
    <p:sldId id="319" r:id="rId9"/>
    <p:sldId id="320" r:id="rId10"/>
    <p:sldId id="321" r:id="rId11"/>
    <p:sldId id="322" r:id="rId12"/>
    <p:sldId id="323" r:id="rId13"/>
    <p:sldId id="324" r:id="rId14"/>
    <p:sldId id="325"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09" autoAdjust="0"/>
    <p:restoredTop sz="94664" autoAdjust="0"/>
  </p:normalViewPr>
  <p:slideViewPr>
    <p:cSldViewPr>
      <p:cViewPr varScale="1">
        <p:scale>
          <a:sx n="60" d="100"/>
          <a:sy n="60" d="100"/>
        </p:scale>
        <p:origin x="96" y="762"/>
      </p:cViewPr>
      <p:guideLst>
        <p:guide orient="horz" pos="2160"/>
        <p:guide pos="3120"/>
      </p:guideLst>
    </p:cSldViewPr>
  </p:slideViewPr>
  <p:notesTextViewPr>
    <p:cViewPr>
      <p:scale>
        <a:sx n="100" d="100"/>
        <a:sy n="100" d="100"/>
      </p:scale>
      <p:origin x="0" y="0"/>
    </p:cViewPr>
  </p:notesTextViewPr>
  <p:notesViewPr>
    <p:cSldViewPr>
      <p:cViewPr varScale="1">
        <p:scale>
          <a:sx n="69" d="100"/>
          <a:sy n="69" d="100"/>
        </p:scale>
        <p:origin x="85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44206055-3501-4E5B-9B25-6C107671DCB9}" type="datetimeFigureOut">
              <a:rPr lang="ar-SA" smtClean="0"/>
              <a:t>02/12/1436</a:t>
            </a:fld>
            <a:endParaRPr lang="ar-SA"/>
          </a:p>
        </p:txBody>
      </p:sp>
      <p:sp>
        <p:nvSpPr>
          <p:cNvPr id="4" name="Footer Placeholder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C0058097-B750-4D38-9D7A-6587E5F32DB1}" type="slidenum">
              <a:rPr lang="ar-SA" smtClean="0"/>
              <a:t>‹#›</a:t>
            </a:fld>
            <a:endParaRPr lang="ar-SA"/>
          </a:p>
        </p:txBody>
      </p:sp>
    </p:spTree>
    <p:extLst>
      <p:ext uri="{BB962C8B-B14F-4D97-AF65-F5344CB8AC3E}">
        <p14:creationId xmlns:p14="http://schemas.microsoft.com/office/powerpoint/2010/main" val="3607111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15-Sep-15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4174638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a:ln>
            <a:solidFill>
              <a:srgbClr val="D98061"/>
            </a:solidFill>
          </a:ln>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a:ln>
            <a:solidFill>
              <a:srgbClr val="D9806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7" name="Straight Connector 11"/>
          <p:cNvCxnSpPr/>
          <p:nvPr userDrawn="1"/>
        </p:nvCxnSpPr>
        <p:spPr>
          <a:xfrm>
            <a:off x="415925" y="1365250"/>
            <a:ext cx="9296400" cy="6350"/>
          </a:xfrm>
          <a:prstGeom prst="line">
            <a:avLst/>
          </a:prstGeom>
          <a:ln>
            <a:solidFill>
              <a:srgbClr val="D98061"/>
            </a:solidFill>
          </a:ln>
        </p:spPr>
        <p:style>
          <a:lnRef idx="1">
            <a:schemeClr val="accent1"/>
          </a:lnRef>
          <a:fillRef idx="0">
            <a:schemeClr val="accent1"/>
          </a:fillRef>
          <a:effectRef idx="0">
            <a:schemeClr val="accent1"/>
          </a:effectRef>
          <a:fontRef idx="minor">
            <a:schemeClr val="tx1"/>
          </a:fontRef>
        </p:style>
      </p:cxnSp>
      <p:sp>
        <p:nvSpPr>
          <p:cNvPr id="8" name="Rectangle 12"/>
          <p:cNvSpPr/>
          <p:nvPr userDrawn="1"/>
        </p:nvSpPr>
        <p:spPr>
          <a:xfrm>
            <a:off x="9424988" y="2"/>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a:ln>
            <a:solidFill>
              <a:srgbClr val="D98061"/>
            </a:solidFill>
          </a:ln>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2"/>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105449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pinkminx09.deviantart.com/art/Country-Bumpkin-153769582" TargetMode="External"/><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avi"/><Relationship Id="rId1" Type="http://schemas.microsoft.com/office/2007/relationships/media" Target="../media/media1.avi"/><Relationship Id="rId5" Type="http://schemas.openxmlformats.org/officeDocument/2006/relationships/image" Target="../media/image4.png"/><Relationship Id="rId4" Type="http://schemas.openxmlformats.org/officeDocument/2006/relationships/hyperlink" Target="http://www.youtube.com/watch?v=R30D7v5RRSY"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smtClean="0">
                <a:solidFill>
                  <a:srgbClr val="43A79C"/>
                </a:solidFill>
                <a:latin typeface="AYM Wadiy S_U normal."/>
                <a:cs typeface="Times New Roman" pitchFamily="18" charset="0"/>
              </a:rPr>
              <a:t>اسم المقرر</a:t>
            </a:r>
            <a:endParaRPr lang="ar-SA" sz="3700" b="1" dirty="0" smtClean="0">
              <a:solidFill>
                <a:srgbClr val="43A79C"/>
              </a:solidFill>
              <a:latin typeface="AYM Wadiy S_U normal."/>
              <a:cs typeface="Times New Roman" pitchFamily="18" charset="0"/>
            </a:endParaRPr>
          </a:p>
          <a:p>
            <a:pPr algn="ctr" rtl="0"/>
            <a:r>
              <a:rPr lang="en-GB" sz="2800" b="1" dirty="0" smtClean="0">
                <a:solidFill>
                  <a:srgbClr val="313B4A"/>
                </a:solidFill>
                <a:latin typeface="Calibri" pitchFamily="34" charset="0"/>
                <a:cs typeface="Times New Roman" pitchFamily="18" charset="0"/>
              </a:rPr>
              <a:t>Sociolinguistics</a:t>
            </a:r>
          </a:p>
          <a:p>
            <a:pPr algn="ctr" rtl="0"/>
            <a:r>
              <a:rPr lang="ar-SA" sz="3700" b="1" dirty="0" smtClean="0">
                <a:solidFill>
                  <a:srgbClr val="43A79C"/>
                </a:solidFill>
                <a:latin typeface="AYM Wadiy S_U normal."/>
                <a:cs typeface="Times New Roman" pitchFamily="18" charset="0"/>
              </a:rPr>
              <a:t>استاذ </a:t>
            </a:r>
            <a:r>
              <a:rPr lang="ar-SA" sz="3700" b="1" dirty="0" smtClean="0">
                <a:solidFill>
                  <a:srgbClr val="43A79C"/>
                </a:solidFill>
                <a:latin typeface="AYM Wadiy S_U normal."/>
                <a:cs typeface="Times New Roman" pitchFamily="18" charset="0"/>
              </a:rPr>
              <a:t>المقرر</a:t>
            </a:r>
          </a:p>
          <a:p>
            <a:pPr algn="ctr"/>
            <a:r>
              <a:rPr lang="en-US" sz="2800" b="1" dirty="0">
                <a:solidFill>
                  <a:srgbClr val="313B4A"/>
                </a:solidFill>
                <a:latin typeface="Calibri" pitchFamily="34" charset="0"/>
                <a:cs typeface="Times New Roman" pitchFamily="18" charset="0"/>
              </a:rPr>
              <a:t>Dr. M. Al-</a:t>
            </a:r>
            <a:r>
              <a:rPr lang="en-US" sz="2800" b="1" dirty="0" err="1">
                <a:solidFill>
                  <a:srgbClr val="313B4A"/>
                </a:solidFill>
                <a:latin typeface="Calibri" pitchFamily="34" charset="0"/>
                <a:cs typeface="Times New Roman" pitchFamily="18" charset="0"/>
              </a:rPr>
              <a:t>Hilal</a:t>
            </a:r>
            <a:endParaRPr lang="en-US" sz="2800" b="1" dirty="0">
              <a:solidFill>
                <a:srgbClr val="313B4A"/>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en-US" b="1" dirty="0">
                <a:effectLst>
                  <a:outerShdw blurRad="38100" dist="38100" dir="2700000" algn="tl">
                    <a:srgbClr val="000000">
                      <a:alpha val="43137"/>
                    </a:srgbClr>
                  </a:outerShdw>
                </a:effectLst>
                <a:cs typeface="Arial" pitchFamily="34" charset="0"/>
              </a:rPr>
              <a:t>Lecture  </a:t>
            </a:r>
            <a:r>
              <a:rPr lang="en-US" b="1" dirty="0" smtClean="0">
                <a:effectLst>
                  <a:outerShdw blurRad="38100" dist="38100" dir="2700000" algn="tl">
                    <a:srgbClr val="000000">
                      <a:alpha val="43137"/>
                    </a:srgbClr>
                  </a:outerShdw>
                </a:effectLst>
                <a:cs typeface="Arial" pitchFamily="34" charset="0"/>
              </a:rPr>
              <a:t>14</a:t>
            </a:r>
            <a:endParaRPr lang="en-US" b="1" dirty="0">
              <a:effectLst>
                <a:outerShdw blurRad="38100" dist="38100" dir="2700000" algn="tl">
                  <a:srgbClr val="000000">
                    <a:alpha val="43137"/>
                  </a:srgbClr>
                </a:outerShdw>
              </a:effectLst>
              <a:cs typeface="Arial" pitchFamily="34" charset="0"/>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en-GB" sz="36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Sociolinguistics</a:t>
            </a:r>
            <a:endParaRPr lang="en-GB" sz="36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88504" y="418655"/>
            <a:ext cx="8229600" cy="706090"/>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b="1" dirty="0">
                <a:solidFill>
                  <a:srgbClr val="D98061"/>
                </a:solidFill>
              </a:rPr>
              <a:t>In this Lecture, we will discuss the following:</a:t>
            </a:r>
            <a:endParaRPr lang="en-US" sz="3200" b="1" dirty="0">
              <a:solidFill>
                <a:srgbClr val="D98061"/>
              </a:solidFill>
            </a:endParaRPr>
          </a:p>
        </p:txBody>
      </p:sp>
      <p:sp>
        <p:nvSpPr>
          <p:cNvPr id="5" name="مربع نص 4"/>
          <p:cNvSpPr txBox="1"/>
          <p:nvPr/>
        </p:nvSpPr>
        <p:spPr>
          <a:xfrm>
            <a:off x="632520" y="1124745"/>
            <a:ext cx="8208912" cy="1985159"/>
          </a:xfrm>
          <a:prstGeom prst="rect">
            <a:avLst/>
          </a:prstGeom>
          <a:noFill/>
        </p:spPr>
        <p:txBody>
          <a:bodyPr wrap="square" rtlCol="1">
            <a:spAutoFit/>
          </a:bodyPr>
          <a:lstStyle/>
          <a:p>
            <a:pPr algn="l" rtl="0">
              <a:lnSpc>
                <a:spcPct val="150000"/>
              </a:lnSpc>
            </a:pPr>
            <a:endParaRPr lang="en-US" sz="1600" b="1" dirty="0"/>
          </a:p>
          <a:p>
            <a:pPr algn="l" rtl="0">
              <a:lnSpc>
                <a:spcPct val="150000"/>
              </a:lnSpc>
            </a:pPr>
            <a:r>
              <a:rPr lang="en-US" b="1" dirty="0">
                <a:solidFill>
                  <a:srgbClr val="0000FF"/>
                </a:solidFill>
              </a:rPr>
              <a:t>ATTITUDES TO </a:t>
            </a:r>
            <a:r>
              <a:rPr lang="en-US" b="1" dirty="0" smtClean="0">
                <a:solidFill>
                  <a:srgbClr val="0000FF"/>
                </a:solidFill>
              </a:rPr>
              <a:t>LANGUAGE </a:t>
            </a:r>
            <a:r>
              <a:rPr lang="en-US" sz="1600" b="1" dirty="0">
                <a:solidFill>
                  <a:srgbClr val="0000FF"/>
                </a:solidFill>
              </a:rPr>
              <a:t>(Chapter 11)</a:t>
            </a:r>
            <a:endParaRPr lang="en-US" b="1" dirty="0" smtClean="0">
              <a:solidFill>
                <a:srgbClr val="0000FF"/>
              </a:solidFill>
            </a:endParaRPr>
          </a:p>
          <a:p>
            <a:pPr algn="l" rtl="0">
              <a:lnSpc>
                <a:spcPct val="150000"/>
              </a:lnSpc>
            </a:pPr>
            <a:r>
              <a:rPr lang="en-US" sz="1600" dirty="0"/>
              <a:t>	11.2.4 Attitudes to Pronunciation </a:t>
            </a:r>
            <a:r>
              <a:rPr lang="en-US" sz="1600" dirty="0"/>
              <a:t>and accent</a:t>
            </a:r>
            <a:endParaRPr lang="en-US" sz="1600" b="1" dirty="0"/>
          </a:p>
          <a:p>
            <a:pPr algn="l" rtl="0">
              <a:lnSpc>
                <a:spcPct val="150000"/>
              </a:lnSpc>
            </a:pPr>
            <a:r>
              <a:rPr lang="en-US" sz="1600" b="1" dirty="0"/>
              <a:t>11.3 </a:t>
            </a:r>
            <a:r>
              <a:rPr lang="en-US" sz="1600" b="1" dirty="0"/>
              <a:t>The </a:t>
            </a:r>
            <a:r>
              <a:rPr lang="en-US" sz="1600" b="1" dirty="0"/>
              <a:t>effects</a:t>
            </a:r>
          </a:p>
          <a:p>
            <a:pPr algn="l" rtl="0">
              <a:lnSpc>
                <a:spcPct val="150000"/>
              </a:lnSpc>
            </a:pPr>
            <a:r>
              <a:rPr lang="en-US" sz="1600" b="1" dirty="0"/>
              <a:t>Final exam discussion.</a:t>
            </a:r>
            <a:endParaRPr lang="en-US" dirty="0" smtClean="0"/>
          </a:p>
        </p:txBody>
      </p:sp>
    </p:spTree>
    <p:extLst>
      <p:ext uri="{BB962C8B-B14F-4D97-AF65-F5344CB8AC3E}">
        <p14:creationId xmlns:p14="http://schemas.microsoft.com/office/powerpoint/2010/main" val="39616215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l_fi" descr="http://fc06.deviantart.net/fs70/i/2010/042/3/4/Country_Bumpkin_by_pinkminx09.jpg"/>
          <p:cNvPicPr/>
          <p:nvPr/>
        </p:nvPicPr>
        <p:blipFill>
          <a:blip r:embed="rId2" cstate="print"/>
          <a:srcRect/>
          <a:stretch>
            <a:fillRect/>
          </a:stretch>
        </p:blipFill>
        <p:spPr bwMode="auto">
          <a:xfrm>
            <a:off x="7509792" y="2132856"/>
            <a:ext cx="1835696" cy="4131840"/>
          </a:xfrm>
          <a:prstGeom prst="rect">
            <a:avLst/>
          </a:prstGeom>
          <a:noFill/>
          <a:ln w="9525">
            <a:noFill/>
            <a:miter lim="800000"/>
            <a:headEnd/>
            <a:tailEnd/>
          </a:ln>
        </p:spPr>
      </p:pic>
      <p:sp>
        <p:nvSpPr>
          <p:cNvPr id="2" name="عنوان 1"/>
          <p:cNvSpPr>
            <a:spLocks noGrp="1"/>
          </p:cNvSpPr>
          <p:nvPr>
            <p:ph type="title"/>
          </p:nvPr>
        </p:nvSpPr>
        <p:spPr>
          <a:xfrm>
            <a:off x="704528" y="44624"/>
            <a:ext cx="8229600" cy="648072"/>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b="1" dirty="0">
                <a:solidFill>
                  <a:srgbClr val="D98061"/>
                </a:solidFill>
              </a:rPr>
              <a:t>11.2.4 Attitudes to Pronunciation and accent</a:t>
            </a:r>
          </a:p>
        </p:txBody>
      </p:sp>
      <p:sp>
        <p:nvSpPr>
          <p:cNvPr id="4" name="Rectangle 3"/>
          <p:cNvSpPr/>
          <p:nvPr/>
        </p:nvSpPr>
        <p:spPr>
          <a:xfrm>
            <a:off x="632520" y="897532"/>
            <a:ext cx="8568952" cy="6347892"/>
          </a:xfrm>
          <a:prstGeom prst="rect">
            <a:avLst/>
          </a:prstGeom>
        </p:spPr>
        <p:txBody>
          <a:bodyPr wrap="square">
            <a:spAutoFit/>
          </a:bodyPr>
          <a:lstStyle/>
          <a:p>
            <a:pPr algn="l" rtl="0">
              <a:lnSpc>
                <a:spcPct val="150000"/>
              </a:lnSpc>
            </a:pPr>
            <a:r>
              <a:rPr lang="en-US" dirty="0" smtClean="0">
                <a:solidFill>
                  <a:srgbClr val="FF0000"/>
                </a:solidFill>
              </a:rPr>
              <a:t>-</a:t>
            </a:r>
            <a:r>
              <a:rPr lang="en-US" b="1" i="1" u="sng" dirty="0" smtClean="0">
                <a:solidFill>
                  <a:srgbClr val="FF0000"/>
                </a:solidFill>
              </a:rPr>
              <a:t>The </a:t>
            </a:r>
            <a:r>
              <a:rPr lang="en-US" b="1" i="1" u="sng" dirty="0">
                <a:solidFill>
                  <a:srgbClr val="FF0000"/>
                </a:solidFill>
              </a:rPr>
              <a:t>way</a:t>
            </a:r>
            <a:r>
              <a:rPr lang="en-US" b="1" i="1" dirty="0">
                <a:solidFill>
                  <a:srgbClr val="FF0000"/>
                </a:solidFill>
              </a:rPr>
              <a:t> </a:t>
            </a:r>
            <a:r>
              <a:rPr lang="en-US" b="1" i="1" dirty="0" smtClean="0">
                <a:solidFill>
                  <a:srgbClr val="FF0000"/>
                </a:solidFill>
              </a:rPr>
              <a:t> </a:t>
            </a:r>
            <a:r>
              <a:rPr lang="en-US" dirty="0" smtClean="0">
                <a:solidFill>
                  <a:srgbClr val="FF0000"/>
                </a:solidFill>
              </a:rPr>
              <a:t>in </a:t>
            </a:r>
            <a:r>
              <a:rPr lang="en-US" dirty="0">
                <a:solidFill>
                  <a:srgbClr val="FF0000"/>
                </a:solidFill>
              </a:rPr>
              <a:t>which something is said is often </a:t>
            </a:r>
            <a:r>
              <a:rPr lang="en-US" dirty="0" smtClean="0">
                <a:solidFill>
                  <a:srgbClr val="FF0000"/>
                </a:solidFill>
              </a:rPr>
              <a:t>as </a:t>
            </a:r>
            <a:r>
              <a:rPr lang="en-US" dirty="0">
                <a:solidFill>
                  <a:srgbClr val="FF0000"/>
                </a:solidFill>
              </a:rPr>
              <a:t>influential for </a:t>
            </a:r>
            <a:r>
              <a:rPr lang="en-US" dirty="0" smtClean="0">
                <a:solidFill>
                  <a:srgbClr val="FF0000"/>
                </a:solidFill>
              </a:rPr>
              <a:t>the message </a:t>
            </a:r>
            <a:r>
              <a:rPr lang="en-US" dirty="0">
                <a:solidFill>
                  <a:srgbClr val="FF0000"/>
                </a:solidFill>
              </a:rPr>
              <a:t>as </a:t>
            </a:r>
            <a:r>
              <a:rPr lang="en-US" b="1" i="1" u="sng" dirty="0">
                <a:solidFill>
                  <a:srgbClr val="FF0000"/>
                </a:solidFill>
              </a:rPr>
              <a:t>what is said</a:t>
            </a:r>
            <a:r>
              <a:rPr lang="en-US" dirty="0" smtClean="0">
                <a:solidFill>
                  <a:srgbClr val="FF0000"/>
                </a:solidFill>
              </a:rPr>
              <a:t>.</a:t>
            </a:r>
          </a:p>
          <a:p>
            <a:pPr algn="l" rtl="0">
              <a:lnSpc>
                <a:spcPct val="150000"/>
              </a:lnSpc>
            </a:pPr>
            <a:endParaRPr lang="en-US" sz="200" dirty="0"/>
          </a:p>
          <a:p>
            <a:pPr algn="l" rtl="0">
              <a:lnSpc>
                <a:spcPct val="150000"/>
              </a:lnSpc>
            </a:pPr>
            <a:r>
              <a:rPr lang="en-US" dirty="0"/>
              <a:t>we commonly have stereotypical ideas about </a:t>
            </a:r>
            <a:r>
              <a:rPr lang="en-US" dirty="0" smtClean="0"/>
              <a:t>people on </a:t>
            </a:r>
            <a:r>
              <a:rPr lang="en-US" dirty="0"/>
              <a:t>the basis </a:t>
            </a:r>
            <a:endParaRPr lang="en-US" dirty="0" smtClean="0"/>
          </a:p>
          <a:p>
            <a:pPr algn="l" rtl="0">
              <a:lnSpc>
                <a:spcPct val="150000"/>
              </a:lnSpc>
            </a:pPr>
            <a:r>
              <a:rPr lang="en-US" dirty="0" smtClean="0"/>
              <a:t>of </a:t>
            </a:r>
            <a:r>
              <a:rPr lang="en-US" dirty="0"/>
              <a:t>their accents. </a:t>
            </a:r>
            <a:endParaRPr lang="en-US" dirty="0" smtClean="0"/>
          </a:p>
          <a:p>
            <a:pPr algn="l" rtl="0">
              <a:lnSpc>
                <a:spcPct val="150000"/>
              </a:lnSpc>
            </a:pPr>
            <a:endParaRPr lang="en-US" sz="300" b="1" dirty="0">
              <a:solidFill>
                <a:srgbClr val="0000FF"/>
              </a:solidFill>
            </a:endParaRPr>
          </a:p>
          <a:p>
            <a:pPr algn="l" rtl="0">
              <a:lnSpc>
                <a:spcPct val="150000"/>
              </a:lnSpc>
              <a:buFontTx/>
              <a:buChar char="-"/>
            </a:pPr>
            <a:r>
              <a:rPr lang="en-US" b="1" dirty="0" smtClean="0">
                <a:solidFill>
                  <a:srgbClr val="0000FF"/>
                </a:solidFill>
              </a:rPr>
              <a:t>‘Country bumpkin’</a:t>
            </a:r>
          </a:p>
          <a:p>
            <a:pPr algn="l" rtl="0">
              <a:lnSpc>
                <a:spcPct val="150000"/>
              </a:lnSpc>
              <a:buFontTx/>
              <a:buChar char="-"/>
            </a:pPr>
            <a:r>
              <a:rPr lang="en-US" dirty="0" smtClean="0"/>
              <a:t>Country bumpkin refers to a person, usually from a rural area,</a:t>
            </a:r>
          </a:p>
          <a:p>
            <a:pPr algn="l" rtl="0">
              <a:lnSpc>
                <a:spcPct val="150000"/>
              </a:lnSpc>
            </a:pPr>
            <a:r>
              <a:rPr lang="en-US" dirty="0" smtClean="0"/>
              <a:t>who speaks or behaves in a manner  that indicates a lack</a:t>
            </a:r>
          </a:p>
          <a:p>
            <a:pPr algn="l" rtl="0">
              <a:lnSpc>
                <a:spcPct val="150000"/>
              </a:lnSpc>
            </a:pPr>
            <a:r>
              <a:rPr lang="en-US" dirty="0" smtClean="0"/>
              <a:t> of </a:t>
            </a:r>
            <a:r>
              <a:rPr lang="en-US" dirty="0" err="1" smtClean="0"/>
              <a:t>sophistacation</a:t>
            </a:r>
            <a:r>
              <a:rPr lang="en-US" dirty="0" smtClean="0"/>
              <a:t>. </a:t>
            </a:r>
            <a:endParaRPr lang="en-US" b="1" dirty="0" smtClean="0">
              <a:solidFill>
                <a:srgbClr val="0000FF"/>
              </a:solidFill>
            </a:endParaRPr>
          </a:p>
          <a:p>
            <a:pPr algn="l" rtl="0">
              <a:lnSpc>
                <a:spcPct val="150000"/>
              </a:lnSpc>
            </a:pPr>
            <a:r>
              <a:rPr lang="en-US" dirty="0" smtClean="0"/>
              <a:t>-Countryside </a:t>
            </a:r>
            <a:r>
              <a:rPr lang="en-US" dirty="0"/>
              <a:t>accents can </a:t>
            </a:r>
            <a:r>
              <a:rPr lang="en-US" dirty="0" smtClean="0"/>
              <a:t>be used </a:t>
            </a:r>
            <a:r>
              <a:rPr lang="en-US" dirty="0"/>
              <a:t>to denote lack of </a:t>
            </a:r>
            <a:endParaRPr lang="en-US" dirty="0" smtClean="0"/>
          </a:p>
          <a:p>
            <a:pPr algn="l" rtl="0">
              <a:lnSpc>
                <a:spcPct val="150000"/>
              </a:lnSpc>
            </a:pPr>
            <a:r>
              <a:rPr lang="en-US" dirty="0" smtClean="0"/>
              <a:t>intelligence </a:t>
            </a:r>
            <a:r>
              <a:rPr lang="en-US" dirty="0"/>
              <a:t>with the </a:t>
            </a:r>
            <a:r>
              <a:rPr lang="en-US" dirty="0" smtClean="0"/>
              <a:t>stereotypical image </a:t>
            </a:r>
            <a:r>
              <a:rPr lang="en-US" dirty="0"/>
              <a:t>of the </a:t>
            </a:r>
            <a:endParaRPr lang="en-US" dirty="0" smtClean="0"/>
          </a:p>
          <a:p>
            <a:pPr algn="l" rtl="0">
              <a:lnSpc>
                <a:spcPct val="150000"/>
              </a:lnSpc>
            </a:pPr>
            <a:r>
              <a:rPr lang="en-US" dirty="0" smtClean="0"/>
              <a:t>‘</a:t>
            </a:r>
            <a:r>
              <a:rPr lang="en-US" dirty="0"/>
              <a:t>country bumpkin</a:t>
            </a:r>
            <a:r>
              <a:rPr lang="en-US" dirty="0" smtClean="0"/>
              <a:t>’</a:t>
            </a:r>
          </a:p>
          <a:p>
            <a:pPr algn="l" rtl="0"/>
            <a:endParaRPr lang="en-US" dirty="0" smtClean="0"/>
          </a:p>
          <a:p>
            <a:pPr algn="l" rtl="0"/>
            <a:endParaRPr lang="en-US" dirty="0" smtClean="0"/>
          </a:p>
          <a:p>
            <a:pPr algn="l" rtl="0"/>
            <a:endParaRPr lang="en-US" dirty="0" smtClean="0"/>
          </a:p>
          <a:p>
            <a:pPr algn="l" rtl="0"/>
            <a:endParaRPr lang="en-US" dirty="0"/>
          </a:p>
          <a:p>
            <a:pPr algn="l" rtl="0"/>
            <a:endParaRPr lang="en-US" dirty="0" smtClean="0"/>
          </a:p>
        </p:txBody>
      </p:sp>
      <p:sp>
        <p:nvSpPr>
          <p:cNvPr id="6" name="مستطيل 5"/>
          <p:cNvSpPr/>
          <p:nvPr/>
        </p:nvSpPr>
        <p:spPr>
          <a:xfrm>
            <a:off x="2000672" y="5445225"/>
            <a:ext cx="4896544" cy="646331"/>
          </a:xfrm>
          <a:prstGeom prst="rect">
            <a:avLst/>
          </a:prstGeom>
        </p:spPr>
        <p:txBody>
          <a:bodyPr wrap="square">
            <a:spAutoFit/>
          </a:bodyPr>
          <a:lstStyle/>
          <a:p>
            <a:r>
              <a:rPr lang="en-US" sz="1200" b="1" dirty="0">
                <a:solidFill>
                  <a:srgbClr val="0000FF"/>
                </a:solidFill>
              </a:rPr>
              <a:t>Image source:</a:t>
            </a:r>
            <a:endParaRPr lang="en-US" sz="1200" dirty="0">
              <a:solidFill>
                <a:srgbClr val="0000FF"/>
              </a:solidFill>
              <a:hlinkClick r:id="rId3"/>
            </a:endParaRPr>
          </a:p>
          <a:p>
            <a:pPr algn="l"/>
            <a:r>
              <a:rPr lang="en-US" sz="1200" dirty="0">
                <a:hlinkClick r:id="rId3"/>
              </a:rPr>
              <a:t>http://pinkminx09.deviantart.com/art/Country-Bumpkin-153769582</a:t>
            </a:r>
            <a:endParaRPr lang="en-US" sz="1200" dirty="0"/>
          </a:p>
          <a:p>
            <a:pPr algn="r" rtl="1"/>
            <a:endParaRPr lang="en-US" sz="1200" dirty="0"/>
          </a:p>
        </p:txBody>
      </p:sp>
      <p:sp>
        <p:nvSpPr>
          <p:cNvPr id="7" name="مستطيل 6"/>
          <p:cNvSpPr/>
          <p:nvPr/>
        </p:nvSpPr>
        <p:spPr>
          <a:xfrm>
            <a:off x="5856624" y="5229200"/>
            <a:ext cx="1904689" cy="338554"/>
          </a:xfrm>
          <a:prstGeom prst="rect">
            <a:avLst/>
          </a:prstGeom>
        </p:spPr>
        <p:txBody>
          <a:bodyPr wrap="none">
            <a:spAutoFit/>
          </a:bodyPr>
          <a:lstStyle/>
          <a:p>
            <a:r>
              <a:rPr lang="en-US" sz="1600" b="1" dirty="0">
                <a:solidFill>
                  <a:srgbClr val="0000FF"/>
                </a:solidFill>
              </a:rPr>
              <a:t>Country Bumpkin</a:t>
            </a:r>
            <a:endParaRPr lang="ar-SA" sz="1600" dirty="0"/>
          </a:p>
        </p:txBody>
      </p:sp>
    </p:spTree>
    <p:extLst>
      <p:ext uri="{BB962C8B-B14F-4D97-AF65-F5344CB8AC3E}">
        <p14:creationId xmlns:p14="http://schemas.microsoft.com/office/powerpoint/2010/main" val="7876291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04528" y="44624"/>
            <a:ext cx="8229600" cy="648072"/>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b="1" dirty="0">
                <a:solidFill>
                  <a:srgbClr val="D98061"/>
                </a:solidFill>
              </a:rPr>
              <a:t>11.2.4 Attitudes to Pronunciation and accent</a:t>
            </a:r>
          </a:p>
        </p:txBody>
      </p:sp>
      <p:sp>
        <p:nvSpPr>
          <p:cNvPr id="4" name="Rectangle 3"/>
          <p:cNvSpPr/>
          <p:nvPr/>
        </p:nvSpPr>
        <p:spPr>
          <a:xfrm>
            <a:off x="731295" y="1412776"/>
            <a:ext cx="8748464" cy="4247317"/>
          </a:xfrm>
          <a:prstGeom prst="rect">
            <a:avLst/>
          </a:prstGeom>
        </p:spPr>
        <p:txBody>
          <a:bodyPr wrap="square">
            <a:spAutoFit/>
          </a:bodyPr>
          <a:lstStyle/>
          <a:p>
            <a:pPr algn="l" rtl="0">
              <a:lnSpc>
                <a:spcPct val="150000"/>
              </a:lnSpc>
              <a:buFontTx/>
              <a:buChar char="-"/>
            </a:pPr>
            <a:r>
              <a:rPr lang="en-US" dirty="0" smtClean="0"/>
              <a:t>Lippi-Green 1(997: 215) points out that in</a:t>
            </a:r>
            <a:r>
              <a:rPr lang="en-US" dirty="0" smtClean="0">
                <a:solidFill>
                  <a:srgbClr val="FF0000"/>
                </a:solidFill>
              </a:rPr>
              <a:t> </a:t>
            </a:r>
            <a:r>
              <a:rPr lang="en-US" dirty="0" smtClean="0"/>
              <a:t>the United States, lack of intelligence is associated with women with southern accents.</a:t>
            </a:r>
          </a:p>
          <a:p>
            <a:pPr algn="l" rtl="0"/>
            <a:r>
              <a:rPr lang="en-US" b="1" dirty="0" smtClean="0">
                <a:solidFill>
                  <a:srgbClr val="0000FF"/>
                </a:solidFill>
              </a:rPr>
              <a:t>E.g.</a:t>
            </a:r>
            <a:r>
              <a:rPr lang="en-US" dirty="0" smtClean="0"/>
              <a:t> </a:t>
            </a:r>
          </a:p>
          <a:p>
            <a:pPr algn="l" rtl="0"/>
            <a:r>
              <a:rPr lang="en-US" dirty="0" smtClean="0"/>
              <a:t>Alabama, Georgia, Tennessee, Mississippi, North Carolina, South Carolina, Louisiana, Arkansas, etc. </a:t>
            </a:r>
            <a:r>
              <a:rPr lang="en-US" b="1" dirty="0" smtClean="0"/>
              <a:t>E.g.</a:t>
            </a:r>
          </a:p>
          <a:p>
            <a:pPr algn="l" rtl="0"/>
            <a:endParaRPr lang="en-US" dirty="0" smtClean="0"/>
          </a:p>
          <a:p>
            <a:pPr algn="l" rtl="0"/>
            <a:endParaRPr lang="en-US" dirty="0" smtClean="0"/>
          </a:p>
          <a:p>
            <a:pPr algn="l" rtl="0"/>
            <a:endParaRPr lang="en-US" dirty="0" smtClean="0"/>
          </a:p>
          <a:p>
            <a:pPr algn="l" rtl="0"/>
            <a:endParaRPr lang="en-US" dirty="0" smtClean="0"/>
          </a:p>
          <a:p>
            <a:pPr algn="l" rtl="0"/>
            <a:endParaRPr lang="en-US" dirty="0" smtClean="0"/>
          </a:p>
          <a:p>
            <a:pPr algn="l" rtl="0"/>
            <a:endParaRPr lang="en-US" dirty="0" smtClean="0"/>
          </a:p>
          <a:p>
            <a:pPr algn="l" rtl="0"/>
            <a:endParaRPr lang="en-US" dirty="0" smtClean="0"/>
          </a:p>
          <a:p>
            <a:pPr algn="l" rtl="0"/>
            <a:endParaRPr lang="en-US" dirty="0" smtClean="0"/>
          </a:p>
          <a:p>
            <a:pPr algn="l" rtl="0"/>
            <a:r>
              <a:rPr lang="en-US" dirty="0" smtClean="0"/>
              <a:t>Video </a:t>
            </a:r>
            <a:r>
              <a:rPr lang="en-US" dirty="0" smtClean="0"/>
              <a:t>Source: </a:t>
            </a:r>
            <a:r>
              <a:rPr lang="en-US" dirty="0" smtClean="0">
                <a:hlinkClick r:id="rId4"/>
              </a:rPr>
              <a:t>http://</a:t>
            </a:r>
            <a:r>
              <a:rPr lang="en-US" dirty="0" smtClean="0">
                <a:hlinkClick r:id="rId4"/>
              </a:rPr>
              <a:t>www.youtube.com/watch?v=R30D7v5RRSY</a:t>
            </a:r>
            <a:endParaRPr lang="en-US" dirty="0" smtClean="0"/>
          </a:p>
        </p:txBody>
      </p:sp>
      <p:pic>
        <p:nvPicPr>
          <p:cNvPr id="3" name="How To do a Deep Southern Accent.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4808489" y="3103080"/>
            <a:ext cx="3816919" cy="1910096"/>
          </a:xfrm>
          <a:prstGeom prst="rect">
            <a:avLst/>
          </a:prstGeom>
        </p:spPr>
      </p:pic>
    </p:spTree>
    <p:extLst>
      <p:ext uri="{BB962C8B-B14F-4D97-AF65-F5344CB8AC3E}">
        <p14:creationId xmlns:p14="http://schemas.microsoft.com/office/powerpoint/2010/main" val="4478397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44488" y="476672"/>
            <a:ext cx="8229600" cy="648072"/>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b="1" dirty="0">
                <a:solidFill>
                  <a:srgbClr val="D98061"/>
                </a:solidFill>
              </a:rPr>
              <a:t>11.2.4 Attitudes to Pronunciation and accent</a:t>
            </a:r>
            <a:endParaRPr lang="en-US" sz="3200" b="1" dirty="0">
              <a:solidFill>
                <a:srgbClr val="D98061"/>
              </a:solidFill>
            </a:endParaRPr>
          </a:p>
        </p:txBody>
      </p:sp>
      <p:sp>
        <p:nvSpPr>
          <p:cNvPr id="5" name="مستطيل 4"/>
          <p:cNvSpPr/>
          <p:nvPr/>
        </p:nvSpPr>
        <p:spPr>
          <a:xfrm>
            <a:off x="703058" y="1412776"/>
            <a:ext cx="8496944" cy="2446824"/>
          </a:xfrm>
          <a:prstGeom prst="rect">
            <a:avLst/>
          </a:prstGeom>
        </p:spPr>
        <p:txBody>
          <a:bodyPr wrap="square">
            <a:spAutoFit/>
          </a:bodyPr>
          <a:lstStyle/>
          <a:p>
            <a:pPr algn="l" rtl="0"/>
            <a:r>
              <a:rPr lang="en-US" dirty="0" smtClean="0">
                <a:solidFill>
                  <a:srgbClr val="0000FF"/>
                </a:solidFill>
              </a:rPr>
              <a:t>-Birmingham accent or a southern states accent is linked with criminality.</a:t>
            </a:r>
          </a:p>
          <a:p>
            <a:pPr algn="l" rtl="0">
              <a:lnSpc>
                <a:spcPct val="150000"/>
              </a:lnSpc>
            </a:pPr>
            <a:r>
              <a:rPr lang="en-US" dirty="0" smtClean="0"/>
              <a:t>E.g. The </a:t>
            </a:r>
            <a:r>
              <a:rPr lang="en-US" i="1" dirty="0" smtClean="0"/>
              <a:t>Daily Mail (1 October 1997) </a:t>
            </a:r>
            <a:r>
              <a:rPr lang="en-US" dirty="0" smtClean="0"/>
              <a:t>reports that ‘</a:t>
            </a:r>
            <a:r>
              <a:rPr lang="en-US" b="1" dirty="0" smtClean="0"/>
              <a:t>crime suspects with a Birmingham accent are twice as likely to be considered guilty’.</a:t>
            </a:r>
          </a:p>
          <a:p>
            <a:pPr algn="l" rtl="0">
              <a:lnSpc>
                <a:spcPct val="150000"/>
              </a:lnSpc>
            </a:pPr>
            <a:endParaRPr lang="en-US" dirty="0" smtClean="0"/>
          </a:p>
          <a:p>
            <a:pPr algn="l" rtl="0">
              <a:lnSpc>
                <a:spcPct val="150000"/>
              </a:lnSpc>
            </a:pPr>
            <a:r>
              <a:rPr lang="en-US" dirty="0" smtClean="0">
                <a:solidFill>
                  <a:srgbClr val="0000FF"/>
                </a:solidFill>
              </a:rPr>
              <a:t>-‘</a:t>
            </a:r>
            <a:r>
              <a:rPr lang="en-US" dirty="0" err="1" smtClean="0">
                <a:solidFill>
                  <a:srgbClr val="0000FF"/>
                </a:solidFill>
              </a:rPr>
              <a:t>Noo</a:t>
            </a:r>
            <a:r>
              <a:rPr lang="en-US" dirty="0" smtClean="0">
                <a:solidFill>
                  <a:srgbClr val="0000FF"/>
                </a:solidFill>
              </a:rPr>
              <a:t> </a:t>
            </a:r>
            <a:r>
              <a:rPr lang="en-US" dirty="0" err="1" smtClean="0">
                <a:solidFill>
                  <a:srgbClr val="0000FF"/>
                </a:solidFill>
              </a:rPr>
              <a:t>Yawkese</a:t>
            </a:r>
            <a:r>
              <a:rPr lang="en-US" dirty="0" smtClean="0">
                <a:solidFill>
                  <a:srgbClr val="0000FF"/>
                </a:solidFill>
              </a:rPr>
              <a:t>’, is similarly </a:t>
            </a:r>
            <a:r>
              <a:rPr lang="en-US" dirty="0" err="1" smtClean="0">
                <a:solidFill>
                  <a:srgbClr val="0000FF"/>
                </a:solidFill>
              </a:rPr>
              <a:t>stigmatised</a:t>
            </a:r>
            <a:r>
              <a:rPr lang="en-US" dirty="0" smtClean="0">
                <a:solidFill>
                  <a:srgbClr val="0000FF"/>
                </a:solidFill>
              </a:rPr>
              <a:t> and its speakers are regarded as less trustworthy than those using the more standard  American accent.</a:t>
            </a:r>
            <a:endParaRPr lang="ar-SA" dirty="0" smtClean="0">
              <a:solidFill>
                <a:srgbClr val="0000FF"/>
              </a:solidFill>
            </a:endParaRPr>
          </a:p>
        </p:txBody>
      </p:sp>
    </p:spTree>
    <p:extLst>
      <p:ext uri="{BB962C8B-B14F-4D97-AF65-F5344CB8AC3E}">
        <p14:creationId xmlns:p14="http://schemas.microsoft.com/office/powerpoint/2010/main" val="5147438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16496" y="666306"/>
            <a:ext cx="8229600" cy="634082"/>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b="1" dirty="0">
                <a:solidFill>
                  <a:srgbClr val="D98061"/>
                </a:solidFill>
              </a:rPr>
              <a:t>Matched guise experiment</a:t>
            </a:r>
            <a:endParaRPr lang="ar-SA" sz="3200" b="1" dirty="0">
              <a:solidFill>
                <a:srgbClr val="D98061"/>
              </a:solidFill>
            </a:endParaRPr>
          </a:p>
        </p:txBody>
      </p:sp>
      <p:sp>
        <p:nvSpPr>
          <p:cNvPr id="3" name="مستطيل 2"/>
          <p:cNvSpPr/>
          <p:nvPr/>
        </p:nvSpPr>
        <p:spPr>
          <a:xfrm>
            <a:off x="704528" y="1305342"/>
            <a:ext cx="8496944" cy="1754326"/>
          </a:xfrm>
          <a:prstGeom prst="rect">
            <a:avLst/>
          </a:prstGeom>
        </p:spPr>
        <p:txBody>
          <a:bodyPr wrap="square">
            <a:spAutoFit/>
          </a:bodyPr>
          <a:lstStyle/>
          <a:p>
            <a:pPr algn="just" rtl="0">
              <a:lnSpc>
                <a:spcPct val="150000"/>
              </a:lnSpc>
            </a:pPr>
            <a:r>
              <a:rPr lang="en-US" b="1" dirty="0" smtClean="0">
                <a:solidFill>
                  <a:srgbClr val="0000FF"/>
                </a:solidFill>
              </a:rPr>
              <a:t>Matched guise experiment </a:t>
            </a:r>
            <a:r>
              <a:rPr lang="en-US" dirty="0" smtClean="0"/>
              <a:t>is a method of investigating people’s attitudes to different languages. It involves informants listening to several recordings of the same ‘script’ spoken by the same speaker. The informants are then asked to judge each speaker’s personal characteristics based on what they hear. </a:t>
            </a:r>
            <a:endParaRPr lang="ar-SA" dirty="0"/>
          </a:p>
        </p:txBody>
      </p:sp>
    </p:spTree>
    <p:extLst>
      <p:ext uri="{BB962C8B-B14F-4D97-AF65-F5344CB8AC3E}">
        <p14:creationId xmlns:p14="http://schemas.microsoft.com/office/powerpoint/2010/main" val="32543883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16496" y="310698"/>
            <a:ext cx="8229600" cy="490066"/>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b="1" dirty="0">
                <a:solidFill>
                  <a:srgbClr val="D98061"/>
                </a:solidFill>
              </a:rPr>
              <a:t>11.3 The effects</a:t>
            </a:r>
            <a:endParaRPr lang="ar-SA" sz="3200" b="1" dirty="0">
              <a:solidFill>
                <a:srgbClr val="D98061"/>
              </a:solidFill>
            </a:endParaRPr>
          </a:p>
        </p:txBody>
      </p:sp>
      <p:sp>
        <p:nvSpPr>
          <p:cNvPr id="3" name="مستطيل 2"/>
          <p:cNvSpPr/>
          <p:nvPr/>
        </p:nvSpPr>
        <p:spPr>
          <a:xfrm>
            <a:off x="776536" y="836713"/>
            <a:ext cx="7704856" cy="4057521"/>
          </a:xfrm>
          <a:prstGeom prst="rect">
            <a:avLst/>
          </a:prstGeom>
        </p:spPr>
        <p:txBody>
          <a:bodyPr wrap="square">
            <a:spAutoFit/>
          </a:bodyPr>
          <a:lstStyle/>
          <a:p>
            <a:pPr algn="l" rtl="0">
              <a:lnSpc>
                <a:spcPct val="150000"/>
              </a:lnSpc>
            </a:pPr>
            <a:r>
              <a:rPr lang="en-US" b="1" dirty="0" smtClean="0">
                <a:solidFill>
                  <a:srgbClr val="0000FF"/>
                </a:solidFill>
              </a:rPr>
              <a:t>A- </a:t>
            </a:r>
            <a:r>
              <a:rPr lang="en-US" dirty="0" smtClean="0">
                <a:solidFill>
                  <a:srgbClr val="FF0000"/>
                </a:solidFill>
              </a:rPr>
              <a:t>A survey quoted in the </a:t>
            </a:r>
            <a:r>
              <a:rPr lang="en-US" i="1" dirty="0" smtClean="0">
                <a:solidFill>
                  <a:srgbClr val="FF0000"/>
                </a:solidFill>
              </a:rPr>
              <a:t>Glasgow Herald  </a:t>
            </a:r>
            <a:r>
              <a:rPr lang="en-US" dirty="0" smtClean="0">
                <a:solidFill>
                  <a:srgbClr val="FF0000"/>
                </a:solidFill>
              </a:rPr>
              <a:t>(28 October 1997) reports that, in Britain, speakers with </a:t>
            </a:r>
            <a:r>
              <a:rPr lang="en-US" b="1" dirty="0" smtClean="0">
                <a:solidFill>
                  <a:srgbClr val="FF0000"/>
                </a:solidFill>
              </a:rPr>
              <a:t>Scottish accents </a:t>
            </a:r>
            <a:r>
              <a:rPr lang="en-US" dirty="0" smtClean="0">
                <a:solidFill>
                  <a:srgbClr val="FF0000"/>
                </a:solidFill>
              </a:rPr>
              <a:t>are rated the highest on sex appeal </a:t>
            </a:r>
            <a:r>
              <a:rPr lang="en-US" dirty="0" smtClean="0">
                <a:solidFill>
                  <a:srgbClr val="0000FF"/>
                </a:solidFill>
              </a:rPr>
              <a:t>(sexual attractiveness).</a:t>
            </a:r>
          </a:p>
          <a:p>
            <a:pPr algn="l" rtl="0">
              <a:lnSpc>
                <a:spcPct val="150000"/>
              </a:lnSpc>
            </a:pPr>
            <a:endParaRPr lang="en-US" dirty="0" smtClean="0"/>
          </a:p>
          <a:p>
            <a:pPr algn="l" rtl="0">
              <a:lnSpc>
                <a:spcPct val="150000"/>
              </a:lnSpc>
            </a:pPr>
            <a:r>
              <a:rPr lang="en-US" b="1" dirty="0" smtClean="0">
                <a:solidFill>
                  <a:srgbClr val="0000FF"/>
                </a:solidFill>
              </a:rPr>
              <a:t>B- </a:t>
            </a:r>
            <a:r>
              <a:rPr lang="en-US" dirty="0" smtClean="0">
                <a:solidFill>
                  <a:srgbClr val="00B050"/>
                </a:solidFill>
              </a:rPr>
              <a:t>In the United States, negative and criminal stereotypes are associated with </a:t>
            </a:r>
            <a:r>
              <a:rPr lang="en-US" b="1" dirty="0" smtClean="0">
                <a:solidFill>
                  <a:srgbClr val="00B050"/>
                </a:solidFill>
              </a:rPr>
              <a:t>Spanish-accented</a:t>
            </a:r>
            <a:r>
              <a:rPr lang="en-US" dirty="0" smtClean="0">
                <a:solidFill>
                  <a:srgbClr val="00B050"/>
                </a:solidFill>
              </a:rPr>
              <a:t> speakers</a:t>
            </a:r>
          </a:p>
          <a:p>
            <a:pPr algn="l" rtl="0">
              <a:lnSpc>
                <a:spcPct val="150000"/>
              </a:lnSpc>
            </a:pPr>
            <a:endParaRPr lang="en-US" sz="1200" dirty="0"/>
          </a:p>
          <a:p>
            <a:pPr algn="l" rtl="0">
              <a:lnSpc>
                <a:spcPct val="150000"/>
              </a:lnSpc>
            </a:pPr>
            <a:r>
              <a:rPr lang="en-US" b="1" dirty="0" smtClean="0">
                <a:solidFill>
                  <a:srgbClr val="0000FF"/>
                </a:solidFill>
              </a:rPr>
              <a:t>C- </a:t>
            </a:r>
            <a:r>
              <a:rPr lang="en-US" dirty="0" smtClean="0"/>
              <a:t>(Lippi-Green 1997: 236) shows that stereotypes are reinforced in the media. </a:t>
            </a:r>
            <a:r>
              <a:rPr lang="en-US" b="1" dirty="0" smtClean="0"/>
              <a:t>E.g</a:t>
            </a:r>
            <a:r>
              <a:rPr lang="en-US" dirty="0" smtClean="0"/>
              <a:t>. Mexican-Americans are portrayed negatively: </a:t>
            </a:r>
          </a:p>
          <a:p>
            <a:pPr algn="l" rtl="0">
              <a:lnSpc>
                <a:spcPct val="150000"/>
              </a:lnSpc>
            </a:pPr>
            <a:endParaRPr lang="en-US" dirty="0" smtClean="0"/>
          </a:p>
        </p:txBody>
      </p:sp>
      <p:sp>
        <p:nvSpPr>
          <p:cNvPr id="4" name="مستطيل 3"/>
          <p:cNvSpPr/>
          <p:nvPr/>
        </p:nvSpPr>
        <p:spPr>
          <a:xfrm>
            <a:off x="1712640" y="4509120"/>
            <a:ext cx="6403092" cy="1338828"/>
          </a:xfrm>
          <a:prstGeom prst="rect">
            <a:avLst/>
          </a:prstGeom>
        </p:spPr>
        <p:txBody>
          <a:bodyPr wrap="square">
            <a:spAutoFit/>
          </a:bodyPr>
          <a:lstStyle/>
          <a:p>
            <a:pPr algn="l" rtl="0">
              <a:lnSpc>
                <a:spcPct val="150000"/>
              </a:lnSpc>
            </a:pPr>
            <a:r>
              <a:rPr lang="en-US" i="1" dirty="0" smtClean="0">
                <a:solidFill>
                  <a:srgbClr val="0000FF"/>
                </a:solidFill>
              </a:rPr>
              <a:t>‘recent stereotypes in film and television . . . have one thing in common: Mexican Americans are almost always portrayed as violent: they are drug-pushers, gang-members, pimps’</a:t>
            </a:r>
            <a:endParaRPr lang="ar-SA" dirty="0"/>
          </a:p>
        </p:txBody>
      </p:sp>
    </p:spTree>
    <p:extLst>
      <p:ext uri="{BB962C8B-B14F-4D97-AF65-F5344CB8AC3E}">
        <p14:creationId xmlns:p14="http://schemas.microsoft.com/office/powerpoint/2010/main" val="3236341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44488" y="270838"/>
            <a:ext cx="8229600" cy="490066"/>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b="1" dirty="0">
                <a:solidFill>
                  <a:srgbClr val="D98061"/>
                </a:solidFill>
              </a:rPr>
              <a:t>11.3 The effects</a:t>
            </a:r>
            <a:endParaRPr lang="ar-SA" sz="3200" b="1" dirty="0">
              <a:solidFill>
                <a:srgbClr val="D98061"/>
              </a:solidFill>
            </a:endParaRPr>
          </a:p>
        </p:txBody>
      </p:sp>
      <p:sp>
        <p:nvSpPr>
          <p:cNvPr id="3" name="مستطيل 2"/>
          <p:cNvSpPr/>
          <p:nvPr/>
        </p:nvSpPr>
        <p:spPr>
          <a:xfrm>
            <a:off x="776536" y="908720"/>
            <a:ext cx="8352928" cy="3831818"/>
          </a:xfrm>
          <a:prstGeom prst="rect">
            <a:avLst/>
          </a:prstGeom>
        </p:spPr>
        <p:txBody>
          <a:bodyPr wrap="square">
            <a:spAutoFit/>
          </a:bodyPr>
          <a:lstStyle/>
          <a:p>
            <a:pPr algn="l" rtl="0">
              <a:lnSpc>
                <a:spcPct val="150000"/>
              </a:lnSpc>
            </a:pPr>
            <a:r>
              <a:rPr lang="en-US" b="1" dirty="0" smtClean="0">
                <a:solidFill>
                  <a:srgbClr val="0000FF"/>
                </a:solidFill>
              </a:rPr>
              <a:t>D-</a:t>
            </a:r>
            <a:r>
              <a:rPr lang="en-US" dirty="0" smtClean="0"/>
              <a:t>Effects Lippi-Green records the evidence of a research student who was discussing language styles with a businessman whose job was to hire sales personnel. The businessman was positive that he wouldn’t hire anyone with a Mexican accent. </a:t>
            </a:r>
          </a:p>
          <a:p>
            <a:pPr algn="l" rtl="0">
              <a:lnSpc>
                <a:spcPct val="150000"/>
              </a:lnSpc>
            </a:pPr>
            <a:endParaRPr lang="en-US" dirty="0" smtClean="0"/>
          </a:p>
          <a:p>
            <a:pPr algn="l" rtl="0">
              <a:lnSpc>
                <a:spcPct val="150000"/>
              </a:lnSpc>
            </a:pPr>
            <a:r>
              <a:rPr lang="en-US" b="1" dirty="0" smtClean="0">
                <a:solidFill>
                  <a:srgbClr val="0000FF"/>
                </a:solidFill>
              </a:rPr>
              <a:t>E- ‘</a:t>
            </a:r>
            <a:r>
              <a:rPr lang="en-US" dirty="0" err="1" smtClean="0"/>
              <a:t>Noo</a:t>
            </a:r>
            <a:r>
              <a:rPr lang="en-US" dirty="0" smtClean="0"/>
              <a:t> </a:t>
            </a:r>
            <a:r>
              <a:rPr lang="en-US" dirty="0" err="1" smtClean="0"/>
              <a:t>Yawkese</a:t>
            </a:r>
            <a:r>
              <a:rPr lang="en-US" dirty="0" smtClean="0"/>
              <a:t>’ (i.e. New York speaker) find their accents a liability (problem):  The </a:t>
            </a:r>
            <a:r>
              <a:rPr lang="en-US" i="1" dirty="0" smtClean="0"/>
              <a:t>Washington  Post (16 December 1997)  </a:t>
            </a:r>
            <a:r>
              <a:rPr lang="en-US" dirty="0" smtClean="0"/>
              <a:t>states:</a:t>
            </a:r>
          </a:p>
          <a:p>
            <a:pPr algn="l" rtl="0">
              <a:lnSpc>
                <a:spcPct val="150000"/>
              </a:lnSpc>
            </a:pPr>
            <a:endParaRPr lang="en-US" dirty="0" smtClean="0"/>
          </a:p>
          <a:p>
            <a:pPr algn="l" rtl="0">
              <a:lnSpc>
                <a:spcPct val="150000"/>
              </a:lnSpc>
            </a:pPr>
            <a:endParaRPr lang="ar-SA" dirty="0"/>
          </a:p>
        </p:txBody>
      </p:sp>
      <p:sp>
        <p:nvSpPr>
          <p:cNvPr id="4" name="مستطيل 3"/>
          <p:cNvSpPr/>
          <p:nvPr/>
        </p:nvSpPr>
        <p:spPr>
          <a:xfrm>
            <a:off x="1640632" y="3933058"/>
            <a:ext cx="6552728" cy="1200329"/>
          </a:xfrm>
          <a:prstGeom prst="rect">
            <a:avLst/>
          </a:prstGeom>
        </p:spPr>
        <p:txBody>
          <a:bodyPr wrap="square">
            <a:spAutoFit/>
          </a:bodyPr>
          <a:lstStyle/>
          <a:p>
            <a:pPr algn="l" rtl="0">
              <a:lnSpc>
                <a:spcPct val="150000"/>
              </a:lnSpc>
            </a:pPr>
            <a:r>
              <a:rPr lang="en-US" i="1" dirty="0" smtClean="0">
                <a:solidFill>
                  <a:srgbClr val="0000FF"/>
                </a:solidFill>
              </a:rPr>
              <a:t>‘natives of New York can get rich faster if  </a:t>
            </a:r>
            <a:r>
              <a:rPr lang="en-US" dirty="0" smtClean="0">
                <a:solidFill>
                  <a:srgbClr val="0000FF"/>
                </a:solidFill>
              </a:rPr>
              <a:t>they sound like they are from someplace else’.</a:t>
            </a:r>
          </a:p>
          <a:p>
            <a:pPr algn="l" rtl="0"/>
            <a:endParaRPr lang="ar-SA" dirty="0"/>
          </a:p>
        </p:txBody>
      </p:sp>
    </p:spTree>
    <p:extLst>
      <p:ext uri="{BB962C8B-B14F-4D97-AF65-F5344CB8AC3E}">
        <p14:creationId xmlns:p14="http://schemas.microsoft.com/office/powerpoint/2010/main" val="84604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72480" y="392721"/>
            <a:ext cx="8229600" cy="490066"/>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b="1" dirty="0">
                <a:solidFill>
                  <a:srgbClr val="D98061"/>
                </a:solidFill>
              </a:rPr>
              <a:t>11.3 The effects</a:t>
            </a:r>
            <a:endParaRPr lang="ar-SA" sz="3200" b="1" dirty="0">
              <a:solidFill>
                <a:srgbClr val="D98061"/>
              </a:solidFill>
            </a:endParaRPr>
          </a:p>
        </p:txBody>
      </p:sp>
      <p:sp>
        <p:nvSpPr>
          <p:cNvPr id="4" name="مستطيل 3"/>
          <p:cNvSpPr/>
          <p:nvPr/>
        </p:nvSpPr>
        <p:spPr>
          <a:xfrm>
            <a:off x="776536" y="980728"/>
            <a:ext cx="8496944" cy="3416320"/>
          </a:xfrm>
          <a:prstGeom prst="rect">
            <a:avLst/>
          </a:prstGeom>
        </p:spPr>
        <p:txBody>
          <a:bodyPr wrap="square">
            <a:spAutoFit/>
          </a:bodyPr>
          <a:lstStyle/>
          <a:p>
            <a:pPr algn="l" rtl="0">
              <a:lnSpc>
                <a:spcPct val="150000"/>
              </a:lnSpc>
            </a:pPr>
            <a:r>
              <a:rPr lang="en-US" b="1" dirty="0" smtClean="0">
                <a:solidFill>
                  <a:srgbClr val="0000FF"/>
                </a:solidFill>
              </a:rPr>
              <a:t>F- </a:t>
            </a:r>
            <a:r>
              <a:rPr lang="en-US" dirty="0" smtClean="0"/>
              <a:t>In Britain, reports in the press indicate that the way people speak affects their job prospects. </a:t>
            </a:r>
          </a:p>
          <a:p>
            <a:pPr algn="l" rtl="0">
              <a:lnSpc>
                <a:spcPct val="150000"/>
              </a:lnSpc>
            </a:pPr>
            <a:r>
              <a:rPr lang="en-US" b="1" dirty="0" smtClean="0">
                <a:solidFill>
                  <a:srgbClr val="FF0000"/>
                </a:solidFill>
              </a:rPr>
              <a:t>E.g.</a:t>
            </a:r>
          </a:p>
          <a:p>
            <a:pPr algn="just" rtl="0">
              <a:lnSpc>
                <a:spcPct val="150000"/>
              </a:lnSpc>
            </a:pPr>
            <a:r>
              <a:rPr lang="en-US" i="1" dirty="0" smtClean="0"/>
              <a:t>The Daily Telegraph (12 March 1994) covers the story of </a:t>
            </a:r>
            <a:r>
              <a:rPr lang="en-US" b="1" i="1" dirty="0" smtClean="0"/>
              <a:t>an employee of a Birmingham  </a:t>
            </a:r>
            <a:r>
              <a:rPr lang="en-US" b="1" dirty="0" smtClean="0"/>
              <a:t>company who was fired for having a Birmingham accent.</a:t>
            </a:r>
          </a:p>
          <a:p>
            <a:pPr algn="just" rtl="0">
              <a:lnSpc>
                <a:spcPct val="150000"/>
              </a:lnSpc>
            </a:pPr>
            <a:endParaRPr lang="en-US" dirty="0" smtClean="0"/>
          </a:p>
          <a:p>
            <a:pPr algn="just" rtl="0">
              <a:lnSpc>
                <a:spcPct val="150000"/>
              </a:lnSpc>
            </a:pPr>
            <a:r>
              <a:rPr lang="en-US" b="1" dirty="0" smtClean="0">
                <a:solidFill>
                  <a:srgbClr val="0000FF"/>
                </a:solidFill>
              </a:rPr>
              <a:t>G-</a:t>
            </a:r>
            <a:r>
              <a:rPr lang="en-US" dirty="0" smtClean="0"/>
              <a:t> A survey by the Institute of Personnel and Development confirms that</a:t>
            </a:r>
            <a:endParaRPr lang="en-US" i="1" dirty="0" smtClean="0"/>
          </a:p>
          <a:p>
            <a:pPr algn="just" rtl="0">
              <a:lnSpc>
                <a:spcPct val="150000"/>
              </a:lnSpc>
            </a:pPr>
            <a:endParaRPr lang="ar-SA" dirty="0"/>
          </a:p>
        </p:txBody>
      </p:sp>
      <p:sp>
        <p:nvSpPr>
          <p:cNvPr id="5" name="مستطيل 4"/>
          <p:cNvSpPr/>
          <p:nvPr/>
        </p:nvSpPr>
        <p:spPr>
          <a:xfrm>
            <a:off x="1064568" y="4077072"/>
            <a:ext cx="7752518" cy="872034"/>
          </a:xfrm>
          <a:prstGeom prst="rect">
            <a:avLst/>
          </a:prstGeom>
        </p:spPr>
        <p:txBody>
          <a:bodyPr wrap="square">
            <a:spAutoFit/>
          </a:bodyPr>
          <a:lstStyle/>
          <a:p>
            <a:pPr algn="just" rtl="0">
              <a:lnSpc>
                <a:spcPct val="150000"/>
              </a:lnSpc>
            </a:pPr>
            <a:r>
              <a:rPr lang="en-US" i="1" dirty="0" smtClean="0">
                <a:solidFill>
                  <a:srgbClr val="FF0000"/>
                </a:solidFill>
              </a:rPr>
              <a:t>‘employers tend to look down their noses at those who speak in the accents of Liverpool, Glasgow and Birmingham’ </a:t>
            </a:r>
            <a:r>
              <a:rPr lang="en-US" sz="1400" dirty="0">
                <a:solidFill>
                  <a:srgbClr val="0000FF"/>
                </a:solidFill>
              </a:rPr>
              <a:t>(The Guardian, 3 January 1993).</a:t>
            </a:r>
            <a:endParaRPr lang="ar-SA" sz="1400" dirty="0">
              <a:solidFill>
                <a:srgbClr val="0000FF"/>
              </a:solidFill>
            </a:endParaRPr>
          </a:p>
        </p:txBody>
      </p:sp>
    </p:spTree>
    <p:extLst>
      <p:ext uri="{BB962C8B-B14F-4D97-AF65-F5344CB8AC3E}">
        <p14:creationId xmlns:p14="http://schemas.microsoft.com/office/powerpoint/2010/main" val="3839428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704528" y="1052737"/>
            <a:ext cx="8352928" cy="2169825"/>
          </a:xfrm>
          <a:prstGeom prst="rect">
            <a:avLst/>
          </a:prstGeom>
        </p:spPr>
        <p:txBody>
          <a:bodyPr wrap="square">
            <a:spAutoFit/>
          </a:bodyPr>
          <a:lstStyle/>
          <a:p>
            <a:pPr algn="just" rtl="0">
              <a:lnSpc>
                <a:spcPct val="150000"/>
              </a:lnSpc>
              <a:buFontTx/>
              <a:buChar char="-"/>
            </a:pPr>
            <a:r>
              <a:rPr lang="en-US" b="1" dirty="0" smtClean="0">
                <a:solidFill>
                  <a:srgbClr val="FF0000"/>
                </a:solidFill>
              </a:rPr>
              <a:t>Effect of language attitudes </a:t>
            </a:r>
            <a:r>
              <a:rPr lang="en-US" b="1" smtClean="0">
                <a:solidFill>
                  <a:srgbClr val="FF0000"/>
                </a:solidFill>
              </a:rPr>
              <a:t>on Education</a:t>
            </a:r>
            <a:r>
              <a:rPr lang="en-US" b="1" dirty="0" smtClean="0">
                <a:solidFill>
                  <a:srgbClr val="FF0000"/>
                </a:solidFill>
              </a:rPr>
              <a:t>.</a:t>
            </a:r>
          </a:p>
          <a:p>
            <a:pPr algn="just" rtl="0">
              <a:lnSpc>
                <a:spcPct val="150000"/>
              </a:lnSpc>
              <a:buFontTx/>
              <a:buChar char="-"/>
            </a:pPr>
            <a:r>
              <a:rPr lang="en-US" dirty="0" smtClean="0"/>
              <a:t> Giles and </a:t>
            </a:r>
            <a:r>
              <a:rPr lang="en-US" dirty="0" err="1" smtClean="0"/>
              <a:t>Coupland</a:t>
            </a:r>
            <a:r>
              <a:rPr lang="en-US" dirty="0" smtClean="0"/>
              <a:t> (1991:45) shows that teachers’ perceptions of pupils’ language can influence pupils’ academic assessment:</a:t>
            </a:r>
          </a:p>
          <a:p>
            <a:pPr algn="just" rtl="0">
              <a:lnSpc>
                <a:spcPct val="150000"/>
              </a:lnSpc>
              <a:buFontTx/>
              <a:buChar char="-"/>
            </a:pPr>
            <a:endParaRPr lang="en-US" dirty="0" smtClean="0"/>
          </a:p>
          <a:p>
            <a:pPr algn="just" rtl="0">
              <a:lnSpc>
                <a:spcPct val="150000"/>
              </a:lnSpc>
            </a:pPr>
            <a:endParaRPr lang="en-US" dirty="0" smtClean="0"/>
          </a:p>
        </p:txBody>
      </p:sp>
      <p:sp>
        <p:nvSpPr>
          <p:cNvPr id="4" name="عنوان 1"/>
          <p:cNvSpPr>
            <a:spLocks noGrp="1"/>
          </p:cNvSpPr>
          <p:nvPr>
            <p:ph type="title"/>
          </p:nvPr>
        </p:nvSpPr>
        <p:spPr>
          <a:xfrm>
            <a:off x="272480" y="332656"/>
            <a:ext cx="8229600" cy="490066"/>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b="1" dirty="0">
                <a:solidFill>
                  <a:srgbClr val="D98061"/>
                </a:solidFill>
              </a:rPr>
              <a:t>11.3 The effects</a:t>
            </a:r>
            <a:endParaRPr lang="ar-SA" sz="3200" b="1" dirty="0">
              <a:solidFill>
                <a:srgbClr val="D98061"/>
              </a:solidFill>
            </a:endParaRPr>
          </a:p>
        </p:txBody>
      </p:sp>
      <p:sp>
        <p:nvSpPr>
          <p:cNvPr id="5" name="مستطيل 4"/>
          <p:cNvSpPr/>
          <p:nvPr/>
        </p:nvSpPr>
        <p:spPr>
          <a:xfrm>
            <a:off x="1568625" y="2348881"/>
            <a:ext cx="6639533" cy="2031325"/>
          </a:xfrm>
          <a:prstGeom prst="rect">
            <a:avLst/>
          </a:prstGeom>
        </p:spPr>
        <p:txBody>
          <a:bodyPr wrap="square">
            <a:spAutoFit/>
          </a:bodyPr>
          <a:lstStyle/>
          <a:p>
            <a:pPr algn="just" rtl="0">
              <a:lnSpc>
                <a:spcPct val="150000"/>
              </a:lnSpc>
            </a:pPr>
            <a:r>
              <a:rPr lang="en-US" i="1" dirty="0" smtClean="0">
                <a:solidFill>
                  <a:srgbClr val="00B050"/>
                </a:solidFill>
              </a:rPr>
              <a:t>“research indicates that the perception of children’s so-called ‘poor’ speech characteristic leads teachers to make negative inferences about their personalities, social background and academic abilities. (Giles and </a:t>
            </a:r>
            <a:r>
              <a:rPr lang="en-US" i="1" dirty="0" err="1" smtClean="0">
                <a:solidFill>
                  <a:srgbClr val="00B050"/>
                </a:solidFill>
              </a:rPr>
              <a:t>Coupland</a:t>
            </a:r>
            <a:r>
              <a:rPr lang="en-US" i="1" dirty="0" smtClean="0">
                <a:solidFill>
                  <a:srgbClr val="00B050"/>
                </a:solidFill>
              </a:rPr>
              <a:t> 1991: 45)</a:t>
            </a:r>
          </a:p>
          <a:p>
            <a:pPr algn="l" rtl="0"/>
            <a:endParaRPr lang="ar-SA" dirty="0"/>
          </a:p>
        </p:txBody>
      </p:sp>
    </p:spTree>
    <p:extLst>
      <p:ext uri="{BB962C8B-B14F-4D97-AF65-F5344CB8AC3E}">
        <p14:creationId xmlns:p14="http://schemas.microsoft.com/office/powerpoint/2010/main" val="3664234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40069" y="614771"/>
            <a:ext cx="8229600" cy="706090"/>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b="1" dirty="0">
                <a:solidFill>
                  <a:srgbClr val="D98061"/>
                </a:solidFill>
              </a:rPr>
              <a:t>Final exam discussions.</a:t>
            </a:r>
          </a:p>
        </p:txBody>
      </p:sp>
      <p:sp>
        <p:nvSpPr>
          <p:cNvPr id="4" name="مستطيل 3"/>
          <p:cNvSpPr/>
          <p:nvPr/>
        </p:nvSpPr>
        <p:spPr>
          <a:xfrm>
            <a:off x="776536" y="1340768"/>
            <a:ext cx="7920880" cy="2677656"/>
          </a:xfrm>
          <a:prstGeom prst="rect">
            <a:avLst/>
          </a:prstGeom>
        </p:spPr>
        <p:txBody>
          <a:bodyPr wrap="square">
            <a:spAutoFit/>
          </a:bodyPr>
          <a:lstStyle/>
          <a:p>
            <a:pPr algn="l" rtl="0">
              <a:lnSpc>
                <a:spcPct val="150000"/>
              </a:lnSpc>
            </a:pPr>
            <a:r>
              <a:rPr lang="en-US" sz="2400" b="1" dirty="0">
                <a:solidFill>
                  <a:srgbClr val="FF0000"/>
                </a:solidFill>
              </a:rPr>
              <a:t>1- </a:t>
            </a:r>
            <a:r>
              <a:rPr lang="en-US" sz="2400" dirty="0"/>
              <a:t>There will be 70 questions. 1 mark for each questions</a:t>
            </a:r>
          </a:p>
          <a:p>
            <a:pPr algn="l" rtl="0">
              <a:lnSpc>
                <a:spcPct val="150000"/>
              </a:lnSpc>
            </a:pPr>
            <a:r>
              <a:rPr lang="en-US" sz="2400" b="1" dirty="0">
                <a:solidFill>
                  <a:srgbClr val="FF0000"/>
                </a:solidFill>
              </a:rPr>
              <a:t>2- </a:t>
            </a:r>
            <a:r>
              <a:rPr lang="en-US" sz="2400" dirty="0"/>
              <a:t>multiple choice questions, four choices </a:t>
            </a:r>
            <a:r>
              <a:rPr lang="en-US" sz="2400" b="1" dirty="0"/>
              <a:t>a. </a:t>
            </a:r>
            <a:r>
              <a:rPr lang="en-US" sz="2400" b="1" dirty="0" err="1"/>
              <a:t>b.c</a:t>
            </a:r>
            <a:r>
              <a:rPr lang="en-US" sz="2400" b="1" dirty="0"/>
              <a:t>. </a:t>
            </a:r>
            <a:r>
              <a:rPr lang="en-US" sz="2400" b="1" dirty="0" err="1"/>
              <a:t>d.e</a:t>
            </a:r>
            <a:r>
              <a:rPr lang="en-US" sz="2400" dirty="0"/>
              <a:t>.</a:t>
            </a:r>
          </a:p>
          <a:p>
            <a:pPr algn="l" rtl="0">
              <a:lnSpc>
                <a:spcPct val="150000"/>
              </a:lnSpc>
            </a:pPr>
            <a:r>
              <a:rPr lang="en-US" sz="2400" b="1" dirty="0">
                <a:solidFill>
                  <a:srgbClr val="FF0000"/>
                </a:solidFill>
              </a:rPr>
              <a:t>3- </a:t>
            </a:r>
            <a:r>
              <a:rPr lang="en-US" sz="2400" dirty="0"/>
              <a:t>Exam Questions will be from the slides.</a:t>
            </a:r>
          </a:p>
          <a:p>
            <a:pPr algn="l" rtl="0">
              <a:lnSpc>
                <a:spcPct val="150000"/>
              </a:lnSpc>
            </a:pPr>
            <a:r>
              <a:rPr lang="en-US" sz="2400" b="1" dirty="0">
                <a:solidFill>
                  <a:srgbClr val="FF0000"/>
                </a:solidFill>
              </a:rPr>
              <a:t>4-</a:t>
            </a:r>
            <a:r>
              <a:rPr lang="en-US" sz="2400" dirty="0"/>
              <a:t> The exam questions cover all lectures.</a:t>
            </a:r>
          </a:p>
          <a:p>
            <a:pPr algn="l" rtl="0"/>
            <a:endParaRPr lang="ar-SA" sz="2400" dirty="0"/>
          </a:p>
        </p:txBody>
      </p:sp>
    </p:spTree>
    <p:extLst>
      <p:ext uri="{BB962C8B-B14F-4D97-AF65-F5344CB8AC3E}">
        <p14:creationId xmlns:p14="http://schemas.microsoft.com/office/powerpoint/2010/main" val="4038263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04528" y="116632"/>
            <a:ext cx="8229600" cy="504056"/>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b="1" dirty="0">
                <a:solidFill>
                  <a:srgbClr val="D98061"/>
                </a:solidFill>
              </a:rPr>
              <a:t>Sample exam questions:</a:t>
            </a:r>
            <a:endParaRPr lang="ar-SA" sz="3200" b="1" dirty="0">
              <a:solidFill>
                <a:srgbClr val="D98061"/>
              </a:solidFill>
            </a:endParaRPr>
          </a:p>
        </p:txBody>
      </p:sp>
      <p:sp>
        <p:nvSpPr>
          <p:cNvPr id="4097" name="Rectangle 1"/>
          <p:cNvSpPr>
            <a:spLocks noChangeArrowheads="1"/>
          </p:cNvSpPr>
          <p:nvPr/>
        </p:nvSpPr>
        <p:spPr bwMode="auto">
          <a:xfrm>
            <a:off x="704528" y="692697"/>
            <a:ext cx="8568952" cy="5139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r>
              <a:rPr kumimoji="0" lang="en-US" b="0" i="0" u="none" strike="noStrike" cap="none" normalizeH="0" baseline="0" dirty="0" smtClean="0">
                <a:ln>
                  <a:noFill/>
                </a:ln>
                <a:solidFill>
                  <a:srgbClr val="00B050"/>
                </a:solidFill>
                <a:effectLst/>
                <a:latin typeface="Calibri" pitchFamily="34" charset="0"/>
                <a:ea typeface="Calibri" pitchFamily="34" charset="0"/>
                <a:cs typeface="Arial" pitchFamily="34" charset="0"/>
              </a:rPr>
              <a:t>In the United States, negative and …………. are associated with </a:t>
            </a:r>
            <a:r>
              <a:rPr kumimoji="0" lang="en-US"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Spanish-accented</a:t>
            </a:r>
            <a:r>
              <a:rPr kumimoji="0" lang="en-US" b="0" i="0" u="none" strike="noStrike" cap="none" normalizeH="0" baseline="0" dirty="0" smtClean="0">
                <a:ln>
                  <a:noFill/>
                </a:ln>
                <a:solidFill>
                  <a:srgbClr val="00B050"/>
                </a:solidFill>
                <a:effectLst/>
                <a:latin typeface="Calibri" pitchFamily="34" charset="0"/>
                <a:ea typeface="Calibri" pitchFamily="34" charset="0"/>
                <a:cs typeface="Arial" pitchFamily="34" charset="0"/>
              </a:rPr>
              <a:t> speakers </a:t>
            </a:r>
            <a:endParaRPr lang="en-US" sz="1100" dirty="0">
              <a:solidFill>
                <a:srgbClr val="00B050"/>
              </a:solidFill>
            </a:endParaRPr>
          </a:p>
          <a:p>
            <a:pPr marL="342900" indent="-342900" algn="l" rtl="0" eaLnBrk="0" hangingPunct="0">
              <a:buFont typeface="+mj-lt"/>
              <a:buAutoNum type="alphaUcPeriod"/>
            </a:pPr>
            <a:r>
              <a:rPr kumimoji="0" lang="en-US"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criminal stereotypes</a:t>
            </a:r>
            <a:endParaRPr lang="en-US" sz="1100" dirty="0"/>
          </a:p>
          <a:p>
            <a:pPr marL="342900" indent="-342900" algn="l" rtl="0" eaLnBrk="0" hangingPunct="0">
              <a:buFont typeface="+mj-lt"/>
              <a:buAutoNum type="alphaUcPeriod"/>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critical  stiff  types</a:t>
            </a:r>
            <a:endParaRPr lang="en-US" sz="1100" dirty="0"/>
          </a:p>
          <a:p>
            <a:pPr marL="342900" indent="-342900" algn="l" rtl="0" eaLnBrk="0" hangingPunct="0">
              <a:buFont typeface="+mj-lt"/>
              <a:buAutoNum type="alphaUcPeriod"/>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curly  stripe</a:t>
            </a:r>
            <a:endParaRPr lang="en-US" sz="1100" dirty="0"/>
          </a:p>
          <a:p>
            <a:pPr marL="342900" indent="-342900" algn="l" rtl="0" eaLnBrk="0" hangingPunct="0">
              <a:buFont typeface="+mj-lt"/>
              <a:buAutoNum type="alphaUcPeriod"/>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crispy meal file</a:t>
            </a:r>
          </a:p>
          <a:p>
            <a:pPr algn="l" rtl="0" eaLnBrk="0" hangingPunct="0"/>
            <a:endParaRPr lang="en-US" sz="1100" dirty="0"/>
          </a:p>
          <a:p>
            <a:pPr algn="l" rtl="0" eaLnBrk="0" hangingPunct="0"/>
            <a:r>
              <a:rPr kumimoji="0" lang="en-US" b="0" i="1" u="none" strike="noStrike" cap="none" normalizeH="0" baseline="0" dirty="0" smtClean="0">
                <a:ln>
                  <a:noFill/>
                </a:ln>
                <a:solidFill>
                  <a:srgbClr val="00B050"/>
                </a:solidFill>
                <a:effectLst/>
                <a:latin typeface="Calibri" pitchFamily="34" charset="0"/>
                <a:ea typeface="Calibri" pitchFamily="34" charset="0"/>
                <a:cs typeface="Arial" pitchFamily="34" charset="0"/>
              </a:rPr>
              <a:t>-Mexican stereotypes in film and television have one thing in common: Mexican Americans are almost always portrayed as ……..: they are drug-pushers, gang-members, pimps’ </a:t>
            </a:r>
            <a:endParaRPr lang="en-US" sz="1100" dirty="0">
              <a:solidFill>
                <a:srgbClr val="00B050"/>
              </a:solidFill>
            </a:endParaRPr>
          </a:p>
          <a:p>
            <a:pPr marL="342900" indent="-342900" algn="l" rtl="0" eaLnBrk="0" hangingPunct="0">
              <a:buFont typeface="+mj-lt"/>
              <a:buAutoNum type="alphaUcPeriod"/>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calm</a:t>
            </a:r>
            <a:endParaRPr lang="en-US" sz="1100" dirty="0"/>
          </a:p>
          <a:p>
            <a:pPr marL="342900" indent="-342900" algn="l" rtl="0" eaLnBrk="0" hangingPunct="0">
              <a:buFont typeface="+mj-lt"/>
              <a:buAutoNum type="alphaUcPeriod"/>
            </a:pPr>
            <a:r>
              <a:rPr kumimoji="0" lang="en-US" b="0" i="1" u="none" strike="noStrike" cap="none" normalizeH="0" baseline="0" dirty="0" smtClean="0">
                <a:ln>
                  <a:noFill/>
                </a:ln>
                <a:solidFill>
                  <a:srgbClr val="FF0000"/>
                </a:solidFill>
                <a:effectLst/>
                <a:latin typeface="Calibri" pitchFamily="34" charset="0"/>
                <a:ea typeface="Calibri" pitchFamily="34" charset="0"/>
                <a:cs typeface="Arial" pitchFamily="34" charset="0"/>
              </a:rPr>
              <a:t>violent</a:t>
            </a:r>
            <a:endParaRPr lang="en-US" sz="1100" dirty="0"/>
          </a:p>
          <a:p>
            <a:pPr marL="342900" indent="-342900" algn="l" rtl="0" eaLnBrk="0" hangingPunct="0">
              <a:buFont typeface="+mj-lt"/>
              <a:buAutoNum type="alphaUcPeriod"/>
            </a:pPr>
            <a:r>
              <a:rPr kumimoji="0" lang="en-US" b="0" i="1" u="none" strike="noStrike" cap="none" normalizeH="0" baseline="0" dirty="0" smtClean="0">
                <a:ln>
                  <a:noFill/>
                </a:ln>
                <a:solidFill>
                  <a:schemeClr val="tx1"/>
                </a:solidFill>
                <a:effectLst/>
                <a:latin typeface="Calibri" pitchFamily="34" charset="0"/>
                <a:ea typeface="Calibri" pitchFamily="34" charset="0"/>
                <a:cs typeface="Arial" pitchFamily="34" charset="0"/>
              </a:rPr>
              <a:t>nice</a:t>
            </a:r>
            <a:endParaRPr lang="en-US" sz="1100" dirty="0"/>
          </a:p>
          <a:p>
            <a:pPr marL="342900" indent="-342900" algn="l" rtl="0" eaLnBrk="0" hangingPunct="0">
              <a:buFont typeface="+mj-lt"/>
              <a:buAutoNum type="alphaUcPeriod"/>
            </a:pPr>
            <a:r>
              <a:rPr kumimoji="0" lang="en-US" b="0" i="1" u="none" strike="noStrike" cap="none" normalizeH="0" baseline="0" dirty="0" smtClean="0">
                <a:ln>
                  <a:noFill/>
                </a:ln>
                <a:solidFill>
                  <a:schemeClr val="tx1"/>
                </a:solidFill>
                <a:effectLst/>
                <a:latin typeface="Calibri" pitchFamily="34" charset="0"/>
                <a:ea typeface="Calibri" pitchFamily="34" charset="0"/>
                <a:cs typeface="Arial" pitchFamily="34" charset="0"/>
              </a:rPr>
              <a:t>Quiet</a:t>
            </a:r>
          </a:p>
          <a:p>
            <a:pPr algn="l" rtl="0" eaLnBrk="0" hangingPunct="0"/>
            <a:endParaRPr lang="en-US" sz="1100" dirty="0"/>
          </a:p>
          <a:p>
            <a:pPr algn="l" rtl="0" eaLnBrk="0" hangingPunct="0"/>
            <a:r>
              <a:rPr kumimoji="0" lang="en-US" b="1" i="0" u="none" strike="noStrike" cap="none" normalizeH="0" baseline="0" dirty="0" smtClean="0">
                <a:ln>
                  <a:noFill/>
                </a:ln>
                <a:solidFill>
                  <a:srgbClr val="00B050"/>
                </a:solidFill>
                <a:effectLst/>
                <a:latin typeface="Calibri" pitchFamily="34" charset="0"/>
                <a:ea typeface="Calibri" pitchFamily="34" charset="0"/>
                <a:cs typeface="Arial" pitchFamily="34" charset="0"/>
              </a:rPr>
              <a:t>Matched guise experiment </a:t>
            </a:r>
            <a:r>
              <a:rPr kumimoji="0" lang="en-US" b="0" i="0" u="none" strike="noStrike" cap="none" normalizeH="0" baseline="0" dirty="0" smtClean="0">
                <a:ln>
                  <a:noFill/>
                </a:ln>
                <a:solidFill>
                  <a:srgbClr val="00B050"/>
                </a:solidFill>
                <a:effectLst/>
                <a:latin typeface="Calibri" pitchFamily="34" charset="0"/>
                <a:ea typeface="Calibri" pitchFamily="34" charset="0"/>
                <a:cs typeface="Arial" pitchFamily="34" charset="0"/>
              </a:rPr>
              <a:t>is a method of investigating people’s ……. to different languages. </a:t>
            </a:r>
            <a:endParaRPr lang="en-US" sz="1100" dirty="0">
              <a:solidFill>
                <a:srgbClr val="00B050"/>
              </a:solidFill>
            </a:endParaRPr>
          </a:p>
          <a:p>
            <a:pPr marL="342900" indent="-342900" algn="l" rtl="0" eaLnBrk="0" hangingPunct="0">
              <a:buFont typeface="+mj-lt"/>
              <a:buAutoNum type="alphaUcPeriod"/>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attires</a:t>
            </a:r>
            <a:endParaRPr lang="en-US" sz="1100" dirty="0"/>
          </a:p>
          <a:p>
            <a:pPr marL="342900" indent="-342900" algn="l" rtl="0" eaLnBrk="0" hangingPunct="0">
              <a:buFont typeface="+mj-lt"/>
              <a:buAutoNum type="alphaUcPeriod"/>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latitudes</a:t>
            </a:r>
            <a:endParaRPr lang="en-US" sz="1100" dirty="0"/>
          </a:p>
          <a:p>
            <a:pPr marL="342900" indent="-342900" algn="l" rtl="0" eaLnBrk="0" hangingPunct="0">
              <a:buFont typeface="+mj-lt"/>
              <a:buAutoNum type="alphaUcPeriod"/>
            </a:pPr>
            <a:r>
              <a:rPr kumimoji="0" lang="en-US"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attitudes</a:t>
            </a:r>
            <a:endParaRPr lang="en-US" sz="1100" dirty="0"/>
          </a:p>
          <a:p>
            <a:pPr marL="342900" indent="-342900" algn="l" rtl="0" eaLnBrk="0" hangingPunct="0">
              <a:buFont typeface="+mj-lt"/>
              <a:buAutoNum type="alphaUcPeriod"/>
            </a:pPr>
            <a:r>
              <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rPr>
              <a:t>tattoos</a:t>
            </a:r>
            <a:endParaRPr lang="en-US" sz="1100" dirty="0"/>
          </a:p>
        </p:txBody>
      </p:sp>
    </p:spTree>
    <p:extLst>
      <p:ext uri="{BB962C8B-B14F-4D97-AF65-F5344CB8AC3E}">
        <p14:creationId xmlns:p14="http://schemas.microsoft.com/office/powerpoint/2010/main" val="855048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04528" y="116632"/>
            <a:ext cx="8229600" cy="504056"/>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3200" b="1" dirty="0">
                <a:solidFill>
                  <a:srgbClr val="D98061"/>
                </a:solidFill>
              </a:rPr>
              <a:t>Sample exam questions:</a:t>
            </a:r>
            <a:endParaRPr lang="ar-SA" sz="3200" b="1" dirty="0">
              <a:solidFill>
                <a:srgbClr val="D98061"/>
              </a:solidFill>
            </a:endParaRPr>
          </a:p>
        </p:txBody>
      </p:sp>
      <p:sp>
        <p:nvSpPr>
          <p:cNvPr id="4097" name="Rectangle 1"/>
          <p:cNvSpPr>
            <a:spLocks noChangeArrowheads="1"/>
          </p:cNvSpPr>
          <p:nvPr/>
        </p:nvSpPr>
        <p:spPr bwMode="auto">
          <a:xfrm>
            <a:off x="704528" y="2391266"/>
            <a:ext cx="856895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endParaRPr lang="ar-SA" b="1" dirty="0" smtClean="0"/>
          </a:p>
          <a:p>
            <a:pPr algn="l" rtl="0"/>
            <a:r>
              <a:rPr lang="en-US" b="1" dirty="0" smtClean="0">
                <a:solidFill>
                  <a:srgbClr val="00B050"/>
                </a:solidFill>
              </a:rPr>
              <a:t>Speakers tend to use their linguistic identity for the different reasons:</a:t>
            </a:r>
            <a:endParaRPr lang="en-US" dirty="0" smtClean="0">
              <a:solidFill>
                <a:srgbClr val="00B050"/>
              </a:solidFill>
            </a:endParaRPr>
          </a:p>
          <a:p>
            <a:pPr algn="l" rtl="0">
              <a:lnSpc>
                <a:spcPct val="150000"/>
              </a:lnSpc>
            </a:pPr>
            <a:r>
              <a:rPr lang="en-US" b="1" dirty="0" smtClean="0"/>
              <a:t>A. </a:t>
            </a:r>
            <a:r>
              <a:rPr lang="en-US" dirty="0" smtClean="0"/>
              <a:t> to disguise their membership of a particular social or regional group.</a:t>
            </a:r>
          </a:p>
          <a:p>
            <a:pPr algn="l" rtl="0">
              <a:lnSpc>
                <a:spcPct val="150000"/>
              </a:lnSpc>
            </a:pPr>
            <a:r>
              <a:rPr lang="en-US" b="1" dirty="0" smtClean="0"/>
              <a:t>B. </a:t>
            </a:r>
            <a:r>
              <a:rPr lang="en-US" dirty="0" smtClean="0"/>
              <a:t>to distance themselves from a particular social or regional group.</a:t>
            </a:r>
          </a:p>
          <a:p>
            <a:pPr algn="l" rtl="0">
              <a:lnSpc>
                <a:spcPct val="150000"/>
              </a:lnSpc>
            </a:pPr>
            <a:r>
              <a:rPr lang="en-US" b="1" dirty="0" smtClean="0"/>
              <a:t>C. </a:t>
            </a:r>
            <a:r>
              <a:rPr lang="en-US" dirty="0" smtClean="0"/>
              <a:t>to move closer to another group they want to belong to. </a:t>
            </a:r>
          </a:p>
          <a:p>
            <a:pPr algn="l" rtl="0">
              <a:lnSpc>
                <a:spcPct val="150000"/>
              </a:lnSpc>
            </a:pPr>
            <a:r>
              <a:rPr lang="en-US" b="1" dirty="0" smtClean="0">
                <a:solidFill>
                  <a:srgbClr val="FF0000"/>
                </a:solidFill>
              </a:rPr>
              <a:t>D. </a:t>
            </a:r>
            <a:r>
              <a:rPr lang="en-US" dirty="0" smtClean="0">
                <a:solidFill>
                  <a:srgbClr val="FF0000"/>
                </a:solidFill>
              </a:rPr>
              <a:t>All the above</a:t>
            </a:r>
          </a:p>
        </p:txBody>
      </p:sp>
    </p:spTree>
    <p:extLst>
      <p:ext uri="{BB962C8B-B14F-4D97-AF65-F5344CB8AC3E}">
        <p14:creationId xmlns:p14="http://schemas.microsoft.com/office/powerpoint/2010/main" val="1918470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Arts-template-final</Template>
  <TotalTime>4454</TotalTime>
  <Words>908</Words>
  <Application>Microsoft Office PowerPoint</Application>
  <PresentationFormat>A4 Paper (210x297 mm)</PresentationFormat>
  <Paragraphs>119</Paragraphs>
  <Slides>15</Slides>
  <Notes>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AYM Wadiy S_U normal.</vt:lpstr>
      <vt:lpstr>Calibri</vt:lpstr>
      <vt:lpstr>Times New Roman</vt:lpstr>
      <vt:lpstr>Office Theme</vt:lpstr>
      <vt:lpstr>PowerPoint Presentation</vt:lpstr>
      <vt:lpstr>Lecture  14</vt:lpstr>
      <vt:lpstr>In this Lecture, we will discuss the following:</vt:lpstr>
      <vt:lpstr>11.2.4 Attitudes to Pronunciation and accent</vt:lpstr>
      <vt:lpstr>11.2.4 Attitudes to Pronunciation and accent</vt:lpstr>
      <vt:lpstr>11.2.4 Attitudes to Pronunciation and accent</vt:lpstr>
      <vt:lpstr>Matched guise experiment</vt:lpstr>
      <vt:lpstr>11.3 The effects</vt:lpstr>
      <vt:lpstr>11.3 The effects</vt:lpstr>
      <vt:lpstr>11.3 The effects</vt:lpstr>
      <vt:lpstr>11.3 The effects</vt:lpstr>
      <vt:lpstr>Final exam discussions.</vt:lpstr>
      <vt:lpstr>Sample exam questions:</vt:lpstr>
      <vt:lpstr>Sample exam questions: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160</cp:revision>
  <dcterms:created xsi:type="dcterms:W3CDTF">2014-09-11T06:30:06Z</dcterms:created>
  <dcterms:modified xsi:type="dcterms:W3CDTF">2015-09-15T12:20:28Z</dcterms:modified>
</cp:coreProperties>
</file>