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1032" y="3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Research Methods &amp; Design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7F7F7F"/>
                </a:solidFill>
                <a:latin typeface="Bell MT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raidan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Lecture </a:t>
            </a:r>
            <a:r>
              <a:rPr lang="en-US" sz="6000" b="1" spc="-150" dirty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5</a:t>
            </a:r>
            <a:endParaRPr lang="en-US" sz="6000" b="1" spc="-150" dirty="0" smtClean="0">
              <a:solidFill>
                <a:srgbClr val="376092"/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Garamond" pitchFamily="18" charset="0"/>
                <a:cs typeface="Arial" pitchFamily="34" charset="0"/>
              </a:rPr>
              <a:t>Plagiarism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What Plagiarism is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Garamond" pitchFamily="18" charset="0"/>
                <a:ea typeface="Times New Roman"/>
              </a:rPr>
              <a:t>http://www.essex.ac.uk/plagiarism/index.html</a:t>
            </a:r>
            <a:endParaRPr lang="en-US" sz="2800" b="1" dirty="0">
              <a:effectLst/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67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613900" cy="4572000"/>
          </a:xfrm>
        </p:spPr>
        <p:txBody>
          <a:bodyPr/>
          <a:lstStyle/>
          <a:p>
            <a:pPr algn="l"/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Authorship</a:t>
            </a:r>
            <a:r>
              <a:rPr lang="en-US" dirty="0"/>
              <a:t> </a:t>
            </a:r>
            <a:r>
              <a:rPr lang="en-US" sz="2800" dirty="0"/>
              <a:t>refers to the production and ownership </a:t>
            </a:r>
            <a:r>
              <a:rPr lang="en-US" sz="2800" dirty="0">
                <a:solidFill>
                  <a:srgbClr val="FF0000"/>
                </a:solidFill>
              </a:rPr>
              <a:t>of</a:t>
            </a:r>
            <a:r>
              <a:rPr lang="en-US" sz="2800" dirty="0"/>
              <a:t> ideas and intellectual material, such as books, articles, images, etc. </a:t>
            </a:r>
          </a:p>
          <a:p>
            <a:pPr algn="l"/>
            <a:endParaRPr lang="en-US" dirty="0"/>
          </a:p>
          <a:p>
            <a:pPr algn="l"/>
            <a:r>
              <a:rPr lang="en-US" sz="2400" dirty="0"/>
              <a:t>The higher education system in the UK places great importance on </a:t>
            </a:r>
            <a:r>
              <a:rPr lang="en-US" sz="2400" dirty="0" err="1"/>
              <a:t>recognising</a:t>
            </a:r>
            <a:r>
              <a:rPr lang="en-US" sz="2400" dirty="0"/>
              <a:t> the producer and owner of material. </a:t>
            </a:r>
            <a:r>
              <a:rPr lang="en-US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Whereas in some cultures knowledge is thought of as communal property</a:t>
            </a:r>
            <a:r>
              <a:rPr lang="en-US" sz="2400" dirty="0"/>
              <a:t>, in the United Kingdom it is </a:t>
            </a:r>
            <a:r>
              <a: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considered to be individual property</a:t>
            </a:r>
            <a:r>
              <a:rPr lang="en-US" sz="2400" dirty="0"/>
              <a:t>. Therefore, </a:t>
            </a:r>
            <a:r>
              <a: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improper or incomplete acknowledgement of a 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</a:t>
            </a:r>
            <a:r>
              <a: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information is treated as </a:t>
            </a:r>
            <a:r>
              <a:rPr lang="en-US" sz="2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'intellectual theft'. </a:t>
            </a:r>
            <a:r>
              <a: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proper name for this is </a:t>
            </a:r>
            <a:r>
              <a:rPr lang="en-US" sz="2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'plagiarism'.</a:t>
            </a:r>
          </a:p>
        </p:txBody>
      </p:sp>
    </p:spTree>
    <p:extLst>
      <p:ext uri="{BB962C8B-B14F-4D97-AF65-F5344CB8AC3E}">
        <p14:creationId xmlns:p14="http://schemas.microsoft.com/office/powerpoint/2010/main" val="4010907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9372600" cy="4525963"/>
          </a:xfrm>
        </p:spPr>
        <p:txBody>
          <a:bodyPr/>
          <a:lstStyle/>
          <a:p>
            <a:pPr algn="l"/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 of plagiarism: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algn="l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'Using or copying the work of others </a:t>
            </a:r>
            <a:r>
              <a:rPr lang="en-US" dirty="0"/>
              <a:t>(whether written, printed or in any other form) </a:t>
            </a:r>
            <a:r>
              <a:rPr lang="en-US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proper acknowledgement'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61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/>
              <a:t>In brief, </a:t>
            </a:r>
            <a:r>
              <a:rPr lang="en-US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use the work of others</a:t>
            </a:r>
            <a:r>
              <a:rPr lang="en-US" sz="1800" dirty="0"/>
              <a:t>, </a:t>
            </a:r>
            <a:r>
              <a:rPr lang="en-US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must either quote it or paraphrase it, but whichever method you choose, </a:t>
            </a:r>
            <a:r>
              <a:rPr lang="en-US" sz="2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must include a citation </a:t>
            </a:r>
            <a:r>
              <a: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en-US" sz="2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reference</a:t>
            </a:r>
            <a:r>
              <a:rPr lang="en-US" sz="1800" dirty="0"/>
              <a:t>. </a:t>
            </a:r>
            <a:r>
              <a:rPr lang="en-US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 the phrase 'proper acknowledgement' in the University's definition</a:t>
            </a:r>
            <a:r>
              <a:rPr lang="en-US" sz="1800" dirty="0"/>
              <a:t>. A piece of work that is partially referenced (for example, work in which a quote is put in quotation marks but not attributed to anyone) </a:t>
            </a:r>
            <a:r>
              <a:rPr lang="en-US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still classed as plagiarism: </a:t>
            </a:r>
            <a:r>
              <a:rPr lang="en-US" sz="1800" dirty="0"/>
              <a:t>merely acknowledging that an idea or phrase is not your own is insufficient. </a:t>
            </a:r>
            <a:r>
              <a:rPr lang="en-US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Failing to specify the exact source will be considered plagiarism</a:t>
            </a:r>
            <a:r>
              <a:rPr lang="en-US" sz="1800" dirty="0"/>
              <a:t>. 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algn="l"/>
            <a:r>
              <a:rPr lang="en-US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meaning of some of these terms </a:t>
            </a:r>
            <a:r>
              <a:rPr lang="en-US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('quote', 'paraphrase', 'citation' and 'reference') </a:t>
            </a:r>
            <a:r>
              <a:rPr lang="en-US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not be completely clear to you</a:t>
            </a:r>
            <a:r>
              <a:rPr lang="en-US" sz="1800" dirty="0"/>
              <a:t>. They will be explained in due </a:t>
            </a:r>
            <a:r>
              <a:rPr lang="en-US" sz="1800" dirty="0" smtClean="0"/>
              <a:t>course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algn="l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43340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5753100" cy="715962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Types</a:t>
            </a:r>
            <a:r>
              <a:rPr lang="en-US" b="1" dirty="0"/>
              <a:t> of plagiarism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-   Copy </a:t>
            </a:r>
            <a:r>
              <a:rPr lang="en-US" sz="2400" dirty="0"/>
              <a:t>someone else's </a:t>
            </a:r>
            <a:r>
              <a:rPr lang="en-US" sz="2400" dirty="0">
                <a:solidFill>
                  <a:srgbClr val="FF0000"/>
                </a:solidFill>
              </a:rPr>
              <a:t>work</a:t>
            </a:r>
            <a:r>
              <a:rPr lang="en-US" sz="2400" dirty="0"/>
              <a:t> as if it were your </a:t>
            </a:r>
            <a:r>
              <a:rPr lang="en-US" sz="2400" dirty="0" smtClean="0"/>
              <a:t>own</a:t>
            </a:r>
            <a:endParaRPr lang="en-US" sz="2400" dirty="0"/>
          </a:p>
          <a:p>
            <a:pPr algn="l"/>
            <a:r>
              <a:rPr lang="en-US" sz="2400" dirty="0" smtClean="0"/>
              <a:t>-   Copy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sections </a:t>
            </a:r>
            <a:r>
              <a:rPr lang="en-US" sz="2400" dirty="0"/>
              <a:t>of someone else's </a:t>
            </a:r>
            <a:r>
              <a:rPr lang="en-US" sz="2400" dirty="0">
                <a:solidFill>
                  <a:srgbClr val="FF0000"/>
                </a:solidFill>
              </a:rPr>
              <a:t>work but change the odd</a:t>
            </a:r>
            <a:r>
              <a:rPr lang="en-US" sz="2400" dirty="0"/>
              <a:t> word or </a:t>
            </a:r>
            <a:r>
              <a:rPr lang="en-US" sz="2400" dirty="0" smtClean="0"/>
              <a:t>phrase</a:t>
            </a:r>
          </a:p>
          <a:p>
            <a:pPr algn="l"/>
            <a:r>
              <a:rPr lang="en-US" sz="2400" dirty="0" smtClean="0"/>
              <a:t>-    </a:t>
            </a:r>
            <a:r>
              <a:rPr lang="en-US" sz="2400" dirty="0" smtClean="0">
                <a:solidFill>
                  <a:srgbClr val="FF0000"/>
                </a:solidFill>
              </a:rPr>
              <a:t>Submit </a:t>
            </a:r>
            <a:r>
              <a:rPr lang="en-US" sz="2400" dirty="0">
                <a:solidFill>
                  <a:srgbClr val="FF0000"/>
                </a:solidFill>
              </a:rPr>
              <a:t>the same piece of work for two different </a:t>
            </a:r>
            <a:r>
              <a:rPr lang="en-US" sz="2400" dirty="0" smtClean="0">
                <a:solidFill>
                  <a:srgbClr val="FF0000"/>
                </a:solidFill>
              </a:rPr>
              <a:t>assignments</a:t>
            </a:r>
            <a:r>
              <a:rPr lang="en-US" sz="2400" dirty="0"/>
              <a:t>,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 if they are to different 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departments</a:t>
            </a:r>
          </a:p>
          <a:p>
            <a:pPr marL="457200" indent="-457200" algn="l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Submit </a:t>
            </a:r>
            <a:r>
              <a:rPr lang="en-US" sz="2400" dirty="0">
                <a:solidFill>
                  <a:srgbClr val="FF0000"/>
                </a:solidFill>
              </a:rPr>
              <a:t>written work produced collaboratively, unless this is specifically </a:t>
            </a:r>
            <a:r>
              <a:rPr lang="en-US" sz="2400" dirty="0" smtClean="0">
                <a:solidFill>
                  <a:srgbClr val="FF0000"/>
                </a:solidFill>
              </a:rPr>
              <a:t>allowed</a:t>
            </a:r>
            <a:r>
              <a:rPr lang="en-US" sz="2400" dirty="0"/>
              <a:t>: </a:t>
            </a:r>
            <a:r>
              <a:rPr lang="en-US" sz="1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known as 'collusion'. </a:t>
            </a:r>
            <a:r>
              <a:rPr lang="en-US" sz="1800" dirty="0">
                <a:solidFill>
                  <a:srgbClr val="0000FF"/>
                </a:solidFill>
              </a:rPr>
              <a:t>Alternatively, if you are required to work with another person</a:t>
            </a:r>
            <a:r>
              <a:rPr lang="en-US" sz="1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it is simply </a:t>
            </a:r>
            <a:r>
              <a:rPr lang="en-US" sz="18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'collaboration</a:t>
            </a:r>
            <a:r>
              <a:rPr lang="en-US" sz="1800" dirty="0" smtClean="0">
                <a:solidFill>
                  <a:srgbClr val="0000FF"/>
                </a:solidFill>
              </a:rPr>
              <a:t>‘</a:t>
            </a:r>
          </a:p>
          <a:p>
            <a:pPr marL="457200" indent="-457200" algn="l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Copy </a:t>
            </a:r>
            <a:r>
              <a:rPr lang="en-US" sz="2400" dirty="0">
                <a:solidFill>
                  <a:srgbClr val="FF0000"/>
                </a:solidFill>
              </a:rPr>
              <a:t>the work of another student, </a:t>
            </a:r>
            <a:r>
              <a:rPr lang="en-US" sz="2400" dirty="0"/>
              <a:t>even if they have </a:t>
            </a:r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consented</a:t>
            </a:r>
          </a:p>
          <a:p>
            <a:pPr marL="0" indent="0" algn="l"/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also collusion.</a:t>
            </a:r>
          </a:p>
        </p:txBody>
      </p:sp>
    </p:spTree>
    <p:extLst>
      <p:ext uri="{BB962C8B-B14F-4D97-AF65-F5344CB8AC3E}">
        <p14:creationId xmlns:p14="http://schemas.microsoft.com/office/powerpoint/2010/main" val="403244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809" y="457200"/>
            <a:ext cx="4457700" cy="715962"/>
          </a:xfrm>
        </p:spPr>
        <p:txBody>
          <a:bodyPr/>
          <a:lstStyle/>
          <a:p>
            <a:r>
              <a:rPr lang="en-US" b="1" dirty="0"/>
              <a:t>Common </a:t>
            </a:r>
            <a:r>
              <a:rPr lang="en-US" b="1" dirty="0">
                <a:solidFill>
                  <a:srgbClr val="FF0000"/>
                </a:solidFill>
              </a:rPr>
              <a:t>excuses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8229600" cy="4724400"/>
          </a:xfrm>
        </p:spPr>
        <p:txBody>
          <a:bodyPr/>
          <a:lstStyle/>
          <a:p>
            <a:pPr algn="l"/>
            <a:r>
              <a:rPr lang="en-US" sz="1800" b="1" dirty="0"/>
              <a:t>Being unclear about what exactly plagiarism is</a:t>
            </a:r>
          </a:p>
          <a:p>
            <a:pPr algn="l"/>
            <a:r>
              <a:rPr lang="en-US" sz="1800" b="1" dirty="0" smtClean="0"/>
              <a:t>Having deficient time management skills or being lazy </a:t>
            </a:r>
          </a:p>
          <a:p>
            <a:pPr algn="l"/>
            <a:r>
              <a:rPr lang="en-US" sz="1800" b="1" dirty="0" smtClean="0"/>
              <a:t>Having </a:t>
            </a:r>
            <a:r>
              <a:rPr lang="en-US" sz="1800" b="1" dirty="0"/>
              <a:t>an ineffective method of note-taking </a:t>
            </a:r>
            <a:endParaRPr lang="en-US" sz="1800" b="1" dirty="0" smtClean="0"/>
          </a:p>
          <a:p>
            <a:pPr algn="l"/>
            <a:r>
              <a:rPr lang="en-US" sz="1800" b="1" dirty="0" smtClean="0"/>
              <a:t>Feeling </a:t>
            </a:r>
            <a:r>
              <a:rPr lang="en-US" sz="1800" b="1" dirty="0"/>
              <a:t>under extreme pressure to pass or succeed </a:t>
            </a:r>
            <a:r>
              <a:rPr lang="en-US" sz="1800" b="1" dirty="0" smtClean="0"/>
              <a:t> </a:t>
            </a:r>
            <a:endParaRPr lang="en-US" sz="1800" b="1" dirty="0"/>
          </a:p>
          <a:p>
            <a:pPr algn="l"/>
            <a:r>
              <a:rPr lang="en-US" sz="1800" b="1" dirty="0"/>
              <a:t>Having different cultural values </a:t>
            </a:r>
            <a:endParaRPr lang="en-US" sz="1800" b="1" dirty="0" smtClean="0"/>
          </a:p>
          <a:p>
            <a:pPr algn="l"/>
            <a:r>
              <a:rPr lang="en-US" sz="1800" b="1" dirty="0" smtClean="0"/>
              <a:t>Mistakenly </a:t>
            </a:r>
            <a:r>
              <a:rPr lang="en-US" sz="1800" b="1" dirty="0"/>
              <a:t>believing that it will be easy to get away with </a:t>
            </a:r>
            <a:endParaRPr lang="en-US" sz="1800" b="1" dirty="0" smtClean="0"/>
          </a:p>
          <a:p>
            <a:pPr algn="l"/>
            <a:r>
              <a:rPr lang="en-US" sz="1800" b="1" dirty="0" smtClean="0"/>
              <a:t>Knowing </a:t>
            </a:r>
            <a:r>
              <a:rPr lang="en-US" sz="1800" b="1" dirty="0"/>
              <a:t>that the syllabus has stayed the same each year </a:t>
            </a:r>
            <a:endParaRPr lang="en-US" sz="1800" b="1" dirty="0" smtClean="0"/>
          </a:p>
          <a:p>
            <a:pPr algn="l"/>
            <a:r>
              <a:rPr lang="en-US" sz="1800" b="1" dirty="0" smtClean="0"/>
              <a:t>Having </a:t>
            </a:r>
            <a:r>
              <a:rPr lang="en-US" sz="1800" b="1" dirty="0"/>
              <a:t>unclear instructions for an assessment task </a:t>
            </a:r>
            <a:endParaRPr lang="en-US" sz="1800" b="1" dirty="0" smtClean="0"/>
          </a:p>
          <a:p>
            <a:pPr algn="l"/>
            <a:r>
              <a:rPr lang="en-US" sz="1800" b="1" dirty="0" smtClean="0"/>
              <a:t>Having </a:t>
            </a:r>
            <a:r>
              <a:rPr lang="en-US" sz="1800" b="1" dirty="0"/>
              <a:t>a lack of academic confidence </a:t>
            </a:r>
            <a:endParaRPr lang="en-US" sz="1800" b="1" dirty="0" smtClean="0"/>
          </a:p>
          <a:p>
            <a:pPr algn="l"/>
            <a:r>
              <a:rPr lang="en-US" sz="1800" b="1" dirty="0" smtClean="0"/>
              <a:t>Being </a:t>
            </a:r>
            <a:r>
              <a:rPr lang="en-US" sz="1800" b="1" dirty="0"/>
              <a:t>conditioned from secondary </a:t>
            </a:r>
            <a:r>
              <a:rPr lang="en-US" sz="1800" b="1" dirty="0" smtClean="0"/>
              <a:t>schooling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4136540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5219700" cy="487362"/>
          </a:xfrm>
        </p:spPr>
        <p:txBody>
          <a:bodyPr/>
          <a:lstStyle/>
          <a:p>
            <a:pPr algn="l"/>
            <a:r>
              <a:rPr lang="en-US" b="1" dirty="0"/>
              <a:t>Common mistakes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48200"/>
          </a:xfrm>
        </p:spPr>
        <p:txBody>
          <a:bodyPr/>
          <a:lstStyle/>
          <a:p>
            <a:pPr algn="l"/>
            <a:r>
              <a:rPr lang="en-US" sz="2000" b="1" dirty="0"/>
              <a:t>•</a:t>
            </a:r>
            <a:r>
              <a:rPr lang="en-US" sz="2000" b="1" dirty="0" smtClean="0"/>
              <a:t>"</a:t>
            </a:r>
            <a:r>
              <a:rPr lang="en-US" sz="2000" b="1" dirty="0"/>
              <a:t>I thought it would be OK if I only included the source in my bibliography."</a:t>
            </a:r>
          </a:p>
          <a:p>
            <a:pPr algn="l"/>
            <a:r>
              <a:rPr lang="en-US" sz="2000" b="1" dirty="0"/>
              <a:t>•"I made lots of notes for my essay and couldn't remember where I found the information."</a:t>
            </a:r>
          </a:p>
          <a:p>
            <a:pPr algn="l"/>
            <a:r>
              <a:rPr lang="en-US" sz="2000" b="1" dirty="0"/>
              <a:t>•"I am familiar with other academic conventions"</a:t>
            </a:r>
          </a:p>
          <a:p>
            <a:pPr algn="l"/>
            <a:r>
              <a:rPr lang="en-US" sz="2000" b="1" dirty="0"/>
              <a:t>•"I thought it would be OK to use material that I had purchased online."</a:t>
            </a:r>
          </a:p>
          <a:p>
            <a:pPr algn="l"/>
            <a:r>
              <a:rPr lang="en-US" sz="2000" b="1" dirty="0"/>
              <a:t>•"I thought it would be OK to copy the text if I changed some of the words into my own."</a:t>
            </a:r>
          </a:p>
          <a:p>
            <a:pPr algn="l"/>
            <a:r>
              <a:rPr lang="en-US" sz="2000" b="1" dirty="0"/>
              <a:t>•"I thought that plagiarism only applied to essays, I didn't know that it also applies to oral presentations/group projects, etc."</a:t>
            </a:r>
          </a:p>
          <a:p>
            <a:pPr algn="l"/>
            <a:r>
              <a:rPr lang="en-US" sz="2000" b="1" dirty="0"/>
              <a:t>•"I didn't think I had to reference my tutor's notes."</a:t>
            </a:r>
          </a:p>
          <a:p>
            <a:pPr algn="l"/>
            <a:r>
              <a:rPr lang="en-US" sz="2000" b="1" dirty="0"/>
              <a:t>•"I didn't think that you needed to reference material found on the web."</a:t>
            </a:r>
          </a:p>
          <a:p>
            <a:pPr algn="l"/>
            <a:r>
              <a:rPr lang="en-US" sz="2000" b="1" dirty="0"/>
              <a:t>•"I left it too late and just didn't have time to reference my sources."</a:t>
            </a: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62778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391" y="152400"/>
            <a:ext cx="5524500" cy="639762"/>
          </a:xfrm>
        </p:spPr>
        <p:txBody>
          <a:bodyPr/>
          <a:lstStyle/>
          <a:p>
            <a:pPr algn="l"/>
            <a:r>
              <a:rPr lang="en-US" sz="4000" dirty="0"/>
              <a:t>Benefits of referencing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b="1" dirty="0"/>
              <a:t>•</a:t>
            </a:r>
            <a:r>
              <a:rPr lang="en-US" sz="1800" b="1" dirty="0">
                <a:solidFill>
                  <a:srgbClr val="FF0000"/>
                </a:solidFill>
              </a:rPr>
              <a:t>Receiving credit </a:t>
            </a:r>
            <a:r>
              <a:rPr lang="en-US" sz="1800" b="1" dirty="0"/>
              <a:t>for your own hard work and research</a:t>
            </a:r>
          </a:p>
          <a:p>
            <a:pPr algn="l"/>
            <a:endParaRPr lang="en-US" sz="1800" b="1" dirty="0"/>
          </a:p>
          <a:p>
            <a:pPr algn="l"/>
            <a:r>
              <a:rPr lang="en-US" sz="1800" b="1" dirty="0"/>
              <a:t>•</a:t>
            </a:r>
            <a:r>
              <a:rPr lang="en-US" sz="1800" b="1" dirty="0">
                <a:solidFill>
                  <a:srgbClr val="FF0000"/>
                </a:solidFill>
              </a:rPr>
              <a:t>Demonstrating your intellectual integrity </a:t>
            </a:r>
            <a:r>
              <a:rPr lang="en-US" sz="1800" b="1" dirty="0"/>
              <a:t>by conforming to agreed academic standards of good practice</a:t>
            </a:r>
          </a:p>
          <a:p>
            <a:pPr algn="l"/>
            <a:endParaRPr lang="en-US" sz="1800" b="1" dirty="0"/>
          </a:p>
          <a:p>
            <a:pPr algn="l"/>
            <a:r>
              <a:rPr lang="en-US" sz="1800" b="1" dirty="0">
                <a:solidFill>
                  <a:srgbClr val="FF0000"/>
                </a:solidFill>
              </a:rPr>
              <a:t>•Receiving meaningful feedback </a:t>
            </a:r>
            <a:r>
              <a:rPr lang="en-US" sz="1800" b="1" dirty="0"/>
              <a:t>from your tutor that is targeted to the level you are really at (not pretending to be</a:t>
            </a:r>
            <a:r>
              <a:rPr lang="en-US" sz="1800" b="1" dirty="0" smtClean="0"/>
              <a:t>)</a:t>
            </a:r>
            <a:endParaRPr lang="en-US" sz="1800" b="1" dirty="0"/>
          </a:p>
          <a:p>
            <a:pPr algn="l"/>
            <a:endParaRPr lang="en-US" sz="1800" b="1" dirty="0"/>
          </a:p>
          <a:p>
            <a:pPr algn="l"/>
            <a:r>
              <a:rPr lang="en-US" sz="1800" b="1" dirty="0">
                <a:solidFill>
                  <a:srgbClr val="FF0000"/>
                </a:solidFill>
              </a:rPr>
              <a:t>•</a:t>
            </a:r>
            <a:r>
              <a:rPr lang="en-US" sz="1800" b="1" dirty="0" err="1">
                <a:solidFill>
                  <a:srgbClr val="FF0000"/>
                </a:solidFill>
              </a:rPr>
              <a:t>Contextualising</a:t>
            </a:r>
            <a:r>
              <a:rPr lang="en-US" sz="1800" b="1" dirty="0">
                <a:solidFill>
                  <a:srgbClr val="FF0000"/>
                </a:solidFill>
              </a:rPr>
              <a:t> your work </a:t>
            </a:r>
            <a:r>
              <a:rPr lang="en-US" sz="1800" b="1" dirty="0"/>
              <a:t>to show how it relates to current research and </a:t>
            </a:r>
            <a:r>
              <a:rPr lang="en-US" sz="1800" b="1" dirty="0" smtClean="0"/>
              <a:t>debates</a:t>
            </a:r>
            <a:endParaRPr lang="en-US" sz="1800" b="1" dirty="0"/>
          </a:p>
          <a:p>
            <a:pPr algn="l"/>
            <a:endParaRPr lang="en-US" sz="1800" b="1" dirty="0"/>
          </a:p>
          <a:p>
            <a:pPr algn="l"/>
            <a:r>
              <a:rPr lang="en-US" sz="1800" b="1" dirty="0">
                <a:solidFill>
                  <a:srgbClr val="FF0000"/>
                </a:solidFill>
              </a:rPr>
              <a:t>•Directing your reader to sources </a:t>
            </a:r>
            <a:r>
              <a:rPr lang="en-US" sz="1800" b="1" dirty="0"/>
              <a:t>of information and enabling them to 'pick up the thread'</a:t>
            </a:r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38046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How to avoid plagiarism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Learning how to </a:t>
            </a:r>
            <a:r>
              <a:rPr lang="en-US" dirty="0">
                <a:solidFill>
                  <a:srgbClr val="FF0000"/>
                </a:solidFill>
              </a:rPr>
              <a:t>note-take</a:t>
            </a:r>
            <a:r>
              <a:rPr lang="en-US" dirty="0"/>
              <a:t> </a:t>
            </a:r>
            <a:r>
              <a:rPr lang="en-US" dirty="0" smtClean="0"/>
              <a:t>effectively</a:t>
            </a:r>
          </a:p>
          <a:p>
            <a:pPr algn="l"/>
            <a:r>
              <a:rPr lang="en-US" dirty="0"/>
              <a:t>Learning how to</a:t>
            </a:r>
            <a:r>
              <a:rPr lang="en-US" dirty="0">
                <a:solidFill>
                  <a:srgbClr val="FF0000"/>
                </a:solidFill>
              </a:rPr>
              <a:t> reference </a:t>
            </a:r>
            <a:r>
              <a:rPr lang="en-US" dirty="0" smtClean="0"/>
              <a:t>correctly</a:t>
            </a:r>
          </a:p>
          <a:p>
            <a:pPr algn="l"/>
            <a:r>
              <a:rPr lang="en-US" dirty="0"/>
              <a:t>Learning how to</a:t>
            </a:r>
            <a:r>
              <a:rPr lang="en-US" dirty="0">
                <a:solidFill>
                  <a:srgbClr val="FF0000"/>
                </a:solidFill>
              </a:rPr>
              <a:t> paraphrase </a:t>
            </a:r>
            <a:r>
              <a:rPr lang="en-US" dirty="0"/>
              <a:t>correctly</a:t>
            </a:r>
          </a:p>
        </p:txBody>
      </p:sp>
    </p:spTree>
    <p:extLst>
      <p:ext uri="{BB962C8B-B14F-4D97-AF65-F5344CB8AC3E}">
        <p14:creationId xmlns:p14="http://schemas.microsoft.com/office/powerpoint/2010/main" val="75887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14756</TotalTime>
  <Words>656</Words>
  <Application>Microsoft Office PowerPoint</Application>
  <PresentationFormat>A4 Paper (210x297 mm)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ae_AlMateen</vt:lpstr>
      <vt:lpstr>AR CARTER</vt:lpstr>
      <vt:lpstr>Arial</vt:lpstr>
      <vt:lpstr>Bell MT</vt:lpstr>
      <vt:lpstr>Calibri</vt:lpstr>
      <vt:lpstr>Garamond</vt:lpstr>
      <vt:lpstr>Times New Roman</vt:lpstr>
      <vt:lpstr>Office Theme</vt:lpstr>
      <vt:lpstr>PowerPoint Presentation</vt:lpstr>
      <vt:lpstr>Lecture 5</vt:lpstr>
      <vt:lpstr>What Plagiarism is</vt:lpstr>
      <vt:lpstr>PowerPoint Presentation</vt:lpstr>
      <vt:lpstr>PowerPoint Presentation</vt:lpstr>
      <vt:lpstr>PowerPoint Presentation</vt:lpstr>
      <vt:lpstr>Types of plagiarism </vt:lpstr>
      <vt:lpstr>Common excuses</vt:lpstr>
      <vt:lpstr>Common mistakes</vt:lpstr>
      <vt:lpstr>Benefits of referencing</vt:lpstr>
      <vt:lpstr>How to avoid plagiarism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KBJ 911</cp:lastModifiedBy>
  <cp:revision>250</cp:revision>
  <dcterms:created xsi:type="dcterms:W3CDTF">2009-10-14T19:14:34Z</dcterms:created>
  <dcterms:modified xsi:type="dcterms:W3CDTF">2015-12-16T16:12:42Z</dcterms:modified>
</cp:coreProperties>
</file>