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2" r:id="rId1"/>
    <p:sldMasterId id="2147483690" r:id="rId2"/>
    <p:sldMasterId id="2147483705" r:id="rId3"/>
  </p:sldMasterIdLst>
  <p:notesMasterIdLst>
    <p:notesMasterId r:id="rId22"/>
  </p:notesMasterIdLst>
  <p:sldIdLst>
    <p:sldId id="257" r:id="rId4"/>
    <p:sldId id="256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72" r:id="rId2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975" autoAdjust="0"/>
    <p:restoredTop sz="94660"/>
  </p:normalViewPr>
  <p:slideViewPr>
    <p:cSldViewPr snapToGrid="0">
      <p:cViewPr varScale="1">
        <p:scale>
          <a:sx n="58" d="100"/>
          <a:sy n="58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BE6748-3137-4EB6-8316-E217E5989840}" type="datetimeFigureOut">
              <a:rPr lang="ar-SA" smtClean="0"/>
              <a:t>18/01/38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737811E-EB03-4A15-95FC-B5A30BB07C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20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35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ectangle 11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207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7720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/>
        </p:nvSpPr>
        <p:spPr>
          <a:xfrm>
            <a:off x="60808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0406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14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853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064739" y="6356351"/>
            <a:ext cx="59396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2627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8080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3595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1529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7981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6086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8020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7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96814758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ectangle 11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6242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728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/>
        </p:nvSpPr>
        <p:spPr>
          <a:xfrm>
            <a:off x="60808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86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14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623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064739" y="6356351"/>
            <a:ext cx="59396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8133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3481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1926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8329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0062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2048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2509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2473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ar-SA" sz="5625" smtClean="0"/>
              <a:t>انقر لتحرير نمط العنوان الرئيسي</a:t>
            </a:r>
            <a:endParaRPr sz="5625"/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ar-SA" sz="2531" smtClean="0"/>
              <a:t>انقر لتحرير أنماط النص الرئيسي</a:t>
            </a:r>
          </a:p>
          <a:p>
            <a:pPr lvl="1">
              <a:defRPr sz="1800"/>
            </a:pPr>
            <a:r>
              <a:rPr lang="ar-SA" sz="2531" smtClean="0"/>
              <a:t>المستوى الثاني</a:t>
            </a:r>
          </a:p>
          <a:p>
            <a:pPr lvl="2">
              <a:defRPr sz="1800"/>
            </a:pPr>
            <a:r>
              <a:rPr lang="ar-SA" sz="2531" smtClean="0"/>
              <a:t>المستوى الثالث</a:t>
            </a:r>
          </a:p>
          <a:p>
            <a:pPr lvl="3">
              <a:defRPr sz="1800"/>
            </a:pPr>
            <a:r>
              <a:rPr lang="ar-SA" sz="2531" smtClean="0"/>
              <a:t>المستوى الرابع</a:t>
            </a:r>
          </a:p>
          <a:p>
            <a:pPr lvl="4">
              <a:defRPr sz="1800"/>
            </a:pPr>
            <a:r>
              <a:rPr lang="ar-SA" sz="2531" smtClean="0"/>
              <a:t>المستوى الخامس</a:t>
            </a: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67276037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45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ectangle 11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231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7420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/>
        </p:nvSpPr>
        <p:spPr>
          <a:xfrm>
            <a:off x="60808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44423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14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770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064739" y="6356351"/>
            <a:ext cx="59396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0697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8191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566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324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5065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3684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214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9"/>
            <a:ext cx="375138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836713"/>
            <a:ext cx="11441723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670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ar-SA" sz="5625" smtClean="0"/>
              <a:t>انقر لتحرير نمط العنوان الرئيسي</a:t>
            </a:r>
            <a:endParaRPr sz="5625"/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ar-SA" sz="2531" smtClean="0"/>
              <a:t>انقر لتحرير أنماط النص الرئيسي</a:t>
            </a:r>
          </a:p>
          <a:p>
            <a:pPr lvl="1">
              <a:defRPr sz="1800"/>
            </a:pPr>
            <a:r>
              <a:rPr lang="ar-SA" sz="2531" smtClean="0"/>
              <a:t>المستوى الثاني</a:t>
            </a:r>
          </a:p>
          <a:p>
            <a:pPr lvl="2">
              <a:defRPr sz="1800"/>
            </a:pPr>
            <a:r>
              <a:rPr lang="ar-SA" sz="2531" smtClean="0"/>
              <a:t>المستوى الثالث</a:t>
            </a:r>
          </a:p>
          <a:p>
            <a:pPr lvl="3">
              <a:defRPr sz="1800"/>
            </a:pPr>
            <a:r>
              <a:rPr lang="ar-SA" sz="2531" smtClean="0"/>
              <a:t>المستوى الرابع</a:t>
            </a:r>
          </a:p>
          <a:p>
            <a:pPr lvl="4">
              <a:defRPr sz="1800"/>
            </a:pPr>
            <a:r>
              <a:rPr lang="ar-SA" sz="2531" smtClean="0"/>
              <a:t>المستوى الخامس</a:t>
            </a: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289037003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221612" y="6324600"/>
            <a:ext cx="10970388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1221612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21612" y="6392362"/>
            <a:ext cx="3253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36753" y="6468190"/>
            <a:ext cx="47857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67315" y="6324600"/>
            <a:ext cx="1065673" cy="4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3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221612" y="6324600"/>
            <a:ext cx="10970388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1221612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21612" y="6392362"/>
            <a:ext cx="3253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36753" y="6468190"/>
            <a:ext cx="47857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67315" y="6324600"/>
            <a:ext cx="1065673" cy="4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9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iming>
    <p:tnLst>
      <p:par>
        <p:cTn id="1" dur="indefinite" restart="never" nodeType="tmRoot"/>
      </p:par>
    </p:tnLst>
  </p:timing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221612" y="6324600"/>
            <a:ext cx="10970388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fld id="{79471186-EDAB-437D-BBF2-A99C79EE2054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1221612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21612" y="6392362"/>
            <a:ext cx="3253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36753" y="6468190"/>
            <a:ext cx="47857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67315" y="6324600"/>
            <a:ext cx="1065673" cy="4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6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iming>
    <p:tnLst>
      <p:par>
        <p:cTn id="1" dur="indefinite" restart="never" nodeType="tmRoot"/>
      </p:par>
    </p:tnLst>
  </p:timing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1885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4300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6858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7637464" y="1981201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14300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994820" y="24765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Psycholinguistics</a:t>
            </a:r>
            <a:endParaRPr lang="ar-SA" sz="28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Dr. Abdulaziz Alturki</a:t>
            </a:r>
            <a:endParaRPr lang="ar-SA" sz="3700" b="1" dirty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1524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6896100" y="5893594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79982" y="6329535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/>
            </a:pPr>
            <a:r>
              <a:rPr lang="ar-SA" sz="1100" dirty="0">
                <a:latin typeface="Arial" pitchFamily="34" charset="0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>
              <a:defRPr/>
            </a:pPr>
            <a:r>
              <a:rPr lang="en-US" sz="1100" dirty="0"/>
              <a:t>All Rights Reserved for KFU ©</a:t>
            </a:r>
          </a:p>
        </p:txBody>
      </p:sp>
    </p:spTree>
    <p:extLst>
      <p:ext uri="{BB962C8B-B14F-4D97-AF65-F5344CB8AC3E}">
        <p14:creationId xmlns:p14="http://schemas.microsoft.com/office/powerpoint/2010/main" val="142946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5</a:t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Language acquisition</a:t>
            </a:r>
          </a:p>
          <a:p>
            <a:r>
              <a:rPr lang="en-US" dirty="0" smtClean="0"/>
              <a:t>Developmental stages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7155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 smtClean="0"/>
              <a:t>Universal milestones. p.106</a:t>
            </a:r>
            <a:endParaRPr sz="2531" dirty="0"/>
          </a:p>
        </p:txBody>
      </p:sp>
      <p:sp>
        <p:nvSpPr>
          <p:cNvPr id="67" name="Shape 67"/>
          <p:cNvSpPr>
            <a:spLocks noGrp="1"/>
          </p:cNvSpPr>
          <p:nvPr>
            <p:ph type="title" idx="4294967295"/>
          </p:nvPr>
        </p:nvSpPr>
        <p:spPr>
          <a:xfrm>
            <a:off x="0" y="693738"/>
            <a:ext cx="10515600" cy="132556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 dirty="0" smtClean="0"/>
              <a:t>Developmental stages</a:t>
            </a:r>
            <a:endParaRPr sz="5625" dirty="0"/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9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766010" y="610014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25" dirty="0"/>
              <a:t>Pre-birth to 12 months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Pre-birth sensitivity to language. p.107</a:t>
            </a:r>
          </a:p>
          <a:p>
            <a:pPr lvl="0" algn="l">
              <a:defRPr sz="1800"/>
            </a:pPr>
            <a:r>
              <a:rPr sz="2531" dirty="0"/>
              <a:t>Hearing begins to develop around 18 weeks of gestation. (4 months)</a:t>
            </a:r>
          </a:p>
          <a:p>
            <a:pPr lvl="0" algn="l">
              <a:defRPr sz="1800"/>
            </a:pPr>
            <a:r>
              <a:rPr sz="2531" dirty="0"/>
              <a:t>By the third trimester, the fetus responds to auditory stimulation.</a:t>
            </a:r>
          </a:p>
          <a:p>
            <a:pPr lvl="0" algn="l">
              <a:defRPr sz="1800"/>
            </a:pPr>
            <a:r>
              <a:rPr sz="2531" dirty="0"/>
              <a:t>38 weeks old fetuses have a preference for their own mothers’ voice over that of a stranger. (8.8 months)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7510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After birth, children </a:t>
            </a:r>
            <a:r>
              <a:rPr sz="2531" dirty="0" smtClean="0"/>
              <a:t>recognize </a:t>
            </a:r>
            <a:r>
              <a:rPr sz="2531" dirty="0"/>
              <a:t>their mother language as distinct from other languages. p.107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290166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1341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742950" y="903288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25" dirty="0"/>
              <a:t>1st six months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xfrm>
            <a:off x="514350" y="222885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Coos, gurgles. p.109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6581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xfrm>
            <a:off x="771525" y="641350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5625" dirty="0" smtClean="0"/>
              <a:t>Second </a:t>
            </a:r>
            <a:r>
              <a:rPr sz="5625" dirty="0" smtClean="0"/>
              <a:t>six </a:t>
            </a:r>
            <a:r>
              <a:rPr sz="5625" dirty="0"/>
              <a:t>months</a:t>
            </a:r>
          </a:p>
        </p:txBody>
      </p:sp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Babbling (e.g. single syllables -CV). p.109</a:t>
            </a:r>
          </a:p>
          <a:p>
            <a:pPr lvl="0" algn="l">
              <a:defRPr sz="1800"/>
            </a:pPr>
            <a:r>
              <a:rPr sz="2531" dirty="0"/>
              <a:t>The consonant is usually a stop sound. Vowel is /a/</a:t>
            </a:r>
          </a:p>
          <a:p>
            <a:pPr lvl="0" algn="l">
              <a:defRPr sz="1800"/>
            </a:pPr>
            <a:r>
              <a:rPr sz="2531" dirty="0"/>
              <a:t>The </a:t>
            </a:r>
            <a:r>
              <a:rPr sz="2531" dirty="0" err="1"/>
              <a:t>vocalisations</a:t>
            </a:r>
            <a:r>
              <a:rPr sz="2531" dirty="0"/>
              <a:t> have sentence-like intonation. p.110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955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25" dirty="0"/>
              <a:t>12-24 months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First word -12-18 months (one-word-stage). p.110</a:t>
            </a:r>
          </a:p>
          <a:p>
            <a:pPr lvl="0" algn="l">
              <a:defRPr sz="1800"/>
            </a:pPr>
            <a:r>
              <a:rPr sz="2531" dirty="0"/>
              <a:t>This is also called a ‘holophrastic period’ (e.g. milk - I want milk - the cat is drinking milk..</a:t>
            </a:r>
            <a:r>
              <a:rPr sz="2531" dirty="0" err="1"/>
              <a:t>etc</a:t>
            </a:r>
            <a:r>
              <a:rPr sz="2531" dirty="0"/>
              <a:t>).</a:t>
            </a:r>
          </a:p>
          <a:p>
            <a:pPr lvl="0" algn="l">
              <a:defRPr sz="1800"/>
            </a:pPr>
            <a:r>
              <a:rPr sz="2531" dirty="0" err="1"/>
              <a:t>Underextension</a:t>
            </a:r>
            <a:r>
              <a:rPr sz="2531" dirty="0"/>
              <a:t> vs. overextension. p.111 (e.g. flower X rose vs. dog= cat).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0007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When the child’s vocabulary reaches about 50 words, the child starts putting words together and s/he starts learning new words quickly. p.111</a:t>
            </a:r>
          </a:p>
          <a:p>
            <a:pPr lvl="0" algn="l">
              <a:defRPr sz="1800"/>
            </a:pPr>
            <a:r>
              <a:rPr sz="2531" dirty="0"/>
              <a:t>6-year old children roughly know 8000-14000 words.</a:t>
            </a:r>
          </a:p>
          <a:p>
            <a:pPr lvl="0" algn="l">
              <a:defRPr sz="1800"/>
            </a:pPr>
            <a:r>
              <a:rPr sz="2531" dirty="0"/>
              <a:t>Average of 4-8 new words everyday.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1711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5625" dirty="0" smtClean="0"/>
              <a:t>Preschool years</a:t>
            </a:r>
            <a:endParaRPr sz="5625" dirty="0"/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Children show knowledge of L1 word-order. p116</a:t>
            </a:r>
          </a:p>
          <a:p>
            <a:pPr lvl="0" algn="l">
              <a:defRPr sz="1800"/>
            </a:pPr>
            <a:r>
              <a:rPr sz="2531" dirty="0"/>
              <a:t>Sentences start to lengthen.</a:t>
            </a:r>
          </a:p>
          <a:p>
            <a:pPr lvl="0" algn="l">
              <a:defRPr sz="1800"/>
            </a:pPr>
            <a:r>
              <a:rPr sz="2531" dirty="0"/>
              <a:t>Mean length of utterances (MLU). (free &amp; bound morphemes in a language sample/ the number of utterances. p.117</a:t>
            </a:r>
          </a:p>
          <a:p>
            <a:pPr lvl="0" algn="l">
              <a:defRPr sz="1800"/>
            </a:pPr>
            <a:r>
              <a:rPr sz="2531" dirty="0"/>
              <a:t>There is high correlation between MLU and age.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0458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sz="7600"/>
            </a:lvl1pPr>
          </a:lstStyle>
          <a:p>
            <a:pPr lvl="0" algn="l">
              <a:defRPr sz="1800"/>
            </a:pPr>
            <a:r>
              <a:rPr sz="5344" dirty="0"/>
              <a:t>Hanna (23 month old girl)</a:t>
            </a:r>
          </a:p>
        </p:txBody>
      </p:sp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93" name="Screen Shot 2014-02-23 at 06.33.4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70471" y="1848408"/>
            <a:ext cx="7248328" cy="39916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5324548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1- No bound morphemes or tense markers on verbs or plural markers.</a:t>
            </a:r>
          </a:p>
          <a:p>
            <a:pPr lvl="0" algn="l">
              <a:defRPr sz="1800"/>
            </a:pPr>
            <a:r>
              <a:rPr sz="2531" dirty="0"/>
              <a:t>2- No subjects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4773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625" dirty="0"/>
              <a:t>Third year. </a:t>
            </a:r>
          </a:p>
        </p:txBody>
      </p:sp>
      <p:sp>
        <p:nvSpPr>
          <p:cNvPr id="99" name="Shape 9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Sentences gradually lengthen, bound morphemes and function words emerge. </a:t>
            </a:r>
          </a:p>
          <a:p>
            <a:pPr lvl="0" algn="l">
              <a:defRPr sz="1800"/>
            </a:pPr>
            <a:r>
              <a:rPr sz="2531" dirty="0"/>
              <a:t>Morphemes emerge gradually in a similar order (e.g. -</a:t>
            </a:r>
            <a:r>
              <a:rPr sz="2531" dirty="0" err="1"/>
              <a:t>ing</a:t>
            </a:r>
            <a:r>
              <a:rPr sz="2531" dirty="0"/>
              <a:t> present progressive - Kitty sleeping)</a:t>
            </a:r>
          </a:p>
          <a:p>
            <a:pPr lvl="0" algn="l">
              <a:defRPr sz="1800"/>
            </a:pPr>
            <a:r>
              <a:rPr sz="2531" dirty="0"/>
              <a:t>Past tense mistakes (e.g. ‘</a:t>
            </a:r>
            <a:r>
              <a:rPr sz="2531" dirty="0" err="1"/>
              <a:t>goed</a:t>
            </a:r>
            <a:r>
              <a:rPr sz="2531" dirty="0"/>
              <a:t>’ indicate overgeneralization).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6079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62000" y="741363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lang="en-US" sz="5625" dirty="0" smtClean="0"/>
              <a:t>At age 3</a:t>
            </a:r>
            <a:endParaRPr sz="5625" dirty="0"/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609600" y="2066926"/>
            <a:ext cx="10972800" cy="4525963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Complex sentences are produced (with variation). p.122</a:t>
            </a:r>
          </a:p>
          <a:p>
            <a:pPr lvl="0" algn="l">
              <a:defRPr sz="1800"/>
            </a:pPr>
            <a:r>
              <a:rPr sz="2531" dirty="0"/>
              <a:t>I want Mommy do it.</a:t>
            </a:r>
          </a:p>
          <a:p>
            <a:pPr lvl="0" algn="l">
              <a:defRPr sz="1800"/>
            </a:pPr>
            <a:r>
              <a:rPr sz="2531" dirty="0"/>
              <a:t>I see you sit down.</a:t>
            </a:r>
          </a:p>
          <a:p>
            <a:pPr lvl="0" algn="l">
              <a:defRPr sz="1800"/>
            </a:pPr>
            <a:r>
              <a:rPr sz="2531" dirty="0"/>
              <a:t>Watch me draw circles</a:t>
            </a:r>
          </a:p>
          <a:p>
            <a:pPr lvl="0" algn="l">
              <a:defRPr sz="1800"/>
            </a:pPr>
            <a:r>
              <a:rPr sz="2531" dirty="0"/>
              <a:t>Children begin producing relative clauses spontaneously around the age of 3-4. p.123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48732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xfrm>
            <a:off x="934453" y="461378"/>
            <a:ext cx="10515600" cy="1325563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105" name="Shape 10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In general, there is a considerable period between the time a child first uses a form and consistent use of it (e.g. past tense). p.124</a:t>
            </a:r>
          </a:p>
          <a:p>
            <a:pPr lvl="0" algn="l">
              <a:defRPr sz="1800"/>
            </a:pPr>
            <a:r>
              <a:rPr sz="2531" dirty="0"/>
              <a:t>At around 5-6, language becomes more systematic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0990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2531" dirty="0"/>
              <a:t>7,8 &amp; 9 year olds start to use derivational morphemes (e.g. -ness, -</a:t>
            </a:r>
            <a:r>
              <a:rPr sz="2531" dirty="0" err="1"/>
              <a:t>ful</a:t>
            </a:r>
            <a:r>
              <a:rPr sz="2531" dirty="0"/>
              <a:t> and -</a:t>
            </a:r>
            <a:r>
              <a:rPr sz="2531" dirty="0" err="1"/>
              <a:t>ment</a:t>
            </a:r>
            <a:r>
              <a:rPr sz="2531" dirty="0"/>
              <a:t>). p124-125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47512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531"/>
              <a:t>Discourse ability &amp; metalinguistic awareness develop as children grow older. p. 126-128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66010" y="148349"/>
            <a:ext cx="122280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rgbClr val="00B050"/>
                </a:solidFill>
              </a:rPr>
              <a:t>Psycholinguistics                                                                                              Lecture 5                                   </a:t>
            </a:r>
            <a:endParaRPr lang="ar-SA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8986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7686675" y="2166938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4572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4572001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2001838" y="2215541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4987363" y="6329535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/>
            </a:pPr>
            <a:r>
              <a:rPr lang="ar-SA" sz="1100" dirty="0">
                <a:latin typeface="Arial" pitchFamily="34" charset="0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>
              <a:defRPr/>
            </a:pPr>
            <a:r>
              <a:rPr lang="en-US" sz="1100" dirty="0"/>
              <a:t>All Rights Reserved for KFU ©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556" y="2750505"/>
            <a:ext cx="1930327" cy="134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1111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نسق1111" id="{D3D1A20D-FBE7-4A9F-A283-797ABAE302B7}" vid="{24C2B87F-4E32-4E0E-AAC0-76D49D1E4B9B}"/>
    </a:ext>
  </a:extLst>
</a:theme>
</file>

<file path=ppt/theme/theme2.xml><?xml version="1.0" encoding="utf-8"?>
<a:theme xmlns:a="http://schemas.openxmlformats.org/drawingml/2006/main" name="dsddd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ddd" id="{F33C59D3-95F5-451A-BFFB-A8741B753F39}" vid="{03DFE142-9BA4-4E89-ACFF-DB1D83D9400C}"/>
    </a:ext>
  </a:extLst>
</a:theme>
</file>

<file path=ppt/theme/theme3.xml><?xml version="1.0" encoding="utf-8"?>
<a:theme xmlns:a="http://schemas.openxmlformats.org/drawingml/2006/main" name="1_نسق1111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نسق1111" id="{D3D1A20D-FBE7-4A9F-A283-797ABAE302B7}" vid="{24C2B87F-4E32-4E0E-AAC0-76D49D1E4B9B}"/>
    </a:ext>
  </a:ext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نسق1111</Template>
  <TotalTime>10</TotalTime>
  <Words>539</Words>
  <Application>Microsoft Office PowerPoint</Application>
  <PresentationFormat>Widescreen</PresentationFormat>
  <Paragraphs>75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AYM Wadiy S_U normal.</vt:lpstr>
      <vt:lpstr>Calibri</vt:lpstr>
      <vt:lpstr>Times New Roman</vt:lpstr>
      <vt:lpstr>نسق1111</vt:lpstr>
      <vt:lpstr>dsddd</vt:lpstr>
      <vt:lpstr>1_نسق1111</vt:lpstr>
      <vt:lpstr>PowerPoint Presentation</vt:lpstr>
      <vt:lpstr>Lecture 5 </vt:lpstr>
      <vt:lpstr>Developmental stages</vt:lpstr>
      <vt:lpstr>Pre-birth to 12 months</vt:lpstr>
      <vt:lpstr>PowerPoint Presentation</vt:lpstr>
      <vt:lpstr>1st six months</vt:lpstr>
      <vt:lpstr>Second six months</vt:lpstr>
      <vt:lpstr>12-24 months</vt:lpstr>
      <vt:lpstr>PowerPoint Presentation</vt:lpstr>
      <vt:lpstr>Preschool years</vt:lpstr>
      <vt:lpstr>Hanna (23 month old girl)</vt:lpstr>
      <vt:lpstr>PowerPoint Presentation</vt:lpstr>
      <vt:lpstr>Third year. </vt:lpstr>
      <vt:lpstr>At age 3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Abdulaziz Yousef Alturki</dc:creator>
  <cp:lastModifiedBy>Manal</cp:lastModifiedBy>
  <cp:revision>2</cp:revision>
  <dcterms:created xsi:type="dcterms:W3CDTF">2016-10-13T11:45:38Z</dcterms:created>
  <dcterms:modified xsi:type="dcterms:W3CDTF">2016-10-19T06:01:54Z</dcterms:modified>
</cp:coreProperties>
</file>