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4" r:id="rId2"/>
    <p:sldId id="257" r:id="rId3"/>
    <p:sldId id="274" r:id="rId4"/>
    <p:sldId id="275" r:id="rId5"/>
    <p:sldId id="276" r:id="rId6"/>
    <p:sldId id="285" r:id="rId7"/>
    <p:sldId id="286" r:id="rId8"/>
    <p:sldId id="287" r:id="rId9"/>
    <p:sldId id="288" r:id="rId10"/>
    <p:sldId id="289" r:id="rId11"/>
    <p:sldId id="290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132D9"/>
    <a:srgbClr val="009900"/>
    <a:srgbClr val="3B84AF"/>
    <a:srgbClr val="709256"/>
    <a:srgbClr val="AD9968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128" y="-9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F8FDB-80B7-4013-9B19-C788818B8140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B197B-6070-437C-83B3-8308F3928A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9342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E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 Creative Translation</a:t>
            </a:r>
          </a:p>
          <a:p>
            <a:pPr algn="ctr"/>
            <a:r>
              <a:rPr lang="en-GB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472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Ahmad M 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Halimah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3600" b="1" dirty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Course </a:t>
            </a:r>
            <a:r>
              <a:rPr lang="en-US" sz="36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Orientation</a:t>
            </a:r>
            <a:endParaRPr lang="en-US" sz="36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tx1"/>
                </a:solidFill>
                <a:cs typeface="Arial" pitchFamily="34" charset="0"/>
              </a:rPr>
              <a:t>Introduction to the Course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Learning Outcomes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By the end of this lecture, you should be 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 smtClean="0"/>
              <a:t>familiar </a:t>
            </a:r>
            <a:r>
              <a:rPr lang="en-US" dirty="0"/>
              <a:t>with the course content.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/>
              <a:t> familiar with the objectives &amp; teaching methods.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/>
              <a:t> aware of the materials to be used.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/>
              <a:t> aware of the main topics to be covered.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/>
              <a:t> aware of the assessment criteria.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/>
              <a:t> aware of the importance of attendance.</a:t>
            </a:r>
          </a:p>
          <a:p>
            <a:r>
              <a:rPr lang="en-GB" dirty="0" smtClean="0"/>
              <a:t> </a:t>
            </a:r>
            <a:endParaRPr lang="en-US" dirty="0" smtClean="0"/>
          </a:p>
          <a:p>
            <a:pPr marL="514350" indent="-514350" algn="l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/>
              <a:t>Course Syllabus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en-GB" dirty="0">
                <a:latin typeface="Times New Roman"/>
                <a:ea typeface="Calibri"/>
                <a:cs typeface="Arial"/>
              </a:rPr>
              <a:t>Creative Translation” is a practical course which focuses on translating creative texts.  </a:t>
            </a:r>
            <a:endParaRPr lang="en-GB" dirty="0" smtClean="0">
              <a:latin typeface="Times New Roman"/>
              <a:ea typeface="Calibri"/>
              <a:cs typeface="Arial"/>
            </a:endParaRPr>
          </a:p>
          <a:p>
            <a:pPr marL="45720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en-GB" dirty="0" smtClean="0">
                <a:latin typeface="Times New Roman"/>
                <a:ea typeface="Calibri"/>
                <a:cs typeface="Arial"/>
              </a:rPr>
              <a:t>This </a:t>
            </a:r>
            <a:r>
              <a:rPr lang="en-GB" dirty="0">
                <a:latin typeface="Times New Roman"/>
                <a:ea typeface="Calibri"/>
                <a:cs typeface="Arial"/>
              </a:rPr>
              <a:t>includes translating examples from Arabic and English rhetorical texts such as historical Islamic documents and </a:t>
            </a:r>
            <a:r>
              <a:rPr lang="en-GB" dirty="0" smtClean="0">
                <a:latin typeface="Times New Roman"/>
                <a:ea typeface="Calibri"/>
                <a:cs typeface="Arial"/>
              </a:rPr>
              <a:t>orations. </a:t>
            </a:r>
          </a:p>
          <a:p>
            <a:pPr marL="45720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en-GB" dirty="0" smtClean="0">
                <a:latin typeface="Times New Roman"/>
                <a:ea typeface="Calibri"/>
                <a:cs typeface="Arial"/>
              </a:rPr>
              <a:t> </a:t>
            </a:r>
            <a:r>
              <a:rPr lang="en-GB" dirty="0">
                <a:latin typeface="Times New Roman"/>
                <a:ea typeface="Calibri"/>
                <a:cs typeface="Arial"/>
              </a:rPr>
              <a:t>In addition, the course covers translating literary works </a:t>
            </a:r>
            <a:r>
              <a:rPr lang="en-GB" dirty="0" smtClean="0">
                <a:latin typeface="Times New Roman"/>
                <a:ea typeface="Calibri"/>
                <a:cs typeface="Arial"/>
              </a:rPr>
              <a:t>from poetry, drama and short stories.</a:t>
            </a:r>
            <a:endParaRPr lang="en-GB" sz="2800" dirty="0">
              <a:ea typeface="Calibri"/>
              <a:cs typeface="Arial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/>
            <a:r>
              <a:rPr lang="en-GB" sz="3200" b="1" dirty="0"/>
              <a:t>Objectives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Translate samples of various creative texts.</a:t>
            </a:r>
            <a:endParaRPr lang="en-GB" sz="2800" dirty="0">
              <a:solidFill>
                <a:prstClr val="black"/>
              </a:solidFill>
              <a:ea typeface="Calibri"/>
              <a:cs typeface="Arial"/>
            </a:endParaRPr>
          </a:p>
          <a:p>
            <a:pPr marL="457200" lvl="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Show knowledge of interpreting creative texts through </a:t>
            </a:r>
            <a:r>
              <a:rPr lang="en-GB" dirty="0" smtClean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your 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own translation.</a:t>
            </a:r>
            <a:endParaRPr lang="en-GB" sz="2800" dirty="0">
              <a:solidFill>
                <a:prstClr val="black"/>
              </a:solidFill>
              <a:ea typeface="Calibri"/>
              <a:cs typeface="Arial"/>
            </a:endParaRPr>
          </a:p>
          <a:p>
            <a:pPr marL="457200" lvl="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Show some skills in manipulating/producing translation of literary and rhetorical texts.</a:t>
            </a:r>
            <a:endParaRPr lang="en-GB" sz="2800" dirty="0">
              <a:solidFill>
                <a:prstClr val="black"/>
              </a:solidFill>
              <a:ea typeface="Calibri"/>
              <a:cs typeface="Arial"/>
            </a:endParaRPr>
          </a:p>
          <a:p>
            <a:pPr marL="457200" lvl="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Analyse and evaluate creative translation between Arabic &amp; English.</a:t>
            </a:r>
            <a:endParaRPr lang="en-GB" sz="2800" dirty="0">
              <a:solidFill>
                <a:prstClr val="black"/>
              </a:solidFill>
              <a:ea typeface="Calibri"/>
              <a:cs typeface="Arial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/>
              <a:t>Teaching Methods</a:t>
            </a:r>
            <a:r>
              <a:rPr lang="en-US" dirty="0"/>
              <a:t/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v"/>
            </a:pPr>
            <a:r>
              <a:rPr lang="en-GB" dirty="0"/>
              <a:t>Recorded Lectures </a:t>
            </a:r>
            <a:endParaRPr lang="en-US" dirty="0"/>
          </a:p>
          <a:p>
            <a:pPr lvl="0" algn="l">
              <a:buFont typeface="Wingdings" pitchFamily="2" charset="2"/>
              <a:buChar char="v"/>
            </a:pPr>
            <a:r>
              <a:rPr lang="en-GB" dirty="0"/>
              <a:t>Live Interactive Lectures </a:t>
            </a:r>
            <a:endParaRPr lang="en-US" dirty="0"/>
          </a:p>
          <a:p>
            <a:pPr lvl="0" algn="l">
              <a:buFont typeface="Wingdings" pitchFamily="2" charset="2"/>
              <a:buChar char="v"/>
            </a:pPr>
            <a:r>
              <a:rPr lang="en-GB" dirty="0"/>
              <a:t>Questions for discussion.</a:t>
            </a:r>
            <a:endParaRPr lang="en-US" dirty="0"/>
          </a:p>
          <a:p>
            <a:pPr lvl="0" algn="l">
              <a:buFont typeface="Wingdings" pitchFamily="2" charset="2"/>
              <a:buChar char="v"/>
            </a:pPr>
            <a:r>
              <a:rPr lang="en-GB" dirty="0"/>
              <a:t> Homework.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76703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/>
              <a:t>Materials:</a:t>
            </a:r>
            <a:r>
              <a:rPr lang="en-US" dirty="0"/>
              <a:t/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b="1" dirty="0">
                <a:latin typeface="Times New Roman"/>
                <a:ea typeface="Calibri"/>
                <a:cs typeface="Arial"/>
              </a:rPr>
              <a:t>Al-</a:t>
            </a:r>
            <a:r>
              <a:rPr lang="en-GB" sz="2000" b="1" dirty="0" err="1">
                <a:latin typeface="Times New Roman"/>
                <a:ea typeface="Calibri"/>
                <a:cs typeface="Arial"/>
              </a:rPr>
              <a:t>naimi</a:t>
            </a:r>
            <a:r>
              <a:rPr lang="en-GB" sz="2000" b="1" dirty="0">
                <a:latin typeface="Times New Roman"/>
                <a:ea typeface="Calibri"/>
                <a:cs typeface="Arial"/>
              </a:rPr>
              <a:t>,</a:t>
            </a:r>
            <a:r>
              <a:rPr lang="en-GB" sz="2000" dirty="0">
                <a:latin typeface="Times New Roman"/>
                <a:ea typeface="Calibri"/>
                <a:cs typeface="Arial"/>
              </a:rPr>
              <a:t> M N (2005) Short Story entitled ‘Cut </a:t>
            </a:r>
            <a:r>
              <a:rPr lang="en-GB" sz="2000" dirty="0" smtClean="0">
                <a:latin typeface="Times New Roman"/>
                <a:ea typeface="Calibri"/>
                <a:cs typeface="Arial"/>
              </a:rPr>
              <a:t>&amp; Chat’ </a:t>
            </a:r>
            <a:r>
              <a:rPr lang="en-GB" sz="2000" dirty="0">
                <a:latin typeface="Times New Roman"/>
                <a:ea typeface="Calibri"/>
                <a:cs typeface="Arial"/>
              </a:rPr>
              <a:t>Arabic Version. </a:t>
            </a:r>
            <a:endParaRPr lang="en-GB" sz="2000" dirty="0">
              <a:ea typeface="Calibri"/>
              <a:cs typeface="Arial"/>
            </a:endParaRPr>
          </a:p>
          <a:p>
            <a:pPr lvl="0" algn="l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b="1" dirty="0">
                <a:latin typeface="Times New Roman"/>
                <a:ea typeface="Calibri"/>
                <a:cs typeface="Arial"/>
              </a:rPr>
              <a:t>Al-</a:t>
            </a:r>
            <a:r>
              <a:rPr lang="en-GB" sz="2000" b="1" dirty="0" err="1">
                <a:latin typeface="Times New Roman"/>
                <a:ea typeface="Calibri"/>
                <a:cs typeface="Arial"/>
              </a:rPr>
              <a:t>naimi</a:t>
            </a:r>
            <a:r>
              <a:rPr lang="en-GB" sz="2000" dirty="0">
                <a:latin typeface="Times New Roman"/>
                <a:ea typeface="Calibri"/>
                <a:cs typeface="Arial"/>
              </a:rPr>
              <a:t> , M N </a:t>
            </a:r>
            <a:r>
              <a:rPr lang="en-GB" sz="2000" dirty="0" smtClean="0">
                <a:latin typeface="Times New Roman"/>
                <a:ea typeface="Calibri"/>
                <a:cs typeface="Arial"/>
              </a:rPr>
              <a:t>(forthcoming) </a:t>
            </a:r>
            <a:r>
              <a:rPr lang="en-GB" sz="2000" dirty="0">
                <a:latin typeface="Times New Roman"/>
                <a:ea typeface="Calibri"/>
                <a:cs typeface="Arial"/>
              </a:rPr>
              <a:t>Selected Translated poems from English Into Arabic.</a:t>
            </a:r>
            <a:endParaRPr lang="en-GB" sz="2000" dirty="0">
              <a:ea typeface="Calibri"/>
              <a:cs typeface="Arial"/>
            </a:endParaRPr>
          </a:p>
          <a:p>
            <a:pPr lvl="0" algn="l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b="1" dirty="0">
                <a:latin typeface="Times New Roman"/>
                <a:ea typeface="Calibri"/>
                <a:cs typeface="Arial"/>
              </a:rPr>
              <a:t>Al-</a:t>
            </a:r>
            <a:r>
              <a:rPr lang="en-GB" sz="2000" b="1" dirty="0" err="1">
                <a:latin typeface="Times New Roman"/>
                <a:ea typeface="Calibri"/>
                <a:cs typeface="Arial"/>
              </a:rPr>
              <a:t>Fahim</a:t>
            </a:r>
            <a:r>
              <a:rPr lang="en-GB" sz="2000" dirty="0">
                <a:latin typeface="Times New Roman"/>
                <a:ea typeface="Calibri"/>
                <a:cs typeface="Arial"/>
              </a:rPr>
              <a:t>, </a:t>
            </a:r>
            <a:r>
              <a:rPr lang="en-GB" sz="2000" dirty="0" err="1">
                <a:latin typeface="Times New Roman"/>
                <a:ea typeface="Calibri"/>
                <a:cs typeface="Arial"/>
              </a:rPr>
              <a:t>Abdulrahim</a:t>
            </a:r>
            <a:r>
              <a:rPr lang="en-GB" sz="2000" dirty="0">
                <a:latin typeface="Times New Roman"/>
                <a:ea typeface="Calibri"/>
                <a:cs typeface="Arial"/>
              </a:rPr>
              <a:t> (1992) the 200 Hadith , selected and revised by </a:t>
            </a:r>
            <a:r>
              <a:rPr lang="en-GB" sz="2000" dirty="0" err="1">
                <a:latin typeface="Times New Roman"/>
                <a:ea typeface="Calibri"/>
                <a:cs typeface="Arial"/>
              </a:rPr>
              <a:t>AlFahim</a:t>
            </a:r>
            <a:r>
              <a:rPr lang="en-GB" sz="2000" dirty="0">
                <a:latin typeface="Times New Roman"/>
                <a:ea typeface="Calibri"/>
                <a:cs typeface="Arial"/>
              </a:rPr>
              <a:t>, Abu Dhabi</a:t>
            </a:r>
            <a:endParaRPr lang="en-GB" sz="2000" dirty="0">
              <a:ea typeface="Calibri"/>
              <a:cs typeface="Arial"/>
            </a:endParaRPr>
          </a:p>
          <a:p>
            <a:pPr lvl="0" algn="l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b="1" dirty="0" err="1">
                <a:latin typeface="Times New Roman"/>
                <a:ea typeface="Calibri"/>
                <a:cs typeface="Arial"/>
              </a:rPr>
              <a:t>Perteghella</a:t>
            </a:r>
            <a:r>
              <a:rPr lang="en-GB" sz="2000" b="1" dirty="0">
                <a:latin typeface="Times New Roman"/>
                <a:ea typeface="Calibri"/>
                <a:cs typeface="Arial"/>
              </a:rPr>
              <a:t>, Manuela and Eugenia </a:t>
            </a:r>
            <a:r>
              <a:rPr lang="en-GB" sz="2000" b="1" dirty="0" err="1">
                <a:latin typeface="Times New Roman"/>
                <a:ea typeface="Calibri"/>
                <a:cs typeface="Arial"/>
              </a:rPr>
              <a:t>Loffedo</a:t>
            </a:r>
            <a:r>
              <a:rPr lang="en-GB" sz="2000" b="1" dirty="0">
                <a:latin typeface="Times New Roman"/>
                <a:ea typeface="Calibri"/>
                <a:cs typeface="Arial"/>
              </a:rPr>
              <a:t> (eds. 2006)</a:t>
            </a:r>
            <a:r>
              <a:rPr lang="en-GB" sz="2000" dirty="0">
                <a:latin typeface="Times New Roman"/>
                <a:ea typeface="Calibri"/>
                <a:cs typeface="Arial"/>
              </a:rPr>
              <a:t> Translation and Creativity, New York and London, Continuum International Publishing.</a:t>
            </a:r>
            <a:endParaRPr lang="en-GB" sz="2000" dirty="0">
              <a:ea typeface="Calibri"/>
              <a:cs typeface="Arial"/>
            </a:endParaRPr>
          </a:p>
          <a:p>
            <a:pPr lvl="0" algn="l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b="1" dirty="0" err="1">
                <a:latin typeface="Times New Roman"/>
                <a:ea typeface="Calibri"/>
                <a:cs typeface="Arial"/>
              </a:rPr>
              <a:t>Bassnet</a:t>
            </a:r>
            <a:r>
              <a:rPr lang="en-GB" sz="2000" b="1" dirty="0">
                <a:latin typeface="Times New Roman"/>
                <a:ea typeface="Calibri"/>
                <a:cs typeface="Arial"/>
              </a:rPr>
              <a:t>, Susan and Peter Bush (eds. 2006)</a:t>
            </a:r>
            <a:r>
              <a:rPr lang="en-GB" sz="2000" dirty="0">
                <a:latin typeface="Times New Roman"/>
                <a:ea typeface="Calibri"/>
                <a:cs typeface="Arial"/>
              </a:rPr>
              <a:t>, the translator as writer, New York and London, Continuum International Publishing</a:t>
            </a:r>
            <a:r>
              <a:rPr lang="en-GB" sz="2000" dirty="0" smtClean="0">
                <a:latin typeface="Times New Roman"/>
                <a:ea typeface="Calibri"/>
                <a:cs typeface="Arial"/>
              </a:rPr>
              <a:t>.</a:t>
            </a:r>
          </a:p>
          <a:p>
            <a:pPr lvl="0" algn="l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b="1" dirty="0" err="1" smtClean="0">
                <a:latin typeface="Times New Roman"/>
                <a:ea typeface="Calibri"/>
                <a:cs typeface="Arial"/>
              </a:rPr>
              <a:t>Halimah</a:t>
            </a:r>
            <a:r>
              <a:rPr lang="en-GB" sz="2000" b="1" dirty="0" smtClean="0">
                <a:latin typeface="Times New Roman"/>
                <a:ea typeface="Calibri"/>
                <a:cs typeface="Arial"/>
              </a:rPr>
              <a:t>, A M (2012)  </a:t>
            </a:r>
            <a:r>
              <a:rPr lang="en-GB" sz="2000" dirty="0" smtClean="0">
                <a:latin typeface="Times New Roman"/>
                <a:ea typeface="Calibri"/>
                <a:cs typeface="Arial"/>
              </a:rPr>
              <a:t>Muhammad: the Messenger of Guidance, IIPH</a:t>
            </a:r>
            <a:endParaRPr lang="en-GB" sz="2000" dirty="0">
              <a:ea typeface="Calibri"/>
              <a:cs typeface="Arial"/>
            </a:endParaRPr>
          </a:p>
          <a:p>
            <a:pPr lvl="0" algn="l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b="1" dirty="0">
                <a:latin typeface="Times New Roman"/>
                <a:ea typeface="Calibri"/>
                <a:cs typeface="Arial"/>
              </a:rPr>
              <a:t>Teacher prepared texts</a:t>
            </a:r>
            <a:r>
              <a:rPr lang="en-GB" sz="2000" dirty="0">
                <a:latin typeface="Times New Roman"/>
                <a:ea typeface="Calibri"/>
                <a:cs typeface="Arial"/>
              </a:rPr>
              <a:t>: (80% new texts selected for each session).  </a:t>
            </a:r>
            <a:endParaRPr lang="en-GB" sz="2000" dirty="0">
              <a:ea typeface="Calibri"/>
              <a:cs typeface="Arial"/>
            </a:endParaRPr>
          </a:p>
          <a:p>
            <a:pPr algn="l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1595979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/>
              <a:t>Lecture Schedule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791200" y="1600201"/>
            <a:ext cx="3623162" cy="4525963"/>
          </a:xfrm>
        </p:spPr>
        <p:txBody>
          <a:bodyPr/>
          <a:lstStyle/>
          <a:p>
            <a:pPr algn="just" rtl="0">
              <a:lnSpc>
                <a:spcPct val="115000"/>
              </a:lnSpc>
            </a:pPr>
            <a:r>
              <a:rPr lang="en-GB" sz="2000" dirty="0">
                <a:latin typeface="Times New Roman"/>
                <a:ea typeface="Calibri"/>
                <a:cs typeface="Arial"/>
              </a:rPr>
              <a:t>L9) Translation of Short Stories</a:t>
            </a:r>
            <a:endParaRPr lang="en-GB" sz="2000" dirty="0">
              <a:ea typeface="Calibri"/>
              <a:cs typeface="Arial"/>
            </a:endParaRPr>
          </a:p>
          <a:p>
            <a:pPr algn="l" rtl="0"/>
            <a:r>
              <a:rPr lang="en-GB" sz="2000" dirty="0" smtClean="0"/>
              <a:t>L10</a:t>
            </a:r>
            <a:r>
              <a:rPr lang="en-GB" sz="2000" dirty="0"/>
              <a:t>. </a:t>
            </a:r>
            <a:r>
              <a:rPr lang="en-GB" sz="2000" dirty="0">
                <a:latin typeface="Times New Roman"/>
                <a:ea typeface="Calibri"/>
              </a:rPr>
              <a:t>Translation of Drama</a:t>
            </a:r>
            <a:r>
              <a:rPr lang="en-GB" sz="2000" dirty="0" smtClean="0"/>
              <a:t> </a:t>
            </a:r>
            <a:endParaRPr lang="en-GB" sz="2000" dirty="0"/>
          </a:p>
          <a:p>
            <a:pPr algn="just" rtl="0">
              <a:lnSpc>
                <a:spcPct val="115000"/>
              </a:lnSpc>
            </a:pPr>
            <a:r>
              <a:rPr lang="en-GB" sz="2000" dirty="0" smtClean="0"/>
              <a:t>L11</a:t>
            </a:r>
            <a:r>
              <a:rPr lang="en-GB" sz="2000" dirty="0"/>
              <a:t>. </a:t>
            </a:r>
            <a:r>
              <a:rPr lang="en-GB" sz="2000" dirty="0">
                <a:latin typeface="Times New Roman"/>
                <a:ea typeface="Calibri"/>
                <a:cs typeface="Arial"/>
              </a:rPr>
              <a:t>Practical I</a:t>
            </a:r>
            <a:endParaRPr lang="en-GB" sz="2000" dirty="0">
              <a:ea typeface="Calibri"/>
              <a:cs typeface="Arial"/>
            </a:endParaRPr>
          </a:p>
          <a:p>
            <a:pPr algn="just" rtl="0">
              <a:lnSpc>
                <a:spcPct val="115000"/>
              </a:lnSpc>
            </a:pPr>
            <a:r>
              <a:rPr lang="en-GB" sz="2000" dirty="0" smtClean="0"/>
              <a:t>L12</a:t>
            </a:r>
            <a:r>
              <a:rPr lang="en-GB" sz="2000" dirty="0"/>
              <a:t>. </a:t>
            </a:r>
            <a:r>
              <a:rPr lang="en-GB" sz="2000" dirty="0">
                <a:latin typeface="Times New Roman"/>
                <a:ea typeface="Calibri"/>
                <a:cs typeface="Arial"/>
              </a:rPr>
              <a:t>Practical </a:t>
            </a:r>
            <a:r>
              <a:rPr lang="en-GB" sz="2000" dirty="0" smtClean="0">
                <a:latin typeface="Times New Roman"/>
                <a:ea typeface="Calibri"/>
                <a:cs typeface="Arial"/>
              </a:rPr>
              <a:t>II</a:t>
            </a:r>
            <a:endParaRPr lang="en-GB" sz="2000" dirty="0">
              <a:ea typeface="Calibri"/>
              <a:cs typeface="Arial"/>
            </a:endParaRPr>
          </a:p>
          <a:p>
            <a:pPr algn="just" rtl="0">
              <a:lnSpc>
                <a:spcPct val="115000"/>
              </a:lnSpc>
            </a:pPr>
            <a:r>
              <a:rPr lang="en-GB" sz="2000" dirty="0" smtClean="0"/>
              <a:t>L13</a:t>
            </a:r>
            <a:r>
              <a:rPr lang="en-GB" sz="2000" dirty="0"/>
              <a:t>. </a:t>
            </a:r>
            <a:r>
              <a:rPr lang="en-GB" sz="2000" dirty="0">
                <a:latin typeface="Times New Roman"/>
                <a:ea typeface="Calibri"/>
                <a:cs typeface="Arial"/>
              </a:rPr>
              <a:t>Practical </a:t>
            </a:r>
            <a:r>
              <a:rPr lang="en-GB" sz="2000" dirty="0" smtClean="0">
                <a:latin typeface="Times New Roman"/>
                <a:ea typeface="Calibri"/>
                <a:cs typeface="Arial"/>
              </a:rPr>
              <a:t>III</a:t>
            </a:r>
            <a:endParaRPr lang="en-GB" sz="2000" dirty="0">
              <a:ea typeface="Calibri"/>
              <a:cs typeface="Arial"/>
            </a:endParaRPr>
          </a:p>
          <a:p>
            <a:pPr algn="l" rtl="0"/>
            <a:r>
              <a:rPr lang="en-GB" sz="2000" b="1" dirty="0">
                <a:latin typeface="Times New Roman"/>
                <a:ea typeface="Calibri"/>
              </a:rPr>
              <a:t>L14) Review of the </a:t>
            </a:r>
            <a:r>
              <a:rPr lang="en-GB" sz="2000" b="1" dirty="0" smtClean="0">
                <a:latin typeface="Times New Roman"/>
                <a:ea typeface="Calibri"/>
              </a:rPr>
              <a:t>Course</a:t>
            </a:r>
            <a:endParaRPr lang="en-GB" sz="2000" b="1" dirty="0"/>
          </a:p>
          <a:p>
            <a:endParaRPr lang="en-US" sz="2000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5105400" cy="4525963"/>
          </a:xfrm>
        </p:spPr>
        <p:txBody>
          <a:bodyPr/>
          <a:lstStyle/>
          <a:p>
            <a:pPr algn="l" rtl="0"/>
            <a:r>
              <a:rPr lang="en-GB" sz="2000" b="1" dirty="0" smtClean="0"/>
              <a:t>L0. Introduction to the Course</a:t>
            </a:r>
            <a:endParaRPr lang="en-US" sz="2000" b="1" dirty="0"/>
          </a:p>
          <a:p>
            <a:pPr algn="l" rtl="0"/>
            <a:r>
              <a:rPr lang="en-GB" sz="2000" dirty="0" smtClean="0"/>
              <a:t>L1.</a:t>
            </a:r>
            <a:r>
              <a:rPr lang="en-GB" sz="2000" dirty="0" smtClean="0">
                <a:latin typeface="Times New Roman"/>
                <a:ea typeface="Calibri"/>
              </a:rPr>
              <a:t>What </a:t>
            </a:r>
            <a:r>
              <a:rPr lang="en-GB" sz="2000" dirty="0">
                <a:latin typeface="Times New Roman"/>
                <a:ea typeface="Calibri"/>
              </a:rPr>
              <a:t>is creative </a:t>
            </a:r>
            <a:r>
              <a:rPr lang="en-GB" sz="2000" dirty="0" smtClean="0">
                <a:latin typeface="Times New Roman"/>
                <a:ea typeface="Calibri"/>
              </a:rPr>
              <a:t>Translation?</a:t>
            </a:r>
            <a:endParaRPr lang="en-US" sz="2000" dirty="0"/>
          </a:p>
          <a:p>
            <a:pPr algn="l" rtl="0"/>
            <a:r>
              <a:rPr lang="en-GB" sz="2000" dirty="0" smtClean="0"/>
              <a:t>L2. </a:t>
            </a:r>
            <a:r>
              <a:rPr lang="en-GB" sz="2000" dirty="0" smtClean="0">
                <a:latin typeface="Times New Roman"/>
                <a:ea typeface="Calibri"/>
              </a:rPr>
              <a:t>Problems </a:t>
            </a:r>
            <a:r>
              <a:rPr lang="en-GB" sz="2000" dirty="0">
                <a:latin typeface="Times New Roman"/>
                <a:ea typeface="Calibri"/>
              </a:rPr>
              <a:t>&amp; Pitfalls in Creative </a:t>
            </a:r>
            <a:r>
              <a:rPr lang="en-GB" sz="2000" dirty="0" smtClean="0">
                <a:latin typeface="Times New Roman"/>
                <a:ea typeface="Calibri"/>
              </a:rPr>
              <a:t>Translation?</a:t>
            </a:r>
            <a:endParaRPr lang="en-US" sz="2000" dirty="0"/>
          </a:p>
          <a:p>
            <a:pPr algn="l" rtl="0"/>
            <a:r>
              <a:rPr lang="en-GB" sz="2000" dirty="0" smtClean="0"/>
              <a:t>L3</a:t>
            </a:r>
            <a:r>
              <a:rPr lang="en-GB" sz="2000" dirty="0"/>
              <a:t>. </a:t>
            </a:r>
            <a:r>
              <a:rPr lang="en-GB" sz="2000" dirty="0">
                <a:latin typeface="Times New Roman"/>
                <a:ea typeface="Calibri"/>
              </a:rPr>
              <a:t>Methods &amp; Approaches to Creative </a:t>
            </a:r>
            <a:r>
              <a:rPr lang="en-GB" sz="2000" dirty="0" smtClean="0">
                <a:latin typeface="Times New Roman"/>
                <a:ea typeface="Calibri"/>
              </a:rPr>
              <a:t>Translation.</a:t>
            </a:r>
            <a:endParaRPr lang="en-US" sz="2000" dirty="0"/>
          </a:p>
          <a:p>
            <a:pPr algn="l">
              <a:lnSpc>
                <a:spcPct val="115000"/>
              </a:lnSpc>
            </a:pPr>
            <a:r>
              <a:rPr lang="en-GB" sz="2000" dirty="0" smtClean="0"/>
              <a:t>L4</a:t>
            </a:r>
            <a:r>
              <a:rPr lang="en-GB" sz="2000" dirty="0"/>
              <a:t>. </a:t>
            </a:r>
            <a:r>
              <a:rPr lang="en-GB" sz="2000" dirty="0">
                <a:latin typeface="Times New Roman"/>
                <a:ea typeface="Calibri"/>
                <a:cs typeface="Arial"/>
              </a:rPr>
              <a:t>What is Literary Translation?</a:t>
            </a:r>
            <a:endParaRPr lang="en-GB" sz="2000" dirty="0">
              <a:ea typeface="Calibri"/>
              <a:cs typeface="Arial"/>
            </a:endParaRPr>
          </a:p>
          <a:p>
            <a:pPr algn="l" rtl="0"/>
            <a:r>
              <a:rPr lang="en-GB" sz="2000" dirty="0" smtClean="0"/>
              <a:t>L5</a:t>
            </a:r>
            <a:r>
              <a:rPr lang="en-GB" sz="2000" dirty="0"/>
              <a:t>. </a:t>
            </a:r>
            <a:r>
              <a:rPr lang="en-GB" sz="2000" dirty="0">
                <a:latin typeface="Times New Roman"/>
                <a:ea typeface="Calibri"/>
              </a:rPr>
              <a:t>Translation of Sacred Texts: The Quran </a:t>
            </a:r>
            <a:endParaRPr lang="en-GB" sz="2000" dirty="0"/>
          </a:p>
          <a:p>
            <a:pPr algn="l" rtl="0"/>
            <a:r>
              <a:rPr lang="en-GB" sz="2000" dirty="0" smtClean="0"/>
              <a:t>L6</a:t>
            </a:r>
            <a:r>
              <a:rPr lang="en-GB" sz="2000" dirty="0"/>
              <a:t>. </a:t>
            </a:r>
            <a:r>
              <a:rPr lang="en-GB" sz="2000" dirty="0">
                <a:latin typeface="Times New Roman"/>
                <a:ea typeface="Calibri"/>
              </a:rPr>
              <a:t>Translation of Sacred Texts: The </a:t>
            </a:r>
            <a:r>
              <a:rPr lang="en-GB" sz="2000" dirty="0" err="1">
                <a:latin typeface="Times New Roman"/>
                <a:ea typeface="Calibri"/>
              </a:rPr>
              <a:t>Hadeeth</a:t>
            </a:r>
            <a:r>
              <a:rPr lang="en-GB" sz="2000" dirty="0" smtClean="0"/>
              <a:t> </a:t>
            </a:r>
            <a:endParaRPr lang="en-GB" sz="2000" dirty="0"/>
          </a:p>
          <a:p>
            <a:pPr algn="l" rtl="0"/>
            <a:r>
              <a:rPr lang="en-GB" sz="2000" dirty="0" smtClean="0"/>
              <a:t>L7</a:t>
            </a:r>
            <a:r>
              <a:rPr lang="en-GB" sz="2000" dirty="0"/>
              <a:t>. </a:t>
            </a:r>
            <a:r>
              <a:rPr lang="en-GB" sz="2000" dirty="0">
                <a:latin typeface="Times New Roman"/>
                <a:ea typeface="Calibri"/>
              </a:rPr>
              <a:t>Translation of Orations</a:t>
            </a:r>
            <a:endParaRPr lang="en-US" sz="2000" dirty="0"/>
          </a:p>
          <a:p>
            <a:pPr algn="l" rtl="0"/>
            <a:r>
              <a:rPr lang="en-GB" sz="2000" dirty="0" smtClean="0"/>
              <a:t>L8</a:t>
            </a:r>
            <a:r>
              <a:rPr lang="en-GB" sz="2000" dirty="0"/>
              <a:t>. </a:t>
            </a:r>
            <a:r>
              <a:rPr lang="en-GB" sz="2000" dirty="0">
                <a:latin typeface="Times New Roman"/>
                <a:ea typeface="Calibri"/>
              </a:rPr>
              <a:t>Translation of Poetry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3343526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/>
              <a:t>Course 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2400" b="1" dirty="0">
                <a:solidFill>
                  <a:srgbClr val="1132D9"/>
                </a:solidFill>
              </a:rPr>
              <a:t>Final allocation of points will be according to the following scale</a:t>
            </a:r>
            <a:r>
              <a:rPr lang="en-GB" sz="2400" b="1" dirty="0" smtClean="0">
                <a:solidFill>
                  <a:srgbClr val="1132D9"/>
                </a:solidFill>
              </a:rPr>
              <a:t>:</a:t>
            </a:r>
          </a:p>
          <a:p>
            <a:pPr algn="l"/>
            <a:endParaRPr lang="en-GB" sz="2400" b="1" dirty="0">
              <a:solidFill>
                <a:srgbClr val="1132D9"/>
              </a:solidFill>
            </a:endParaRPr>
          </a:p>
          <a:p>
            <a:pPr lvl="0" algn="l"/>
            <a:r>
              <a:rPr lang="en-GB" sz="2800" dirty="0" smtClean="0"/>
              <a:t>Participation </a:t>
            </a:r>
            <a:r>
              <a:rPr lang="en-GB" sz="2800" dirty="0"/>
              <a:t>on Blackboard 			10  Points</a:t>
            </a:r>
          </a:p>
          <a:p>
            <a:pPr lvl="0" algn="l"/>
            <a:r>
              <a:rPr lang="en-GB" sz="2800" dirty="0"/>
              <a:t>Attendance of Recorded and Live lectures	10  Points		</a:t>
            </a:r>
            <a:endParaRPr lang="en-US" sz="2800" dirty="0"/>
          </a:p>
          <a:p>
            <a:pPr lvl="0" algn="l"/>
            <a:r>
              <a:rPr lang="en-GB" sz="2800" dirty="0"/>
              <a:t>Homework				</a:t>
            </a:r>
            <a:r>
              <a:rPr lang="en-GB" sz="2800" dirty="0" smtClean="0"/>
              <a:t> 	</a:t>
            </a:r>
            <a:r>
              <a:rPr lang="en-GB" sz="2800" dirty="0"/>
              <a:t>	10  Points</a:t>
            </a:r>
            <a:endParaRPr lang="en-US" sz="2800" dirty="0"/>
          </a:p>
          <a:p>
            <a:pPr lvl="0" algn="l"/>
            <a:r>
              <a:rPr lang="en-GB" sz="2800" dirty="0"/>
              <a:t>Final Exam					</a:t>
            </a:r>
            <a:r>
              <a:rPr lang="en-GB" sz="2800" dirty="0" smtClean="0"/>
              <a:t>	7</a:t>
            </a:r>
            <a:r>
              <a:rPr lang="en-GB" sz="2800" u="sng" dirty="0" smtClean="0"/>
              <a:t>0  </a:t>
            </a:r>
            <a:r>
              <a:rPr lang="en-GB" sz="2800" u="sng" dirty="0"/>
              <a:t>Points</a:t>
            </a:r>
            <a:endParaRPr lang="en-US" sz="2800" dirty="0"/>
          </a:p>
          <a:p>
            <a:pPr algn="l"/>
            <a:r>
              <a:rPr lang="en-GB" sz="2800" b="1" dirty="0">
                <a:solidFill>
                  <a:srgbClr val="1132D9"/>
                </a:solidFill>
              </a:rPr>
              <a:t>Total:						</a:t>
            </a:r>
            <a:r>
              <a:rPr lang="en-GB" sz="2800" b="1" dirty="0" smtClean="0">
                <a:solidFill>
                  <a:srgbClr val="1132D9"/>
                </a:solidFill>
              </a:rPr>
              <a:t>	100 </a:t>
            </a:r>
            <a:r>
              <a:rPr lang="en-GB" sz="2800" b="1" dirty="0">
                <a:solidFill>
                  <a:srgbClr val="1132D9"/>
                </a:solidFill>
              </a:rPr>
              <a:t>Points</a:t>
            </a:r>
            <a:endParaRPr lang="en-US" sz="2800" b="1" dirty="0">
              <a:solidFill>
                <a:srgbClr val="1132D9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52120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/>
              <a:t>Attendance:</a:t>
            </a:r>
            <a:r>
              <a:rPr lang="en-US" dirty="0"/>
              <a:t/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v"/>
            </a:pPr>
            <a:r>
              <a:rPr lang="en-GB" dirty="0"/>
              <a:t>The student is expected to participate in live sessions.  </a:t>
            </a:r>
          </a:p>
          <a:p>
            <a:pPr algn="l">
              <a:buFont typeface="Wingdings" pitchFamily="2" charset="2"/>
              <a:buChar char="v"/>
            </a:pPr>
            <a:r>
              <a:rPr lang="en-GB" dirty="0"/>
              <a:t> Live sessions will be recorded and be available to the students who miss them</a:t>
            </a:r>
          </a:p>
        </p:txBody>
      </p:sp>
    </p:spTree>
    <p:extLst>
      <p:ext uri="{BB962C8B-B14F-4D97-AF65-F5344CB8AC3E}">
        <p14:creationId xmlns:p14="http://schemas.microsoft.com/office/powerpoint/2010/main" xmlns="" val="2173653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C00000"/>
                </a:solidFill>
              </a:rPr>
              <a:t>الساعات المكتبية </a:t>
            </a:r>
            <a:r>
              <a:rPr lang="ar-SA" b="1" dirty="0" smtClean="0">
                <a:solidFill>
                  <a:srgbClr val="C00000"/>
                </a:solidFill>
              </a:rPr>
              <a:t>الجوالة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Y" sz="2800" dirty="0" smtClean="0">
                <a:solidFill>
                  <a:srgbClr val="0070C0"/>
                </a:solidFill>
              </a:rPr>
              <a:t> </a:t>
            </a:r>
            <a:r>
              <a:rPr lang="ar-SA" sz="2800" dirty="0" smtClean="0">
                <a:solidFill>
                  <a:srgbClr val="0070C0"/>
                </a:solidFill>
              </a:rPr>
              <a:t>الساعات </a:t>
            </a:r>
            <a:r>
              <a:rPr lang="ar-SA" sz="2800" dirty="0">
                <a:solidFill>
                  <a:srgbClr val="0070C0"/>
                </a:solidFill>
              </a:rPr>
              <a:t>المكتبية:</a:t>
            </a:r>
          </a:p>
          <a:p>
            <a:r>
              <a:rPr lang="ar-SY" sz="2800" dirty="0" smtClean="0">
                <a:solidFill>
                  <a:srgbClr val="0070C0"/>
                </a:solidFill>
              </a:rPr>
              <a:t>                         </a:t>
            </a:r>
          </a:p>
          <a:p>
            <a:endParaRPr lang="ar-SY" sz="2800" dirty="0" smtClean="0">
              <a:solidFill>
                <a:srgbClr val="0070C0"/>
              </a:solidFill>
            </a:endParaRPr>
          </a:p>
          <a:p>
            <a:endParaRPr lang="ar-SA" sz="2800" dirty="0" smtClean="0">
              <a:solidFill>
                <a:srgbClr val="0070C0"/>
              </a:solidFill>
            </a:endParaRPr>
          </a:p>
          <a:p>
            <a:r>
              <a:rPr lang="en-US" sz="2800" smtClean="0">
                <a:solidFill>
                  <a:srgbClr val="0070C0"/>
                </a:solidFill>
              </a:rPr>
              <a:t>0537512639      </a:t>
            </a:r>
            <a:r>
              <a:rPr lang="ar-SA" sz="2800" smtClean="0">
                <a:solidFill>
                  <a:srgbClr val="0070C0"/>
                </a:solidFill>
              </a:rPr>
              <a:t>رقم </a:t>
            </a:r>
            <a:r>
              <a:rPr lang="ar-SA" sz="2800" dirty="0">
                <a:solidFill>
                  <a:srgbClr val="0070C0"/>
                </a:solidFill>
              </a:rPr>
              <a:t>جوال المقرر:</a:t>
            </a:r>
            <a:endParaRPr lang="en-US" sz="28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r>
              <a:rPr lang="ar-SA" sz="2800" dirty="0" smtClean="0">
                <a:solidFill>
                  <a:srgbClr val="FF0000"/>
                </a:solidFill>
              </a:rPr>
              <a:t>سيكون </a:t>
            </a:r>
            <a:r>
              <a:rPr lang="ar-SA" sz="2800" dirty="0">
                <a:solidFill>
                  <a:srgbClr val="FF0000"/>
                </a:solidFill>
              </a:rPr>
              <a:t>الجوال مفتوح في الأوقات المحددة بعالية وسيتم إغلاقة خارج هذه الأوقات، لذا على الجميع التقيد بهذه المواعيد</a:t>
            </a:r>
          </a:p>
          <a:p>
            <a:r>
              <a:rPr lang="ar-SA" sz="2800" dirty="0" smtClean="0">
                <a:solidFill>
                  <a:srgbClr val="0070C0"/>
                </a:solidFill>
              </a:rPr>
              <a:t>البريد </a:t>
            </a:r>
            <a:r>
              <a:rPr lang="ar-SA" sz="2800" dirty="0">
                <a:solidFill>
                  <a:srgbClr val="0070C0"/>
                </a:solidFill>
              </a:rPr>
              <a:t>الإلكتروني:</a:t>
            </a:r>
            <a:r>
              <a:rPr lang="en-US" sz="2800" dirty="0">
                <a:solidFill>
                  <a:srgbClr val="0070C0"/>
                </a:solidFill>
              </a:rPr>
              <a:t>ahalimah@kfu.edu.sa</a:t>
            </a:r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55483679"/>
              </p:ext>
            </p:extLst>
          </p:nvPr>
        </p:nvGraphicFramePr>
        <p:xfrm>
          <a:off x="762000" y="2209799"/>
          <a:ext cx="6604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289560">
                <a:tc>
                  <a:txBody>
                    <a:bodyPr/>
                    <a:lstStyle/>
                    <a:p>
                      <a:r>
                        <a:rPr lang="ar-SY" dirty="0" smtClean="0"/>
                        <a:t>الوقت                          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Y" dirty="0" smtClean="0"/>
                        <a:t>اليوم                </a:t>
                      </a:r>
                      <a:endParaRPr lang="en-GB" dirty="0"/>
                    </a:p>
                  </a:txBody>
                  <a:tcPr/>
                </a:tc>
              </a:tr>
              <a:tr h="22126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                        5:30 PM- 7:00 PM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b="1" dirty="0" smtClean="0"/>
                        <a:t>الأحد</a:t>
                      </a:r>
                      <a:r>
                        <a:rPr lang="ar-SA" b="1" baseline="0" dirty="0" smtClean="0"/>
                        <a:t>                  </a:t>
                      </a:r>
                      <a:endParaRPr lang="en-GB" b="1" dirty="0"/>
                    </a:p>
                  </a:txBody>
                  <a:tcPr/>
                </a:tc>
              </a:tr>
              <a:tr h="22126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                        5:30 PM- 7:00 PM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b="1" dirty="0" smtClean="0"/>
                        <a:t>الاثنين                </a:t>
                      </a:r>
                      <a:endParaRPr lang="en-GB" b="1" dirty="0"/>
                    </a:p>
                  </a:txBody>
                  <a:tcPr/>
                </a:tc>
              </a:tr>
              <a:tr h="22126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001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</TotalTime>
  <Words>493</Words>
  <Application>Microsoft Office PowerPoint</Application>
  <PresentationFormat>A4 Paper (210x297 mm)</PresentationFormat>
  <Paragraphs>83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Course Orientation</vt:lpstr>
      <vt:lpstr>Learning Outcomes</vt:lpstr>
      <vt:lpstr>Course Syllabus</vt:lpstr>
      <vt:lpstr>Objectives </vt:lpstr>
      <vt:lpstr>Teaching Methods </vt:lpstr>
      <vt:lpstr>Materials: </vt:lpstr>
      <vt:lpstr>Lecture Schedule</vt:lpstr>
      <vt:lpstr>Course Assessment</vt:lpstr>
      <vt:lpstr>Attendance: </vt:lpstr>
      <vt:lpstr>الساعات المكتبية الجوالة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ahalimah</cp:lastModifiedBy>
  <cp:revision>168</cp:revision>
  <dcterms:created xsi:type="dcterms:W3CDTF">2009-10-14T19:14:34Z</dcterms:created>
  <dcterms:modified xsi:type="dcterms:W3CDTF">2012-09-04T08:47:28Z</dcterms:modified>
</cp:coreProperties>
</file>