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2" r:id="rId2"/>
    <p:sldId id="257" r:id="rId3"/>
    <p:sldId id="274" r:id="rId4"/>
    <p:sldId id="283" r:id="rId5"/>
    <p:sldId id="285" r:id="rId6"/>
    <p:sldId id="286" r:id="rId7"/>
    <p:sldId id="301" r:id="rId8"/>
    <p:sldId id="288" r:id="rId9"/>
    <p:sldId id="289" r:id="rId10"/>
    <p:sldId id="291" r:id="rId11"/>
    <p:sldId id="292" r:id="rId12"/>
    <p:sldId id="293" r:id="rId13"/>
    <p:sldId id="299" r:id="rId14"/>
    <p:sldId id="30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54"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Literary 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a:latin typeface="Times New Roman"/>
                <a:ea typeface="Times New Roman"/>
                <a:cs typeface="Arial"/>
              </a:rPr>
              <a:t>show understanding of the concept of literary translation.</a:t>
            </a:r>
            <a:endParaRPr lang="en-GB" sz="2800" dirty="0">
              <a:ea typeface="Times New Roman"/>
              <a:cs typeface="Arial"/>
            </a:endParaRPr>
          </a:p>
          <a:p>
            <a:pPr lvl="0" algn="just">
              <a:lnSpc>
                <a:spcPct val="115000"/>
              </a:lnSpc>
              <a:spcAft>
                <a:spcPts val="0"/>
              </a:spcAft>
              <a:buFont typeface="+mj-lt"/>
              <a:buAutoNum type="arabicPeriod"/>
            </a:pPr>
            <a:r>
              <a:rPr lang="en-GB" dirty="0">
                <a:latin typeface="Times New Roman"/>
                <a:ea typeface="Times New Roman"/>
                <a:cs typeface="Arial"/>
              </a:rPr>
              <a:t>translate certain types of literary texts.</a:t>
            </a:r>
            <a:endParaRPr lang="en-GB" sz="28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lstStyle/>
          <a:p>
            <a:pPr lvl="0" algn="l">
              <a:lnSpc>
                <a:spcPct val="115000"/>
              </a:lnSpc>
              <a:spcAft>
                <a:spcPts val="0"/>
              </a:spcAft>
            </a:pPr>
            <a:r>
              <a:rPr lang="en-GB" sz="3200" b="1" dirty="0">
                <a:solidFill>
                  <a:srgbClr val="1132D9"/>
                </a:solidFill>
              </a:rPr>
              <a:t/>
            </a:r>
            <a:br>
              <a:rPr lang="en-GB" sz="3200" b="1" dirty="0">
                <a:solidFill>
                  <a:srgbClr val="1132D9"/>
                </a:solidFill>
              </a:rPr>
            </a:br>
            <a:r>
              <a:rPr lang="en-GB" sz="3200" b="1" dirty="0" smtClean="0">
                <a:solidFill>
                  <a:srgbClr val="1132D9"/>
                </a:solidFill>
              </a:rPr>
              <a:t/>
            </a:r>
            <a:br>
              <a:rPr lang="en-GB" sz="3200" b="1" dirty="0" smtClean="0">
                <a:solidFill>
                  <a:srgbClr val="1132D9"/>
                </a:solidFill>
              </a:rPr>
            </a:br>
            <a:r>
              <a:rPr lang="en-GB" sz="3200" b="1" dirty="0">
                <a:solidFill>
                  <a:srgbClr val="1132D9"/>
                </a:solidFill>
              </a:rPr>
              <a:t/>
            </a:r>
            <a:br>
              <a:rPr lang="en-GB" sz="3200" b="1" dirty="0">
                <a:solidFill>
                  <a:srgbClr val="1132D9"/>
                </a:solidFill>
              </a:rPr>
            </a:br>
            <a:r>
              <a:rPr lang="en-GB" sz="3200" b="1" dirty="0" smtClean="0">
                <a:solidFill>
                  <a:srgbClr val="1132D9"/>
                </a:solidFill>
              </a:rPr>
              <a:t>Types of Texts</a:t>
            </a:r>
            <a:r>
              <a:rPr lang="en-GB" sz="2800" dirty="0" smtClean="0">
                <a:ea typeface="Times New Roman"/>
                <a:cs typeface="Arial"/>
              </a:rPr>
              <a:t/>
            </a:r>
            <a:br>
              <a:rPr lang="en-GB" sz="2800" dirty="0" smtClean="0">
                <a:ea typeface="Times New Roman"/>
                <a:cs typeface="Arial"/>
              </a:rPr>
            </a:br>
            <a:r>
              <a:rPr lang="en-GB" sz="3200" b="1" dirty="0" smtClean="0">
                <a:solidFill>
                  <a:srgbClr val="1132D9"/>
                </a:solidFill>
              </a:rPr>
              <a:t/>
            </a:r>
            <a:br>
              <a:rPr lang="en-GB" sz="3200" b="1" dirty="0" smtClean="0">
                <a:solidFill>
                  <a:srgbClr val="1132D9"/>
                </a:solidFill>
              </a:rPr>
            </a:br>
            <a:r>
              <a:rPr lang="en-GB" sz="2800" dirty="0" smtClean="0">
                <a:ea typeface="Times New Roman"/>
                <a:cs typeface="Arial"/>
              </a:rPr>
              <a:t/>
            </a:r>
            <a:br>
              <a:rPr lang="en-GB" sz="2800" dirty="0" smtClean="0">
                <a:ea typeface="Times New Roman"/>
                <a:cs typeface="Arial"/>
              </a:rPr>
            </a:br>
            <a:endParaRPr lang="en-US" dirty="0">
              <a:solidFill>
                <a:srgbClr val="1132D9"/>
              </a:solidFill>
            </a:endParaRPr>
          </a:p>
        </p:txBody>
      </p:sp>
      <p:sp>
        <p:nvSpPr>
          <p:cNvPr id="3" name="Content Placeholder 2"/>
          <p:cNvSpPr>
            <a:spLocks noGrp="1"/>
          </p:cNvSpPr>
          <p:nvPr>
            <p:ph idx="1"/>
          </p:nvPr>
        </p:nvSpPr>
        <p:spPr>
          <a:xfrm>
            <a:off x="533400" y="1447800"/>
            <a:ext cx="8915400" cy="4876800"/>
          </a:xfrm>
        </p:spPr>
        <p:txBody>
          <a:bodyPr/>
          <a:lstStyle/>
          <a:p>
            <a:pPr algn="just">
              <a:lnSpc>
                <a:spcPct val="115000"/>
              </a:lnSpc>
              <a:spcAft>
                <a:spcPts val="0"/>
              </a:spcAft>
              <a:buFont typeface="Wingdings" pitchFamily="2" charset="2"/>
              <a:buChar char="q"/>
            </a:pPr>
            <a:r>
              <a:rPr lang="en-GB" sz="1600" dirty="0">
                <a:latin typeface="Times New Roman"/>
                <a:ea typeface="Times New Roman"/>
                <a:cs typeface="Arial"/>
              </a:rPr>
              <a:t>Texts are often viewed as either </a:t>
            </a:r>
            <a:r>
              <a:rPr lang="en-GB" sz="1600" b="1" i="1" dirty="0">
                <a:latin typeface="Times New Roman"/>
                <a:ea typeface="Times New Roman"/>
                <a:cs typeface="Arial"/>
              </a:rPr>
              <a:t>literary or non-literary</a:t>
            </a:r>
            <a:r>
              <a:rPr lang="en-GB" sz="1600" dirty="0">
                <a:latin typeface="Times New Roman"/>
                <a:ea typeface="Times New Roman"/>
                <a:cs typeface="Arial"/>
              </a:rPr>
              <a:t>, implying that literature should be seen as a large </a:t>
            </a:r>
            <a:r>
              <a:rPr lang="en-GB" sz="1600" b="1" i="1" dirty="0">
                <a:solidFill>
                  <a:srgbClr val="FF0000"/>
                </a:solidFill>
                <a:latin typeface="Times New Roman"/>
                <a:ea typeface="Times New Roman"/>
                <a:cs typeface="Arial"/>
              </a:rPr>
              <a:t>‘super-genre’</a:t>
            </a:r>
            <a:r>
              <a:rPr lang="en-GB" sz="1600" dirty="0">
                <a:latin typeface="Times New Roman"/>
                <a:ea typeface="Times New Roman"/>
                <a:cs typeface="Arial"/>
              </a:rPr>
              <a:t>- with ‘genre’ being regarded as a category of communication act whose rules are roughly pre-agreed within a discourse community’ of users, but which the producers and audience of an actual text may also negotiate on the spot.</a:t>
            </a:r>
            <a:endParaRPr lang="en-GB" sz="1600" dirty="0">
              <a:ea typeface="Times New Roman"/>
              <a:cs typeface="Arial"/>
            </a:endParaRPr>
          </a:p>
          <a:p>
            <a:pPr algn="just">
              <a:lnSpc>
                <a:spcPct val="115000"/>
              </a:lnSpc>
              <a:spcAft>
                <a:spcPts val="0"/>
              </a:spcAft>
              <a:buFont typeface="Wingdings" pitchFamily="2" charset="2"/>
              <a:buChar char="q"/>
            </a:pPr>
            <a:r>
              <a:rPr lang="en-GB" sz="1600" dirty="0">
                <a:latin typeface="Times New Roman"/>
                <a:ea typeface="Times New Roman"/>
                <a:cs typeface="Arial"/>
              </a:rPr>
              <a:t> </a:t>
            </a:r>
            <a:r>
              <a:rPr lang="en-GB" sz="1600" b="1" dirty="0" smtClean="0">
                <a:solidFill>
                  <a:srgbClr val="FF0000"/>
                </a:solidFill>
                <a:latin typeface="Times New Roman"/>
                <a:ea typeface="Times New Roman"/>
                <a:cs typeface="Arial"/>
              </a:rPr>
              <a:t>Typical </a:t>
            </a:r>
            <a:r>
              <a:rPr lang="en-GB" sz="1600" b="1" dirty="0">
                <a:solidFill>
                  <a:srgbClr val="FF0000"/>
                </a:solidFill>
                <a:latin typeface="Times New Roman"/>
                <a:ea typeface="Times New Roman"/>
                <a:cs typeface="Arial"/>
              </a:rPr>
              <a:t>features of literature as a </a:t>
            </a:r>
            <a:r>
              <a:rPr lang="en-GB" sz="1600" b="1" dirty="0">
                <a:solidFill>
                  <a:srgbClr val="1132D9"/>
                </a:solidFill>
                <a:latin typeface="Times New Roman"/>
                <a:ea typeface="Times New Roman"/>
                <a:cs typeface="Arial"/>
              </a:rPr>
              <a:t>‘super-genre</a:t>
            </a:r>
            <a:r>
              <a:rPr lang="en-GB" sz="1600" b="1" dirty="0">
                <a:solidFill>
                  <a:srgbClr val="FF0000"/>
                </a:solidFill>
                <a:latin typeface="Times New Roman"/>
                <a:ea typeface="Times New Roman"/>
                <a:cs typeface="Arial"/>
              </a:rPr>
              <a:t>’ or attributed to literary texts include the following</a:t>
            </a:r>
            <a:r>
              <a:rPr lang="en-GB" sz="1600" b="1" dirty="0" smtClean="0">
                <a:solidFill>
                  <a:srgbClr val="FF0000"/>
                </a:solidFill>
                <a:latin typeface="Times New Roman"/>
                <a:ea typeface="Times New Roman"/>
                <a:cs typeface="Arial"/>
              </a:rPr>
              <a:t>:</a:t>
            </a:r>
            <a:r>
              <a:rPr lang="en-GB" sz="1600" b="1" dirty="0">
                <a:solidFill>
                  <a:srgbClr val="FF0000"/>
                </a:solidFill>
                <a:latin typeface="Times New Roman"/>
                <a:ea typeface="Times New Roman"/>
                <a:cs typeface="Arial"/>
              </a:rPr>
              <a:t> </a:t>
            </a:r>
            <a:endParaRPr lang="en-GB" sz="1600" b="1" dirty="0" smtClean="0">
              <a:solidFill>
                <a:srgbClr val="FF0000"/>
              </a:solidFill>
              <a:ea typeface="Times New Roman"/>
              <a:cs typeface="Arial"/>
            </a:endParaRPr>
          </a:p>
          <a:p>
            <a:pPr lvl="0" algn="just">
              <a:lnSpc>
                <a:spcPct val="115000"/>
              </a:lnSpc>
              <a:spcAft>
                <a:spcPts val="0"/>
              </a:spcAft>
              <a:buFont typeface="Wingdings"/>
              <a:buChar char=""/>
            </a:pPr>
            <a:r>
              <a:rPr lang="en-GB" sz="1600" dirty="0" smtClean="0">
                <a:latin typeface="Times New Roman"/>
                <a:ea typeface="Times New Roman"/>
                <a:cs typeface="Arial"/>
              </a:rPr>
              <a:t>They have </a:t>
            </a:r>
            <a:r>
              <a:rPr lang="en-GB" sz="1600" b="1" dirty="0" smtClean="0">
                <a:solidFill>
                  <a:srgbClr val="FF0000"/>
                </a:solidFill>
                <a:latin typeface="Times New Roman"/>
                <a:ea typeface="Times New Roman"/>
                <a:cs typeface="Arial"/>
              </a:rPr>
              <a:t>a written base-form</a:t>
            </a:r>
            <a:r>
              <a:rPr lang="en-GB" sz="1600" dirty="0" smtClean="0">
                <a:latin typeface="Times New Roman"/>
                <a:ea typeface="Times New Roman"/>
                <a:cs typeface="Arial"/>
              </a:rPr>
              <a:t>, though they may also be spoken.</a:t>
            </a:r>
            <a:endParaRPr lang="en-GB" sz="1600" dirty="0" smtClean="0">
              <a:ea typeface="Times New Roman"/>
              <a:cs typeface="Arial"/>
            </a:endParaRPr>
          </a:p>
          <a:p>
            <a:pPr lvl="0" algn="just">
              <a:lnSpc>
                <a:spcPct val="115000"/>
              </a:lnSpc>
              <a:spcAft>
                <a:spcPts val="0"/>
              </a:spcAft>
              <a:buFont typeface="Wingdings"/>
              <a:buChar char=""/>
            </a:pPr>
            <a:r>
              <a:rPr lang="en-GB" sz="1600" b="1" dirty="0" smtClean="0">
                <a:solidFill>
                  <a:srgbClr val="FF0000"/>
                </a:solidFill>
                <a:latin typeface="Times New Roman"/>
                <a:ea typeface="Times New Roman"/>
                <a:cs typeface="Arial"/>
              </a:rPr>
              <a:t>They </a:t>
            </a:r>
            <a:r>
              <a:rPr lang="en-GB" sz="1600" b="1" dirty="0">
                <a:solidFill>
                  <a:srgbClr val="FF0000"/>
                </a:solidFill>
                <a:latin typeface="Times New Roman"/>
                <a:ea typeface="Times New Roman"/>
                <a:cs typeface="Arial"/>
              </a:rPr>
              <a:t>enjoy canonicity </a:t>
            </a:r>
            <a:r>
              <a:rPr lang="en-GB" sz="1600" dirty="0">
                <a:latin typeface="Times New Roman"/>
                <a:ea typeface="Times New Roman"/>
                <a:cs typeface="Arial"/>
              </a:rPr>
              <a:t>(high social prestige)</a:t>
            </a:r>
            <a:endParaRPr lang="en-GB" sz="1600" dirty="0">
              <a:ea typeface="Times New Roman"/>
              <a:cs typeface="Arial"/>
            </a:endParaRPr>
          </a:p>
          <a:p>
            <a:pPr lvl="0" algn="just">
              <a:lnSpc>
                <a:spcPct val="115000"/>
              </a:lnSpc>
              <a:spcAft>
                <a:spcPts val="0"/>
              </a:spcAft>
              <a:buFont typeface="Wingdings"/>
              <a:buChar char=""/>
            </a:pPr>
            <a:r>
              <a:rPr lang="en-GB" sz="1600" dirty="0">
                <a:latin typeface="Times New Roman"/>
                <a:ea typeface="Times New Roman"/>
                <a:cs typeface="Arial"/>
              </a:rPr>
              <a:t>They </a:t>
            </a:r>
            <a:r>
              <a:rPr lang="en-GB" sz="1600" b="1" dirty="0" err="1" smtClean="0">
                <a:latin typeface="Times New Roman"/>
                <a:ea typeface="Times New Roman"/>
                <a:cs typeface="Arial"/>
              </a:rPr>
              <a:t>fulfill</a:t>
            </a:r>
            <a:r>
              <a:rPr lang="en-GB" sz="1600" b="1" dirty="0" smtClean="0">
                <a:latin typeface="Times New Roman"/>
                <a:ea typeface="Times New Roman"/>
                <a:cs typeface="Arial"/>
              </a:rPr>
              <a:t> </a:t>
            </a:r>
            <a:r>
              <a:rPr lang="en-GB" sz="1600" b="1" dirty="0">
                <a:solidFill>
                  <a:srgbClr val="FF0000"/>
                </a:solidFill>
                <a:latin typeface="Times New Roman"/>
                <a:ea typeface="Times New Roman"/>
                <a:cs typeface="Arial"/>
              </a:rPr>
              <a:t>an effective/aesthetic </a:t>
            </a:r>
            <a:r>
              <a:rPr lang="en-GB" sz="1600" b="1" dirty="0">
                <a:latin typeface="Times New Roman"/>
                <a:ea typeface="Times New Roman"/>
                <a:cs typeface="Arial"/>
              </a:rPr>
              <a:t>rather transactional or informational function</a:t>
            </a:r>
            <a:r>
              <a:rPr lang="en-GB" sz="1600" dirty="0">
                <a:latin typeface="Times New Roman"/>
                <a:ea typeface="Times New Roman"/>
                <a:cs typeface="Arial"/>
              </a:rPr>
              <a:t>, aiming to provoke emotions and/or entertain rather than influence or inform; </a:t>
            </a:r>
            <a:endParaRPr lang="en-GB" sz="1600" dirty="0">
              <a:ea typeface="Times New Roman"/>
              <a:cs typeface="Arial"/>
            </a:endParaRPr>
          </a:p>
          <a:p>
            <a:pPr lvl="0" algn="just">
              <a:lnSpc>
                <a:spcPct val="115000"/>
              </a:lnSpc>
              <a:spcAft>
                <a:spcPts val="0"/>
              </a:spcAft>
              <a:buFont typeface="Wingdings"/>
              <a:buChar char=""/>
            </a:pPr>
            <a:r>
              <a:rPr lang="en-GB" sz="1600" dirty="0">
                <a:latin typeface="Times New Roman"/>
                <a:ea typeface="Times New Roman"/>
                <a:cs typeface="Arial"/>
              </a:rPr>
              <a:t>They have no </a:t>
            </a:r>
            <a:r>
              <a:rPr lang="en-GB" sz="1600" b="1" dirty="0">
                <a:solidFill>
                  <a:srgbClr val="FF0000"/>
                </a:solidFill>
                <a:latin typeface="Times New Roman"/>
                <a:ea typeface="Times New Roman"/>
                <a:cs typeface="Arial"/>
              </a:rPr>
              <a:t>real-world value- </a:t>
            </a:r>
            <a:r>
              <a:rPr lang="en-GB" sz="1600" dirty="0">
                <a:latin typeface="Times New Roman"/>
                <a:ea typeface="Times New Roman"/>
                <a:cs typeface="Arial"/>
              </a:rPr>
              <a:t>i.e. they are judged </a:t>
            </a:r>
            <a:r>
              <a:rPr lang="en-GB" sz="1600" b="1" dirty="0">
                <a:latin typeface="Times New Roman"/>
                <a:ea typeface="Times New Roman"/>
                <a:cs typeface="Arial"/>
              </a:rPr>
              <a:t>as fictional</a:t>
            </a:r>
            <a:r>
              <a:rPr lang="en-GB" sz="1600" dirty="0">
                <a:latin typeface="Times New Roman"/>
                <a:ea typeface="Times New Roman"/>
                <a:cs typeface="Arial"/>
              </a:rPr>
              <a:t>, whether fact-based or not,</a:t>
            </a:r>
            <a:endParaRPr lang="en-GB" sz="1600" dirty="0">
              <a:ea typeface="Times New Roman"/>
              <a:cs typeface="Arial"/>
            </a:endParaRPr>
          </a:p>
          <a:p>
            <a:pPr lvl="0" algn="just">
              <a:lnSpc>
                <a:spcPct val="115000"/>
              </a:lnSpc>
              <a:spcAft>
                <a:spcPts val="0"/>
              </a:spcAft>
              <a:buFont typeface="Wingdings"/>
              <a:buChar char=""/>
            </a:pPr>
            <a:r>
              <a:rPr lang="en-GB" sz="1600" b="1" dirty="0">
                <a:latin typeface="Times New Roman"/>
                <a:ea typeface="Times New Roman"/>
                <a:cs typeface="Arial"/>
              </a:rPr>
              <a:t>They feature words, images, etc.., with ambiguous and/or indeterminable meanings;</a:t>
            </a:r>
            <a:endParaRPr lang="en-GB" sz="1600" b="1" dirty="0">
              <a:ea typeface="Times New Roman"/>
              <a:cs typeface="Arial"/>
            </a:endParaRPr>
          </a:p>
          <a:p>
            <a:pPr lvl="0" algn="just">
              <a:lnSpc>
                <a:spcPct val="115000"/>
              </a:lnSpc>
              <a:spcAft>
                <a:spcPts val="0"/>
              </a:spcAft>
              <a:buFont typeface="Wingdings"/>
              <a:buChar char=""/>
            </a:pPr>
            <a:r>
              <a:rPr lang="en-GB" sz="1600" dirty="0">
                <a:latin typeface="Times New Roman"/>
                <a:ea typeface="Times New Roman"/>
                <a:cs typeface="Arial"/>
              </a:rPr>
              <a:t>They are characterized by ‘</a:t>
            </a:r>
            <a:r>
              <a:rPr lang="en-GB" sz="1600" b="1" dirty="0">
                <a:solidFill>
                  <a:srgbClr val="FF0000"/>
                </a:solidFill>
                <a:latin typeface="Times New Roman"/>
                <a:ea typeface="Times New Roman"/>
                <a:cs typeface="Arial"/>
              </a:rPr>
              <a:t>poetic ‘ language use (where </a:t>
            </a:r>
            <a:r>
              <a:rPr lang="en-GB" sz="1600" dirty="0">
                <a:latin typeface="Times New Roman"/>
                <a:ea typeface="Times New Roman"/>
                <a:cs typeface="Arial"/>
              </a:rPr>
              <a:t>language form is important in its own n right, as with word-play or rhyme) and </a:t>
            </a:r>
            <a:r>
              <a:rPr lang="en-GB" sz="1600" dirty="0" err="1">
                <a:latin typeface="Times New Roman"/>
                <a:ea typeface="Times New Roman"/>
                <a:cs typeface="Arial"/>
              </a:rPr>
              <a:t>heteroglossia</a:t>
            </a:r>
            <a:r>
              <a:rPr lang="en-GB" sz="1600" dirty="0">
                <a:latin typeface="Times New Roman"/>
                <a:ea typeface="Times New Roman"/>
                <a:cs typeface="Arial"/>
              </a:rPr>
              <a:t> (i.e. they contain more than one ‘voice’)</a:t>
            </a:r>
            <a:endParaRPr lang="en-GB" sz="1600" dirty="0">
              <a:ea typeface="Times New Roman"/>
              <a:cs typeface="Arial"/>
            </a:endParaRPr>
          </a:p>
          <a:p>
            <a:pPr lvl="0" algn="just">
              <a:lnSpc>
                <a:spcPct val="115000"/>
              </a:lnSpc>
              <a:spcAft>
                <a:spcPts val="1000"/>
              </a:spcAft>
              <a:buFont typeface="Wingdings"/>
              <a:buChar char=""/>
            </a:pPr>
            <a:r>
              <a:rPr lang="en-GB" sz="1600" dirty="0">
                <a:latin typeface="Times New Roman"/>
                <a:ea typeface="Times New Roman"/>
                <a:cs typeface="Arial"/>
              </a:rPr>
              <a:t>They may draw on </a:t>
            </a:r>
            <a:r>
              <a:rPr lang="en-GB" sz="1600" b="1" dirty="0" err="1">
                <a:solidFill>
                  <a:srgbClr val="FF0000"/>
                </a:solidFill>
                <a:latin typeface="Times New Roman"/>
                <a:ea typeface="Times New Roman"/>
                <a:cs typeface="Arial"/>
              </a:rPr>
              <a:t>minoritized</a:t>
            </a:r>
            <a:r>
              <a:rPr lang="en-GB" sz="1600" b="1" dirty="0">
                <a:solidFill>
                  <a:srgbClr val="FF0000"/>
                </a:solidFill>
                <a:latin typeface="Times New Roman"/>
                <a:ea typeface="Times New Roman"/>
                <a:cs typeface="Arial"/>
              </a:rPr>
              <a:t> style- styles </a:t>
            </a:r>
            <a:r>
              <a:rPr lang="en-GB" sz="1600" dirty="0">
                <a:latin typeface="Times New Roman"/>
                <a:ea typeface="Times New Roman"/>
                <a:cs typeface="Arial"/>
              </a:rPr>
              <a:t>outside the dominant standard, for example slang or archaism</a:t>
            </a:r>
            <a:r>
              <a:rPr lang="en-GB" sz="1600" dirty="0" smtClean="0">
                <a:latin typeface="Times New Roman"/>
                <a:ea typeface="Times New Roman"/>
                <a:cs typeface="Arial"/>
              </a:rPr>
              <a:t>.</a:t>
            </a:r>
            <a:r>
              <a:rPr lang="en-GB" sz="1400" dirty="0">
                <a:latin typeface="Times New Roman"/>
                <a:ea typeface="Calibri"/>
                <a:cs typeface="Arial"/>
              </a:rPr>
              <a:t> </a:t>
            </a:r>
            <a:endParaRPr lang="en-GB" sz="14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2800" b="1" dirty="0" smtClean="0">
                <a:solidFill>
                  <a:srgbClr val="1132D9"/>
                </a:solidFill>
              </a:rPr>
              <a:t>Continued</a:t>
            </a:r>
            <a:endParaRPr lang="en-US" sz="2800" b="1" dirty="0">
              <a:solidFill>
                <a:srgbClr val="FF3300"/>
              </a:solidFill>
            </a:endParaRPr>
          </a:p>
        </p:txBody>
      </p:sp>
      <p:sp>
        <p:nvSpPr>
          <p:cNvPr id="3" name="Content Placeholder 2"/>
          <p:cNvSpPr>
            <a:spLocks noGrp="1"/>
          </p:cNvSpPr>
          <p:nvPr>
            <p:ph idx="1"/>
          </p:nvPr>
        </p:nvSpPr>
        <p:spPr>
          <a:xfrm>
            <a:off x="495300" y="1371600"/>
            <a:ext cx="8915400" cy="5029200"/>
          </a:xfrm>
        </p:spPr>
        <p:txBody>
          <a:bodyPr/>
          <a:lstStyle/>
          <a:p>
            <a:pPr marL="457200" indent="-457200" algn="just">
              <a:lnSpc>
                <a:spcPct val="115000"/>
              </a:lnSpc>
              <a:spcAft>
                <a:spcPts val="0"/>
              </a:spcAft>
              <a:buFont typeface="Wingdings" pitchFamily="2" charset="2"/>
              <a:buChar char="q"/>
            </a:pPr>
            <a:r>
              <a:rPr lang="en-GB" sz="1700" dirty="0">
                <a:latin typeface="Times New Roman"/>
                <a:ea typeface="Times New Roman"/>
                <a:cs typeface="Arial"/>
              </a:rPr>
              <a:t>Literature may also be seen as a cluster of conventionally-agreed component genres.  </a:t>
            </a:r>
            <a:r>
              <a:rPr lang="en-GB" sz="1700" b="1" dirty="0">
                <a:solidFill>
                  <a:srgbClr val="1132D9"/>
                </a:solidFill>
                <a:latin typeface="Times New Roman"/>
                <a:ea typeface="Times New Roman"/>
                <a:cs typeface="Arial"/>
              </a:rPr>
              <a:t>Conventional ‘core literary’ genres are Drama, Poetry and fictional prose such as novels and short stories</a:t>
            </a:r>
            <a:r>
              <a:rPr lang="en-GB" sz="1700" dirty="0">
                <a:latin typeface="Times New Roman"/>
                <a:ea typeface="Times New Roman"/>
                <a:cs typeface="Arial"/>
              </a:rPr>
              <a:t>; </a:t>
            </a:r>
            <a:r>
              <a:rPr lang="en-GB" sz="1700" dirty="0" smtClean="0">
                <a:latin typeface="Times New Roman"/>
                <a:ea typeface="Times New Roman"/>
                <a:cs typeface="Arial"/>
              </a:rPr>
              <a:t> </a:t>
            </a:r>
            <a:r>
              <a:rPr lang="en-GB" sz="1700" dirty="0">
                <a:latin typeface="Times New Roman"/>
                <a:ea typeface="Times New Roman"/>
                <a:cs typeface="Arial"/>
              </a:rPr>
              <a:t>however, a text may only display some of the features listed above</a:t>
            </a:r>
            <a:r>
              <a:rPr lang="en-GB" sz="1700" dirty="0" smtClean="0">
                <a:latin typeface="Times New Roman"/>
                <a:ea typeface="Times New Roman"/>
                <a:cs typeface="Arial"/>
              </a:rPr>
              <a:t>.</a:t>
            </a:r>
            <a:r>
              <a:rPr lang="en-GB" sz="1700" dirty="0">
                <a:latin typeface="Times New Roman"/>
                <a:ea typeface="Times New Roman"/>
                <a:cs typeface="Arial"/>
              </a:rPr>
              <a:t> </a:t>
            </a:r>
            <a:endParaRPr lang="en-GB" sz="1700" dirty="0">
              <a:ea typeface="Times New Roman"/>
              <a:cs typeface="Arial"/>
            </a:endParaRPr>
          </a:p>
          <a:p>
            <a:pPr marL="457200" indent="-457200" algn="just">
              <a:lnSpc>
                <a:spcPct val="115000"/>
              </a:lnSpc>
              <a:spcAft>
                <a:spcPts val="0"/>
              </a:spcAft>
              <a:buFont typeface="Wingdings" pitchFamily="2" charset="2"/>
              <a:buChar char="q"/>
            </a:pPr>
            <a:r>
              <a:rPr lang="en-GB" sz="1700" dirty="0">
                <a:latin typeface="Times New Roman"/>
                <a:ea typeface="Times New Roman"/>
                <a:cs typeface="Arial"/>
              </a:rPr>
              <a:t>There also appear to be ‘</a:t>
            </a:r>
            <a:r>
              <a:rPr lang="en-GB" sz="1700" b="1" dirty="0">
                <a:latin typeface="Times New Roman"/>
                <a:ea typeface="Times New Roman"/>
                <a:cs typeface="Arial"/>
              </a:rPr>
              <a:t>peripherally literary</a:t>
            </a:r>
            <a:r>
              <a:rPr lang="en-GB" sz="1700" dirty="0">
                <a:latin typeface="Times New Roman"/>
                <a:ea typeface="Times New Roman"/>
                <a:cs typeface="Arial"/>
              </a:rPr>
              <a:t>’ genres, where criteria such as </a:t>
            </a:r>
            <a:r>
              <a:rPr lang="en-GB" sz="1700" b="1" dirty="0">
                <a:latin typeface="Times New Roman"/>
                <a:ea typeface="Times New Roman"/>
                <a:cs typeface="Arial"/>
              </a:rPr>
              <a:t>written base form, canonicity or functionality are relaxed as in the case  of children’s literature and sacred texts </a:t>
            </a:r>
            <a:r>
              <a:rPr lang="en-GB" sz="1700" dirty="0">
                <a:latin typeface="Times New Roman"/>
                <a:ea typeface="Times New Roman"/>
                <a:cs typeface="Arial"/>
              </a:rPr>
              <a:t>(see Quran and Prophet Muhammad’s </a:t>
            </a:r>
            <a:r>
              <a:rPr lang="en-GB" sz="1700" dirty="0" err="1">
                <a:latin typeface="Times New Roman"/>
                <a:ea typeface="Times New Roman"/>
                <a:cs typeface="Arial"/>
              </a:rPr>
              <a:t>Hadeethes</a:t>
            </a:r>
            <a:r>
              <a:rPr lang="en-GB" sz="1700" dirty="0" smtClean="0">
                <a:latin typeface="Times New Roman"/>
                <a:ea typeface="Times New Roman"/>
                <a:cs typeface="Arial"/>
              </a:rPr>
              <a:t>)</a:t>
            </a:r>
            <a:r>
              <a:rPr lang="en-GB" sz="1700" dirty="0">
                <a:latin typeface="Times New Roman"/>
                <a:ea typeface="Times New Roman"/>
                <a:cs typeface="Arial"/>
              </a:rPr>
              <a:t> </a:t>
            </a:r>
            <a:endParaRPr lang="en-GB" sz="1700" dirty="0">
              <a:ea typeface="Times New Roman"/>
              <a:cs typeface="Arial"/>
            </a:endParaRPr>
          </a:p>
          <a:p>
            <a:pPr marL="457200" indent="-457200" algn="just">
              <a:lnSpc>
                <a:spcPct val="115000"/>
              </a:lnSpc>
              <a:spcAft>
                <a:spcPts val="0"/>
              </a:spcAft>
              <a:buFont typeface="Wingdings" pitchFamily="2" charset="2"/>
              <a:buChar char="q"/>
            </a:pPr>
            <a:r>
              <a:rPr lang="en-GB" sz="1700" dirty="0">
                <a:latin typeface="Times New Roman"/>
                <a:ea typeface="Times New Roman"/>
                <a:cs typeface="Arial"/>
              </a:rPr>
              <a:t>Conversely, genres, conventionally seen as non-</a:t>
            </a:r>
            <a:r>
              <a:rPr lang="en-GB" sz="1700" dirty="0" err="1">
                <a:latin typeface="Times New Roman"/>
                <a:ea typeface="Times New Roman"/>
                <a:cs typeface="Arial"/>
              </a:rPr>
              <a:t>literay</a:t>
            </a:r>
            <a:r>
              <a:rPr lang="en-GB" sz="1700" dirty="0">
                <a:latin typeface="Times New Roman"/>
                <a:ea typeface="Times New Roman"/>
                <a:cs typeface="Arial"/>
              </a:rPr>
              <a:t> may have literary features: </a:t>
            </a:r>
            <a:r>
              <a:rPr lang="en-GB" sz="1700" b="1" dirty="0">
                <a:solidFill>
                  <a:srgbClr val="1132D9"/>
                </a:solidFill>
                <a:latin typeface="Times New Roman"/>
                <a:ea typeface="Times New Roman"/>
                <a:cs typeface="Arial"/>
              </a:rPr>
              <a:t>advertising copy, for example.</a:t>
            </a:r>
            <a:endParaRPr lang="en-GB" sz="1700" b="1" dirty="0">
              <a:solidFill>
                <a:srgbClr val="1132D9"/>
              </a:solidFill>
              <a:ea typeface="Times New Roman"/>
              <a:cs typeface="Arial"/>
            </a:endParaRPr>
          </a:p>
          <a:p>
            <a:pPr marL="457200" indent="-457200" algn="just">
              <a:lnSpc>
                <a:spcPct val="115000"/>
              </a:lnSpc>
              <a:spcAft>
                <a:spcPts val="0"/>
              </a:spcAft>
              <a:buFont typeface="Wingdings" pitchFamily="2" charset="2"/>
              <a:buChar char="q"/>
            </a:pPr>
            <a:r>
              <a:rPr lang="en-GB" sz="1700" b="1" dirty="0" smtClean="0">
                <a:solidFill>
                  <a:srgbClr val="1132D9"/>
                </a:solidFill>
                <a:latin typeface="Times New Roman"/>
                <a:ea typeface="Times New Roman"/>
                <a:cs typeface="Arial"/>
              </a:rPr>
              <a:t>Thus </a:t>
            </a:r>
            <a:r>
              <a:rPr lang="en-GB" sz="1700" b="1" dirty="0">
                <a:solidFill>
                  <a:srgbClr val="1132D9"/>
                </a:solidFill>
                <a:latin typeface="Times New Roman"/>
                <a:ea typeface="Times New Roman"/>
                <a:cs typeface="Arial"/>
              </a:rPr>
              <a:t>while understanding and (re) writing  literary texts forms part of the literary translator’s </a:t>
            </a:r>
            <a:r>
              <a:rPr lang="en-GB" sz="1700" dirty="0">
                <a:latin typeface="Times New Roman"/>
                <a:ea typeface="Times New Roman"/>
                <a:cs typeface="Arial"/>
              </a:rPr>
              <a:t>expertise, literary translators’ real-time working  strategies and text transformation techniques vary between literary text and genre but overlap with those used in other genres.</a:t>
            </a:r>
            <a:endParaRPr lang="en-GB" sz="1700" dirty="0">
              <a:ea typeface="Times New Roman"/>
              <a:cs typeface="Arial"/>
            </a:endParaRPr>
          </a:p>
          <a:p>
            <a:pPr marL="457200" indent="-457200" algn="just">
              <a:lnSpc>
                <a:spcPct val="115000"/>
              </a:lnSpc>
              <a:spcAft>
                <a:spcPts val="0"/>
              </a:spcAft>
              <a:buFont typeface="Wingdings" pitchFamily="2" charset="2"/>
              <a:buChar char="q"/>
            </a:pPr>
            <a:r>
              <a:rPr lang="en-GB" sz="1700" b="1" dirty="0" smtClean="0">
                <a:solidFill>
                  <a:srgbClr val="FF0000"/>
                </a:solidFill>
                <a:latin typeface="Times New Roman"/>
                <a:ea typeface="Times New Roman"/>
                <a:cs typeface="Arial"/>
              </a:rPr>
              <a:t>Traditionally</a:t>
            </a:r>
            <a:r>
              <a:rPr lang="en-GB" sz="1700" b="1" dirty="0">
                <a:solidFill>
                  <a:srgbClr val="FF0000"/>
                </a:solidFill>
                <a:latin typeface="Times New Roman"/>
                <a:ea typeface="Times New Roman"/>
                <a:cs typeface="Arial"/>
              </a:rPr>
              <a:t>, translation theories derived largely from literary and sacred-text translation</a:t>
            </a:r>
            <a:r>
              <a:rPr lang="en-GB" sz="1700" dirty="0">
                <a:latin typeface="Times New Roman"/>
                <a:ea typeface="Times New Roman"/>
                <a:cs typeface="Arial"/>
              </a:rPr>
              <a:t>.  Thus the interminable debates over Equivalence, whether framed as a </a:t>
            </a:r>
            <a:r>
              <a:rPr lang="en-GB" sz="1700" b="1" dirty="0">
                <a:solidFill>
                  <a:srgbClr val="FF0000"/>
                </a:solidFill>
                <a:latin typeface="Times New Roman"/>
                <a:ea typeface="Times New Roman"/>
                <a:cs typeface="Arial"/>
              </a:rPr>
              <a:t>word-for-word vs. sense for sense opposition</a:t>
            </a:r>
            <a:r>
              <a:rPr lang="en-GB" sz="1700" dirty="0">
                <a:latin typeface="Times New Roman"/>
                <a:ea typeface="Times New Roman"/>
                <a:cs typeface="Arial"/>
              </a:rPr>
              <a:t>, </a:t>
            </a:r>
            <a:r>
              <a:rPr lang="en-GB" sz="1700" b="1" i="1" dirty="0">
                <a:latin typeface="Times New Roman"/>
                <a:ea typeface="Times New Roman"/>
                <a:cs typeface="Arial"/>
              </a:rPr>
              <a:t>are relevant to literary translation</a:t>
            </a:r>
            <a:r>
              <a:rPr lang="en-GB" sz="1700" dirty="0">
                <a:latin typeface="Times New Roman"/>
                <a:ea typeface="Times New Roman"/>
                <a:cs typeface="Arial"/>
              </a:rPr>
              <a:t> but much less so to scientific and technical translation</a:t>
            </a:r>
            <a:r>
              <a:rPr lang="en-GB" sz="1700" dirty="0" smtClean="0">
                <a:latin typeface="Times New Roman"/>
                <a:ea typeface="Times New Roman"/>
                <a:cs typeface="Arial"/>
              </a:rPr>
              <a:t>.</a:t>
            </a:r>
            <a:endParaRPr lang="en-GB" sz="1700" dirty="0">
              <a:ea typeface="Times New Roman"/>
              <a:cs typeface="Arial"/>
            </a:endParaRPr>
          </a:p>
          <a:p>
            <a:pPr marL="457200" lvl="0" indent="-457200" algn="just">
              <a:lnSpc>
                <a:spcPct val="115000"/>
              </a:lnSpc>
              <a:spcAft>
                <a:spcPts val="0"/>
              </a:spcAft>
              <a:buFont typeface="Wingdings" pitchFamily="2" charset="2"/>
              <a:buChar char="q"/>
            </a:pPr>
            <a:endParaRPr lang="en-GB" sz="1400" dirty="0">
              <a:latin typeface="Times New Roman"/>
              <a:ea typeface="Times New Roman"/>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a:solidFill>
                  <a:srgbClr val="1132D9"/>
                </a:solidFill>
              </a:rPr>
              <a:t>Translation as text</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buFont typeface="Wingdings" pitchFamily="2" charset="2"/>
              <a:buChar char="q"/>
            </a:pPr>
            <a:r>
              <a:rPr lang="en-GB" sz="2200" dirty="0">
                <a:latin typeface="Times New Roman"/>
                <a:ea typeface="Times New Roman"/>
                <a:cs typeface="Arial"/>
              </a:rPr>
              <a:t>Literary translation studies have traditionally concentrated </a:t>
            </a:r>
            <a:r>
              <a:rPr lang="en-GB" sz="2200" b="1" dirty="0">
                <a:solidFill>
                  <a:srgbClr val="1132D9"/>
                </a:solidFill>
                <a:latin typeface="Times New Roman"/>
                <a:ea typeface="Times New Roman"/>
                <a:cs typeface="Arial"/>
              </a:rPr>
              <a:t>on source-target text relations.</a:t>
            </a:r>
            <a:r>
              <a:rPr lang="en-GB" sz="2200" dirty="0">
                <a:latin typeface="Times New Roman"/>
                <a:ea typeface="Times New Roman"/>
                <a:cs typeface="Arial"/>
              </a:rPr>
              <a:t> Theoretical discussions focus on two closely-related issues: </a:t>
            </a:r>
            <a:r>
              <a:rPr lang="en-GB" sz="2200" b="1" dirty="0">
                <a:solidFill>
                  <a:srgbClr val="FF0000"/>
                </a:solidFill>
                <a:latin typeface="Times New Roman"/>
                <a:ea typeface="Times New Roman"/>
                <a:cs typeface="Arial"/>
              </a:rPr>
              <a:t>equivalence and communicative purpose</a:t>
            </a:r>
            <a:r>
              <a:rPr lang="en-GB" sz="2200" b="1" dirty="0" smtClean="0">
                <a:solidFill>
                  <a:srgbClr val="FF0000"/>
                </a:solidFill>
                <a:latin typeface="Times New Roman"/>
                <a:ea typeface="Times New Roman"/>
                <a:cs typeface="Arial"/>
              </a:rPr>
              <a:t>.</a:t>
            </a:r>
          </a:p>
          <a:p>
            <a:pPr algn="just">
              <a:lnSpc>
                <a:spcPct val="115000"/>
              </a:lnSpc>
              <a:spcAft>
                <a:spcPts val="0"/>
              </a:spcAft>
              <a:buFont typeface="Wingdings" pitchFamily="2" charset="2"/>
              <a:buChar char="q"/>
            </a:pPr>
            <a:r>
              <a:rPr lang="en-GB" sz="2200" b="1" dirty="0" smtClean="0">
                <a:latin typeface="Times New Roman"/>
                <a:ea typeface="Times New Roman"/>
                <a:cs typeface="Arial"/>
              </a:rPr>
              <a:t> </a:t>
            </a:r>
            <a:r>
              <a:rPr lang="en-GB" sz="2200" b="1" dirty="0">
                <a:solidFill>
                  <a:srgbClr val="FF0000"/>
                </a:solidFill>
                <a:latin typeface="Times New Roman"/>
                <a:ea typeface="Times New Roman"/>
                <a:cs typeface="Arial"/>
              </a:rPr>
              <a:t>In terms of equivalence</a:t>
            </a:r>
            <a:r>
              <a:rPr lang="en-GB" sz="2200" dirty="0">
                <a:latin typeface="Times New Roman"/>
                <a:ea typeface="Times New Roman"/>
                <a:cs typeface="Arial"/>
              </a:rPr>
              <a:t>, the question is whether translators can ever replicate the complex web of stylistic features found in many literary texts.  If not what should translator prioritize? Or should they see the quest for equivalence as senseless and focus instead of communicative effectiveness? </a:t>
            </a:r>
            <a:endParaRPr lang="en-GB" sz="2200" dirty="0" smtClean="0">
              <a:latin typeface="Times New Roman"/>
              <a:ea typeface="Times New Roman"/>
              <a:cs typeface="Arial"/>
            </a:endParaRPr>
          </a:p>
          <a:p>
            <a:pPr algn="just">
              <a:lnSpc>
                <a:spcPct val="115000"/>
              </a:lnSpc>
              <a:spcAft>
                <a:spcPts val="0"/>
              </a:spcAft>
              <a:buFont typeface="Wingdings" pitchFamily="2" charset="2"/>
              <a:buChar char="q"/>
            </a:pPr>
            <a:r>
              <a:rPr lang="en-GB" sz="2200" b="1" dirty="0" smtClean="0">
                <a:solidFill>
                  <a:srgbClr val="FF0000"/>
                </a:solidFill>
                <a:latin typeface="Times New Roman"/>
                <a:ea typeface="Times New Roman"/>
                <a:cs typeface="Arial"/>
              </a:rPr>
              <a:t>In </a:t>
            </a:r>
            <a:r>
              <a:rPr lang="en-GB" sz="2200" b="1" dirty="0">
                <a:solidFill>
                  <a:srgbClr val="FF0000"/>
                </a:solidFill>
                <a:latin typeface="Times New Roman"/>
                <a:ea typeface="Times New Roman"/>
                <a:cs typeface="Arial"/>
              </a:rPr>
              <a:t>terms of communicative purpose</a:t>
            </a:r>
            <a:r>
              <a:rPr lang="en-GB" sz="2200" dirty="0">
                <a:latin typeface="Times New Roman"/>
                <a:ea typeface="Times New Roman"/>
                <a:cs typeface="Arial"/>
              </a:rPr>
              <a:t>, the question is how far translators should prioritize loyalty to the source writer versus producing a text that works in </a:t>
            </a:r>
            <a:r>
              <a:rPr lang="en-GB" sz="2200" b="1" dirty="0">
                <a:solidFill>
                  <a:srgbClr val="FF0000"/>
                </a:solidFill>
                <a:latin typeface="Times New Roman"/>
                <a:ea typeface="Times New Roman"/>
                <a:cs typeface="Arial"/>
              </a:rPr>
              <a:t>receptor-genre terms</a:t>
            </a:r>
            <a:r>
              <a:rPr lang="en-GB" sz="2200" dirty="0">
                <a:latin typeface="Times New Roman"/>
                <a:ea typeface="Times New Roman"/>
                <a:cs typeface="Arial"/>
              </a:rPr>
              <a:t>.  How fare, for example should they </a:t>
            </a:r>
            <a:r>
              <a:rPr lang="en-GB" sz="2200" b="1" dirty="0">
                <a:solidFill>
                  <a:srgbClr val="FF0000"/>
                </a:solidFill>
                <a:latin typeface="Times New Roman"/>
                <a:ea typeface="Times New Roman"/>
                <a:cs typeface="Arial"/>
              </a:rPr>
              <a:t>adapt or update</a:t>
            </a:r>
            <a:r>
              <a:rPr lang="en-GB" sz="2200" b="1" dirty="0" smtClean="0">
                <a:solidFill>
                  <a:srgbClr val="FF0000"/>
                </a:solidFill>
                <a:latin typeface="Times New Roman"/>
                <a:ea typeface="Times New Roman"/>
                <a:cs typeface="Arial"/>
              </a:rPr>
              <a:t>?</a:t>
            </a:r>
            <a:endParaRPr lang="en-GB" sz="2200" b="1" dirty="0">
              <a:solidFill>
                <a:srgbClr val="FF0000"/>
              </a:solidFill>
              <a:ea typeface="Times New Roman"/>
              <a:cs typeface="Arial"/>
            </a:endParaRPr>
          </a:p>
          <a:p>
            <a:pPr marL="0" indent="0" algn="just">
              <a:lnSpc>
                <a:spcPct val="115000"/>
              </a:lnSpc>
              <a:spcAft>
                <a:spcPts val="0"/>
              </a:spcAft>
            </a:pPr>
            <a:r>
              <a:rPr lang="en-GB" sz="2000" b="1" dirty="0">
                <a:solidFill>
                  <a:srgbClr val="FF0000"/>
                </a:solidFill>
                <a:latin typeface="Times New Roman"/>
                <a:ea typeface="Times New Roman"/>
                <a:cs typeface="Arial"/>
              </a:rPr>
              <a:t> </a:t>
            </a:r>
            <a:endParaRPr lang="en-GB" sz="2000" b="1" dirty="0">
              <a:solidFill>
                <a:srgbClr val="FF0000"/>
              </a:solidFill>
              <a:ea typeface="Times New Roman"/>
              <a:cs typeface="Arial"/>
            </a:endParaRPr>
          </a:p>
          <a:p>
            <a:pPr marR="450215" algn="l">
              <a:lnSpc>
                <a:spcPct val="115000"/>
              </a:lnSpc>
              <a:spcAft>
                <a:spcPts val="0"/>
              </a:spcAft>
            </a:pPr>
            <a:endParaRPr lang="en-GB" sz="2800" dirty="0">
              <a:ea typeface="Times New Roman"/>
              <a:cs typeface="Arial"/>
            </a:endParaRPr>
          </a:p>
          <a:p>
            <a:pPr algn="l">
              <a:lnSpc>
                <a:spcPct val="115000"/>
              </a:lnSpc>
              <a:spcAft>
                <a:spcPts val="0"/>
              </a:spcAft>
            </a:pPr>
            <a:r>
              <a:rPr lang="en-GB" sz="20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rPr>
              <a:t>Continued</a:t>
            </a:r>
            <a:endParaRPr lang="en-GB" dirty="0"/>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800" dirty="0">
                <a:solidFill>
                  <a:prstClr val="black"/>
                </a:solidFill>
                <a:latin typeface="Times New Roman"/>
                <a:ea typeface="Times New Roman"/>
                <a:cs typeface="Arial"/>
              </a:rPr>
              <a:t>Another concern is </a:t>
            </a:r>
            <a:r>
              <a:rPr lang="en-GB" sz="1800" dirty="0">
                <a:solidFill>
                  <a:srgbClr val="FF0000"/>
                </a:solidFill>
                <a:latin typeface="Times New Roman"/>
                <a:ea typeface="Times New Roman"/>
                <a:cs typeface="Arial"/>
              </a:rPr>
              <a:t>the </a:t>
            </a:r>
            <a:r>
              <a:rPr lang="en-GB" sz="1800" b="1" dirty="0">
                <a:solidFill>
                  <a:srgbClr val="FF0000"/>
                </a:solidFill>
                <a:latin typeface="Times New Roman"/>
                <a:ea typeface="Times New Roman"/>
                <a:cs typeface="Arial"/>
              </a:rPr>
              <a:t>translation of style</a:t>
            </a:r>
            <a:r>
              <a:rPr lang="en-GB" sz="1800" dirty="0">
                <a:solidFill>
                  <a:srgbClr val="FF0000"/>
                </a:solidFill>
                <a:latin typeface="Times New Roman"/>
                <a:ea typeface="Times New Roman"/>
                <a:cs typeface="Arial"/>
              </a:rPr>
              <a:t> </a:t>
            </a:r>
            <a:r>
              <a:rPr lang="en-GB" sz="1800" dirty="0">
                <a:solidFill>
                  <a:prstClr val="black"/>
                </a:solidFill>
                <a:latin typeface="Times New Roman"/>
                <a:ea typeface="Times New Roman"/>
                <a:cs typeface="Arial"/>
              </a:rPr>
              <a:t>is important in the context of literature for two reasons.  First it inadvertently defines </a:t>
            </a:r>
            <a:r>
              <a:rPr lang="en-GB" sz="1800" b="1" dirty="0">
                <a:solidFill>
                  <a:prstClr val="black"/>
                </a:solidFill>
                <a:latin typeface="Times New Roman"/>
                <a:ea typeface="Times New Roman"/>
                <a:cs typeface="Arial"/>
              </a:rPr>
              <a:t>the writer’s cultural space time’</a:t>
            </a:r>
            <a:r>
              <a:rPr lang="en-GB" sz="1800" dirty="0">
                <a:solidFill>
                  <a:prstClr val="black"/>
                </a:solidFill>
                <a:latin typeface="Times New Roman"/>
                <a:ea typeface="Times New Roman"/>
                <a:cs typeface="Arial"/>
              </a:rPr>
              <a:t>. To a modern Arabic reader, </a:t>
            </a:r>
            <a:r>
              <a:rPr lang="en-GB" sz="1800" b="1" dirty="0">
                <a:solidFill>
                  <a:prstClr val="black"/>
                </a:solidFill>
                <a:latin typeface="Times New Roman"/>
                <a:ea typeface="Times New Roman"/>
                <a:cs typeface="Arial"/>
              </a:rPr>
              <a:t>the style </a:t>
            </a:r>
            <a:r>
              <a:rPr lang="en-GB" sz="1800" dirty="0">
                <a:solidFill>
                  <a:prstClr val="black"/>
                </a:solidFill>
                <a:latin typeface="Times New Roman"/>
                <a:ea typeface="Times New Roman"/>
                <a:cs typeface="Arial"/>
              </a:rPr>
              <a:t>of </a:t>
            </a:r>
            <a:r>
              <a:rPr lang="en-GB" sz="1800" dirty="0" err="1">
                <a:solidFill>
                  <a:prstClr val="black"/>
                </a:solidFill>
                <a:latin typeface="Times New Roman"/>
                <a:ea typeface="Times New Roman"/>
                <a:cs typeface="Arial"/>
              </a:rPr>
              <a:t>Ibn</a:t>
            </a:r>
            <a:r>
              <a:rPr lang="en-GB" sz="1800" dirty="0">
                <a:solidFill>
                  <a:prstClr val="black"/>
                </a:solidFill>
                <a:latin typeface="Times New Roman"/>
                <a:ea typeface="Times New Roman"/>
                <a:cs typeface="Arial"/>
              </a:rPr>
              <a:t> </a:t>
            </a:r>
            <a:r>
              <a:rPr lang="en-GB" sz="1800" dirty="0" err="1">
                <a:solidFill>
                  <a:prstClr val="black"/>
                </a:solidFill>
                <a:latin typeface="Times New Roman"/>
                <a:ea typeface="Times New Roman"/>
                <a:cs typeface="Arial"/>
              </a:rPr>
              <a:t>Qaim</a:t>
            </a:r>
            <a:r>
              <a:rPr lang="en-GB" sz="1800" dirty="0">
                <a:solidFill>
                  <a:prstClr val="black"/>
                </a:solidFill>
                <a:latin typeface="Times New Roman"/>
                <a:ea typeface="Times New Roman"/>
                <a:cs typeface="Arial"/>
              </a:rPr>
              <a:t> </a:t>
            </a:r>
            <a:r>
              <a:rPr lang="en-GB" sz="1800" dirty="0" err="1">
                <a:solidFill>
                  <a:prstClr val="black"/>
                </a:solidFill>
                <a:latin typeface="Times New Roman"/>
                <a:ea typeface="Times New Roman"/>
                <a:cs typeface="Arial"/>
              </a:rPr>
              <a:t>AlJawziyah’s</a:t>
            </a:r>
            <a:r>
              <a:rPr lang="en-GB" sz="1800" dirty="0">
                <a:solidFill>
                  <a:prstClr val="black"/>
                </a:solidFill>
                <a:latin typeface="Times New Roman"/>
                <a:ea typeface="Times New Roman"/>
                <a:cs typeface="Arial"/>
              </a:rPr>
              <a:t> </a:t>
            </a:r>
            <a:r>
              <a:rPr lang="ar-SY" sz="1800" dirty="0">
                <a:solidFill>
                  <a:prstClr val="black"/>
                </a:solidFill>
                <a:ea typeface="Times New Roman"/>
                <a:cs typeface="Times New Roman"/>
              </a:rPr>
              <a:t>مفتاح دار السعادة  </a:t>
            </a:r>
            <a:r>
              <a:rPr lang="en-GB" sz="1800" dirty="0">
                <a:solidFill>
                  <a:prstClr val="black"/>
                </a:solidFill>
                <a:latin typeface="Times New Roman"/>
                <a:ea typeface="Times New Roman"/>
                <a:cs typeface="Arial"/>
              </a:rPr>
              <a:t>signals that it was written by one of the great scholars who lived in the 8</a:t>
            </a:r>
            <a:r>
              <a:rPr lang="en-GB" sz="1800" baseline="30000" dirty="0">
                <a:solidFill>
                  <a:prstClr val="black"/>
                </a:solidFill>
                <a:latin typeface="Times New Roman"/>
                <a:ea typeface="Times New Roman"/>
                <a:cs typeface="Arial"/>
              </a:rPr>
              <a:t>th</a:t>
            </a:r>
            <a:r>
              <a:rPr lang="en-GB" sz="1800" dirty="0">
                <a:solidFill>
                  <a:prstClr val="black"/>
                </a:solidFill>
                <a:latin typeface="Times New Roman"/>
                <a:ea typeface="Times New Roman"/>
                <a:cs typeface="Arial"/>
              </a:rPr>
              <a:t> century of the </a:t>
            </a:r>
            <a:r>
              <a:rPr lang="en-GB" sz="1800" dirty="0" err="1">
                <a:solidFill>
                  <a:prstClr val="black"/>
                </a:solidFill>
                <a:latin typeface="Times New Roman"/>
                <a:ea typeface="Times New Roman"/>
                <a:cs typeface="Arial"/>
              </a:rPr>
              <a:t>Hijri</a:t>
            </a:r>
            <a:r>
              <a:rPr lang="en-GB" sz="1800" dirty="0">
                <a:solidFill>
                  <a:prstClr val="black"/>
                </a:solidFill>
                <a:latin typeface="Times New Roman"/>
                <a:ea typeface="Times New Roman"/>
                <a:cs typeface="Arial"/>
              </a:rPr>
              <a:t> Calendar (i.e. in the medieval ages.  </a:t>
            </a:r>
            <a:r>
              <a:rPr lang="en-GB" sz="1800" b="1" dirty="0">
                <a:solidFill>
                  <a:prstClr val="black"/>
                </a:solidFill>
                <a:latin typeface="Times New Roman"/>
                <a:ea typeface="Times New Roman"/>
                <a:cs typeface="Arial"/>
              </a:rPr>
              <a:t>Secondly, writers may deliberately use non-standard styles- archaism</a:t>
            </a:r>
            <a:r>
              <a:rPr lang="en-GB" sz="1800" dirty="0">
                <a:solidFill>
                  <a:prstClr val="black"/>
                </a:solidFill>
                <a:latin typeface="Times New Roman"/>
                <a:ea typeface="Times New Roman"/>
                <a:cs typeface="Arial"/>
              </a:rPr>
              <a:t>, </a:t>
            </a:r>
            <a:r>
              <a:rPr lang="en-GB" sz="1800" b="1" dirty="0">
                <a:solidFill>
                  <a:srgbClr val="1132D9"/>
                </a:solidFill>
                <a:latin typeface="Times New Roman"/>
                <a:ea typeface="Times New Roman"/>
                <a:cs typeface="Arial"/>
              </a:rPr>
              <a:t>dialect or a style idiosyncratic to the writer</a:t>
            </a:r>
            <a:r>
              <a:rPr lang="en-GB" sz="1800" dirty="0">
                <a:solidFill>
                  <a:prstClr val="black"/>
                </a:solidFill>
                <a:latin typeface="Times New Roman"/>
                <a:ea typeface="Times New Roman"/>
                <a:cs typeface="Arial"/>
              </a:rPr>
              <a:t>, for example- to encode their attitude towards the text content, to mark out different voices</a:t>
            </a:r>
            <a:r>
              <a:rPr lang="en-GB" sz="1800" dirty="0" smtClean="0">
                <a:solidFill>
                  <a:prstClr val="black"/>
                </a:solidFill>
                <a:latin typeface="Times New Roman"/>
                <a:ea typeface="Times New Roman"/>
                <a:cs typeface="Arial"/>
              </a:rPr>
              <a:t>.</a:t>
            </a:r>
            <a:endParaRPr lang="en-GB" sz="1800" dirty="0" smtClean="0">
              <a:solidFill>
                <a:prstClr val="black"/>
              </a:solidFill>
              <a:ea typeface="Times New Roman"/>
              <a:cs typeface="Arial"/>
            </a:endParaRPr>
          </a:p>
          <a:p>
            <a:pPr lvl="0" algn="just">
              <a:lnSpc>
                <a:spcPct val="115000"/>
              </a:lnSpc>
              <a:spcAft>
                <a:spcPts val="0"/>
              </a:spcAft>
              <a:buFont typeface="Wingdings" pitchFamily="2" charset="2"/>
              <a:buChar char="q"/>
            </a:pPr>
            <a:r>
              <a:rPr lang="en-GB" sz="1800" dirty="0" smtClean="0">
                <a:solidFill>
                  <a:prstClr val="black"/>
                </a:solidFill>
                <a:latin typeface="Times New Roman"/>
                <a:ea typeface="Times New Roman"/>
                <a:cs typeface="Arial"/>
              </a:rPr>
              <a:t>Translators </a:t>
            </a:r>
            <a:r>
              <a:rPr lang="en-GB" sz="1800" dirty="0">
                <a:solidFill>
                  <a:prstClr val="black"/>
                </a:solidFill>
                <a:latin typeface="Times New Roman"/>
                <a:ea typeface="Times New Roman"/>
                <a:cs typeface="Arial"/>
              </a:rPr>
              <a:t>mediate both aspects of style via their own inadvertently signalled stylistic space-time, via deliberate stylistic choices, or both</a:t>
            </a:r>
            <a:r>
              <a:rPr lang="en-GB" sz="1800" dirty="0" smtClean="0">
                <a:solidFill>
                  <a:prstClr val="black"/>
                </a:solidFill>
                <a:latin typeface="Times New Roman"/>
                <a:ea typeface="Times New Roman"/>
                <a:cs typeface="Arial"/>
              </a:rPr>
              <a:t>.</a:t>
            </a:r>
            <a:endParaRPr lang="en-GB" sz="1800" dirty="0">
              <a:solidFill>
                <a:prstClr val="black"/>
              </a:solidFill>
              <a:ea typeface="Times New Roman"/>
              <a:cs typeface="Arial"/>
            </a:endParaRPr>
          </a:p>
          <a:p>
            <a:pPr lvl="0" algn="just">
              <a:lnSpc>
                <a:spcPct val="115000"/>
              </a:lnSpc>
              <a:spcAft>
                <a:spcPts val="0"/>
              </a:spcAft>
              <a:buFont typeface="Wingdings" pitchFamily="2" charset="2"/>
              <a:buChar char="q"/>
            </a:pPr>
            <a:r>
              <a:rPr lang="en-GB" sz="1800" dirty="0">
                <a:solidFill>
                  <a:prstClr val="black"/>
                </a:solidFill>
                <a:latin typeface="Times New Roman"/>
                <a:ea typeface="Times New Roman"/>
                <a:cs typeface="Arial"/>
              </a:rPr>
              <a:t>Part of the literary translator’s conventions is that the translator ‘</a:t>
            </a:r>
            <a:r>
              <a:rPr lang="en-GB" sz="1800" b="1" dirty="0">
                <a:solidFill>
                  <a:prstClr val="black"/>
                </a:solidFill>
                <a:latin typeface="Times New Roman"/>
                <a:ea typeface="Times New Roman"/>
                <a:cs typeface="Arial"/>
              </a:rPr>
              <a:t>speaks for’ the source writer, </a:t>
            </a:r>
            <a:r>
              <a:rPr lang="en-GB" sz="1800" dirty="0">
                <a:solidFill>
                  <a:prstClr val="black"/>
                </a:solidFill>
                <a:latin typeface="Times New Roman"/>
                <a:ea typeface="Times New Roman"/>
                <a:cs typeface="Arial"/>
              </a:rPr>
              <a:t>and hence has no independent stylistic voice.  Some scholars, however, advocate that the translator’s voice should be made distinctly present in the translated text, while others have argued that individual translators inevitably leave own stylistic imprint on the text they produce.</a:t>
            </a:r>
            <a:endParaRPr lang="en-GB" sz="1800" dirty="0">
              <a:solidFill>
                <a:prstClr val="black"/>
              </a:solidFill>
              <a:ea typeface="Times New Roman"/>
              <a:cs typeface="Arial"/>
            </a:endParaRPr>
          </a:p>
          <a:p>
            <a:pPr marL="0" lvl="0" indent="0" algn="just">
              <a:lnSpc>
                <a:spcPct val="115000"/>
              </a:lnSpc>
              <a:spcAft>
                <a:spcPts val="0"/>
              </a:spcAft>
            </a:pPr>
            <a:r>
              <a:rPr lang="en-GB" sz="1800" dirty="0">
                <a:solidFill>
                  <a:prstClr val="black"/>
                </a:solidFill>
                <a:latin typeface="Times New Roman"/>
                <a:ea typeface="Times New Roman"/>
                <a:cs typeface="Arial"/>
              </a:rPr>
              <a:t> </a:t>
            </a:r>
            <a:endParaRPr lang="en-GB" sz="1800" dirty="0">
              <a:solidFill>
                <a:prstClr val="black"/>
              </a:solidFill>
              <a:ea typeface="Times New Roman"/>
              <a:cs typeface="Arial"/>
            </a:endParaRPr>
          </a:p>
          <a:p>
            <a:endParaRPr lang="en-GB" dirty="0"/>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a:xfrm>
            <a:off x="495300" y="1447800"/>
            <a:ext cx="8915400" cy="4678363"/>
          </a:xfrm>
        </p:spPr>
        <p:txBody>
          <a:bodyPr/>
          <a:lstStyle/>
          <a:p>
            <a:pPr marL="457200" algn="l">
              <a:lnSpc>
                <a:spcPct val="115000"/>
              </a:lnSpc>
              <a:spcAft>
                <a:spcPts val="1000"/>
              </a:spcAft>
              <a:buFont typeface="Wingdings" pitchFamily="2" charset="2"/>
              <a:buChar char="q"/>
            </a:pPr>
            <a:r>
              <a:rPr lang="en-GB" sz="1100" b="1" dirty="0">
                <a:latin typeface="Times New Roman"/>
                <a:ea typeface="Times New Roman"/>
                <a:cs typeface="Arial"/>
              </a:rPr>
              <a:t>For example, let’s now look at the following </a:t>
            </a:r>
            <a:r>
              <a:rPr lang="en-GB" sz="1100" b="1" dirty="0" err="1">
                <a:latin typeface="Times New Roman"/>
                <a:ea typeface="Times New Roman"/>
                <a:cs typeface="Arial"/>
              </a:rPr>
              <a:t>Hadeeth</a:t>
            </a:r>
            <a:r>
              <a:rPr lang="en-GB" sz="1100" b="1" dirty="0">
                <a:latin typeface="Times New Roman"/>
                <a:ea typeface="Times New Roman"/>
                <a:cs typeface="Arial"/>
              </a:rPr>
              <a:t> and see how Dr Halimah (2012) tried to achieve equivalence in English, communicative purpose of the </a:t>
            </a:r>
            <a:r>
              <a:rPr lang="en-GB" sz="1100" b="1" dirty="0" err="1">
                <a:latin typeface="Times New Roman"/>
                <a:ea typeface="Times New Roman"/>
                <a:cs typeface="Arial"/>
              </a:rPr>
              <a:t>Hadeeth</a:t>
            </a:r>
            <a:r>
              <a:rPr lang="en-GB" sz="1100" b="1" dirty="0">
                <a:latin typeface="Times New Roman"/>
                <a:ea typeface="Times New Roman"/>
                <a:cs typeface="Arial"/>
              </a:rPr>
              <a:t> in a style that signals  that this is a translation of a </a:t>
            </a:r>
            <a:r>
              <a:rPr lang="en-GB" sz="1100" b="1" dirty="0" err="1">
                <a:latin typeface="Times New Roman"/>
                <a:ea typeface="Times New Roman"/>
                <a:cs typeface="Arial"/>
              </a:rPr>
              <a:t>Hadeeth</a:t>
            </a:r>
            <a:r>
              <a:rPr lang="en-GB" sz="1100" b="1" dirty="0">
                <a:latin typeface="Times New Roman"/>
                <a:ea typeface="Times New Roman"/>
                <a:cs typeface="Arial"/>
              </a:rPr>
              <a:t> of </a:t>
            </a:r>
            <a:r>
              <a:rPr lang="en-GB" sz="1100" b="1" dirty="0" err="1">
                <a:latin typeface="Times New Roman"/>
                <a:ea typeface="Times New Roman"/>
                <a:cs typeface="Arial"/>
              </a:rPr>
              <a:t>Prpohet</a:t>
            </a:r>
            <a:r>
              <a:rPr lang="en-GB" sz="1100" b="1" dirty="0">
                <a:latin typeface="Times New Roman"/>
                <a:ea typeface="Times New Roman"/>
                <a:cs typeface="Arial"/>
              </a:rPr>
              <a:t> </a:t>
            </a:r>
            <a:r>
              <a:rPr lang="en-GB" sz="1100" b="1" dirty="0" err="1">
                <a:latin typeface="Times New Roman"/>
                <a:ea typeface="Times New Roman"/>
                <a:cs typeface="Arial"/>
              </a:rPr>
              <a:t>Muhmmad</a:t>
            </a:r>
            <a:r>
              <a:rPr lang="en-GB" sz="1100" b="1" dirty="0">
                <a:latin typeface="Times New Roman"/>
                <a:ea typeface="Times New Roman"/>
                <a:cs typeface="Arial"/>
              </a:rPr>
              <a:t> (PBBUH) narrated by Abu </a:t>
            </a:r>
            <a:r>
              <a:rPr lang="en-GB" sz="1100" b="1" dirty="0" err="1">
                <a:latin typeface="Times New Roman"/>
                <a:ea typeface="Times New Roman"/>
                <a:cs typeface="Arial"/>
              </a:rPr>
              <a:t>Hurairah</a:t>
            </a:r>
            <a:r>
              <a:rPr lang="en-GB" sz="1100" b="1" dirty="0">
                <a:latin typeface="Times New Roman"/>
                <a:ea typeface="Times New Roman"/>
                <a:cs typeface="Arial"/>
              </a:rPr>
              <a:t> in 1</a:t>
            </a:r>
            <a:r>
              <a:rPr lang="en-GB" sz="1100" b="1" baseline="30000" dirty="0">
                <a:latin typeface="Times New Roman"/>
                <a:ea typeface="Times New Roman"/>
                <a:cs typeface="Arial"/>
              </a:rPr>
              <a:t>st</a:t>
            </a:r>
            <a:r>
              <a:rPr lang="en-GB" sz="1100" b="1" dirty="0">
                <a:latin typeface="Times New Roman"/>
                <a:ea typeface="Times New Roman"/>
                <a:cs typeface="Arial"/>
              </a:rPr>
              <a:t> Century of </a:t>
            </a:r>
            <a:r>
              <a:rPr lang="en-GB" sz="1100" b="1" dirty="0" err="1">
                <a:latin typeface="Times New Roman"/>
                <a:ea typeface="Times New Roman"/>
                <a:cs typeface="Arial"/>
              </a:rPr>
              <a:t>Hijri</a:t>
            </a:r>
            <a:r>
              <a:rPr lang="en-GB" sz="1100" b="1" dirty="0">
                <a:latin typeface="Times New Roman"/>
                <a:ea typeface="Times New Roman"/>
                <a:cs typeface="Arial"/>
              </a:rPr>
              <a:t> Calendar:</a:t>
            </a:r>
            <a:endParaRPr lang="en-GB" sz="1100" b="1" dirty="0">
              <a:ea typeface="Times New Roman"/>
              <a:cs typeface="Arial"/>
            </a:endParaRPr>
          </a:p>
          <a:p>
            <a:pPr algn="l">
              <a:lnSpc>
                <a:spcPct val="115000"/>
              </a:lnSpc>
              <a:spcAft>
                <a:spcPts val="0"/>
              </a:spcAft>
            </a:pPr>
            <a:r>
              <a:rPr lang="en-GB" sz="1800" dirty="0">
                <a:latin typeface="Times New Roman"/>
                <a:ea typeface="Calibri"/>
                <a:cs typeface="Arial"/>
              </a:rPr>
              <a:t> </a:t>
            </a:r>
            <a:endParaRPr lang="en-GB" sz="1800" b="1" dirty="0">
              <a:ea typeface="Calibri"/>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xmlns="" val="2141570041"/>
              </p:ext>
            </p:extLst>
          </p:nvPr>
        </p:nvGraphicFramePr>
        <p:xfrm>
          <a:off x="1295400" y="2133600"/>
          <a:ext cx="7010400" cy="3996690"/>
        </p:xfrm>
        <a:graphic>
          <a:graphicData uri="http://schemas.openxmlformats.org/drawingml/2006/table">
            <a:tbl>
              <a:tblPr firstRow="1" firstCol="1" bandRow="1"/>
              <a:tblGrid>
                <a:gridCol w="4114800"/>
                <a:gridCol w="2895600"/>
              </a:tblGrid>
              <a:tr h="228600">
                <a:tc>
                  <a:txBody>
                    <a:bodyPr/>
                    <a:lstStyle/>
                    <a:p>
                      <a:pPr algn="ctr">
                        <a:lnSpc>
                          <a:spcPct val="115000"/>
                        </a:lnSpc>
                        <a:spcAft>
                          <a:spcPts val="0"/>
                        </a:spcAft>
                      </a:pPr>
                      <a:r>
                        <a:rPr lang="en-US" sz="1100" b="1" dirty="0">
                          <a:effectLst/>
                          <a:latin typeface="CG Times"/>
                          <a:ea typeface="Times New Roman"/>
                          <a:cs typeface="Arial"/>
                        </a:rPr>
                        <a:t>Performing Hajj is obligatory</a:t>
                      </a:r>
                      <a:endParaRPr lang="en-GB" sz="1100" dirty="0">
                        <a:effectLst/>
                        <a:latin typeface="Calibri"/>
                        <a:ea typeface="Times New Roman"/>
                        <a:cs typeface="Arial"/>
                      </a:endParaRPr>
                    </a:p>
                  </a:txBody>
                  <a:tcPr marL="44276" marR="442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100" b="1" dirty="0">
                          <a:effectLst/>
                          <a:latin typeface="CG Times"/>
                          <a:ea typeface="Times New Roman"/>
                          <a:cs typeface="Traditional Arabic"/>
                        </a:rPr>
                        <a:t>وُجُوبُ الْحَجِّ</a:t>
                      </a:r>
                      <a:endParaRPr lang="en-GB" sz="1100" dirty="0">
                        <a:effectLst/>
                        <a:latin typeface="Calibri"/>
                        <a:ea typeface="Times New Roman"/>
                        <a:cs typeface="Arial"/>
                      </a:endParaRPr>
                    </a:p>
                  </a:txBody>
                  <a:tcPr marL="44276" marR="442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1407">
                <a:tc>
                  <a:txBody>
                    <a:bodyPr/>
                    <a:lstStyle/>
                    <a:p>
                      <a:pPr algn="justLow">
                        <a:lnSpc>
                          <a:spcPct val="115000"/>
                        </a:lnSpc>
                        <a:spcAft>
                          <a:spcPts val="0"/>
                        </a:spcAft>
                      </a:pPr>
                      <a:r>
                        <a:rPr lang="en-US" sz="1100" dirty="0">
                          <a:effectLst/>
                          <a:latin typeface="CG Times"/>
                          <a:ea typeface="Times New Roman"/>
                          <a:cs typeface="Arial"/>
                        </a:rPr>
                        <a:t>   </a:t>
                      </a:r>
                      <a:r>
                        <a:rPr lang="en-US" sz="1100" dirty="0" smtClean="0">
                          <a:effectLst/>
                          <a:latin typeface="CG Times"/>
                          <a:ea typeface="Times New Roman"/>
                          <a:cs typeface="Arial"/>
                        </a:rPr>
                        <a:t> </a:t>
                      </a:r>
                      <a:r>
                        <a:rPr lang="en-US" sz="1200" dirty="0">
                          <a:effectLst/>
                          <a:latin typeface="CG Times"/>
                          <a:ea typeface="Times New Roman"/>
                          <a:cs typeface="Arial"/>
                        </a:rPr>
                        <a:t>Abu </a:t>
                      </a:r>
                      <a:r>
                        <a:rPr lang="en-US" sz="1200" dirty="0" err="1">
                          <a:effectLst/>
                          <a:latin typeface="CG Times"/>
                          <a:ea typeface="Times New Roman"/>
                          <a:cs typeface="Arial"/>
                        </a:rPr>
                        <a:t>Hurairah</a:t>
                      </a:r>
                      <a:r>
                        <a:rPr lang="en-US" sz="1200" dirty="0">
                          <a:effectLst/>
                          <a:latin typeface="CG Times"/>
                          <a:ea typeface="Times New Roman"/>
                          <a:cs typeface="Arial"/>
                        </a:rPr>
                        <a:t> reported that the Messenger of Allah (peace and blessings of Allah be upon him) said while he was delivering a speech to us: "Oh people, Allah has made performing Hajj obligatory on you. So do it." A man then asked: "Do we have to do it every year, Messenger of Allah?" The Prophet (</a:t>
                      </a:r>
                      <a:r>
                        <a:rPr lang="en-US" sz="1200" dirty="0" err="1">
                          <a:effectLst/>
                          <a:latin typeface="CG Times"/>
                          <a:ea typeface="Times New Roman"/>
                          <a:cs typeface="Arial"/>
                        </a:rPr>
                        <a:t>p.b.b.u.h</a:t>
                      </a:r>
                      <a:r>
                        <a:rPr lang="en-US" sz="1200" dirty="0">
                          <a:effectLst/>
                          <a:latin typeface="CG Times"/>
                          <a:ea typeface="Times New Roman"/>
                          <a:cs typeface="Arial"/>
                        </a:rPr>
                        <a:t>) did not reply. After the man asked the same question three times, the Messenger of Allah (</a:t>
                      </a:r>
                      <a:r>
                        <a:rPr lang="en-US" sz="1200" dirty="0" err="1">
                          <a:effectLst/>
                          <a:latin typeface="CG Times"/>
                          <a:ea typeface="Times New Roman"/>
                          <a:cs typeface="Arial"/>
                        </a:rPr>
                        <a:t>p.b.b.u.h</a:t>
                      </a:r>
                      <a:r>
                        <a:rPr lang="en-US" sz="1200" dirty="0">
                          <a:effectLst/>
                          <a:latin typeface="CG Times"/>
                          <a:ea typeface="Times New Roman"/>
                          <a:cs typeface="Arial"/>
                        </a:rPr>
                        <a:t>) replied: "If I said `yes', it would be an obligation and you would not be able to do it."  The Prophet (</a:t>
                      </a:r>
                      <a:r>
                        <a:rPr lang="en-US" sz="1200" dirty="0" err="1">
                          <a:effectLst/>
                          <a:latin typeface="CG Times"/>
                          <a:ea typeface="Times New Roman"/>
                          <a:cs typeface="Arial"/>
                        </a:rPr>
                        <a:t>p.b.b.u.h</a:t>
                      </a:r>
                      <a:r>
                        <a:rPr lang="en-US" sz="1200" dirty="0">
                          <a:effectLst/>
                          <a:latin typeface="CG Times"/>
                          <a:ea typeface="Times New Roman"/>
                          <a:cs typeface="Arial"/>
                        </a:rPr>
                        <a:t>) then carried on saying: "Leave out what I do not ask you to do.  People of earlier generations were destroyed because of their tendency to ask unnecessary questions and because they chose a path different from that of their Prophets.  If I ask you to do something, do as much as you can and if I prohibit you from doing something, abstain from it."</a:t>
                      </a:r>
                      <a:endParaRPr lang="en-GB" sz="1200" dirty="0">
                        <a:effectLst/>
                        <a:latin typeface="Calibri"/>
                        <a:ea typeface="Times New Roman"/>
                        <a:cs typeface="Arial"/>
                      </a:endParaRPr>
                    </a:p>
                    <a:p>
                      <a:pPr algn="r">
                        <a:lnSpc>
                          <a:spcPct val="115000"/>
                        </a:lnSpc>
                        <a:spcAft>
                          <a:spcPts val="0"/>
                        </a:spcAft>
                      </a:pPr>
                      <a:r>
                        <a:rPr lang="en-US" sz="1200" dirty="0">
                          <a:effectLst/>
                          <a:latin typeface="CG Times"/>
                          <a:ea typeface="Times New Roman"/>
                          <a:cs typeface="Arial"/>
                        </a:rPr>
                        <a:t>(Muslim</a:t>
                      </a:r>
                      <a:r>
                        <a:rPr lang="en-US" sz="1100" dirty="0">
                          <a:effectLst/>
                          <a:latin typeface="CG Times"/>
                          <a:ea typeface="Times New Roman"/>
                          <a:cs typeface="Arial"/>
                        </a:rPr>
                        <a:t>)</a:t>
                      </a:r>
                      <a:endParaRPr lang="en-GB" sz="1100" dirty="0">
                        <a:effectLst/>
                        <a:latin typeface="Calibri"/>
                        <a:ea typeface="Times New Roman"/>
                        <a:cs typeface="Arial"/>
                      </a:endParaRPr>
                    </a:p>
                    <a:p>
                      <a:pPr algn="r">
                        <a:lnSpc>
                          <a:spcPct val="115000"/>
                        </a:lnSpc>
                        <a:spcAft>
                          <a:spcPts val="0"/>
                        </a:spcAft>
                      </a:pPr>
                      <a:r>
                        <a:rPr lang="en-US" sz="1100" dirty="0">
                          <a:effectLst/>
                          <a:latin typeface="CG Times"/>
                          <a:ea typeface="Times New Roman"/>
                          <a:cs typeface="Arial"/>
                        </a:rPr>
                        <a:t> </a:t>
                      </a:r>
                      <a:endParaRPr lang="en-GB" sz="1100" dirty="0">
                        <a:effectLst/>
                        <a:latin typeface="Calibri"/>
                        <a:ea typeface="Times New Roman"/>
                        <a:cs typeface="Arial"/>
                      </a:endParaRPr>
                    </a:p>
                  </a:txBody>
                  <a:tcPr marL="44276" marR="442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en-US" sz="1100" dirty="0">
                          <a:effectLst/>
                          <a:latin typeface="CG Times"/>
                          <a:ea typeface="Times New Roman"/>
                          <a:cs typeface="Traditional Arabic"/>
                        </a:rPr>
                        <a:t>   </a:t>
                      </a:r>
                      <a:r>
                        <a:rPr lang="ar-SA" sz="1100" dirty="0" smtClean="0">
                          <a:effectLst/>
                          <a:latin typeface="CG Times"/>
                          <a:ea typeface="Times New Roman"/>
                          <a:cs typeface="Traditional Arabic"/>
                        </a:rPr>
                        <a:t> </a:t>
                      </a:r>
                      <a:r>
                        <a:rPr lang="ar-SA" sz="1800" dirty="0">
                          <a:effectLst/>
                          <a:latin typeface="CG Times"/>
                          <a:ea typeface="Times New Roman"/>
                          <a:cs typeface="Traditional Arabic"/>
                        </a:rPr>
                        <a:t>عَنْ أَبِي هُرَيْرَةَ، قَالَ: خَطَبَنَا رَسُولُ اللهِ </a:t>
                      </a:r>
                      <a:r>
                        <a:rPr lang="en-US" sz="1800" dirty="0">
                          <a:effectLst/>
                          <a:latin typeface="CG Times"/>
                          <a:ea typeface="Times New Roman"/>
                          <a:cs typeface="Traditional Arabic"/>
                          <a:sym typeface="AGA Arabesque"/>
                        </a:rPr>
                        <a:t></a:t>
                      </a:r>
                      <a:r>
                        <a:rPr lang="ar-SA" sz="1800" dirty="0">
                          <a:effectLst/>
                          <a:latin typeface="CG Times"/>
                          <a:ea typeface="Times New Roman"/>
                          <a:cs typeface="Traditional Arabic"/>
                        </a:rPr>
                        <a:t> فَقَالَ: "أَيُّهَا النَّاسُ، قَدْ فَرَضَ اللهُ عَلَيْكُم الحجَّ فَحُجُّوا". فَقَالَ رَجُلٌ: أَكُلَّ عَامٍ يَا رَسُولَ اللهِ؟ فَسَكَتَ، حَتَّى قَالَهَا ثَلاثَاً فَقَالَ رَسُولُ اللهِ </a:t>
                      </a:r>
                      <a:r>
                        <a:rPr lang="en-US" sz="1800" dirty="0">
                          <a:effectLst/>
                          <a:latin typeface="CG Times"/>
                          <a:ea typeface="Times New Roman"/>
                          <a:cs typeface="Traditional Arabic"/>
                          <a:sym typeface="AGA Arabesque"/>
                        </a:rPr>
                        <a:t></a:t>
                      </a:r>
                      <a:r>
                        <a:rPr lang="ar-SA" sz="1800" dirty="0">
                          <a:effectLst/>
                          <a:latin typeface="CG Times"/>
                          <a:ea typeface="Times New Roman"/>
                          <a:cs typeface="Traditional Arabic"/>
                        </a:rPr>
                        <a:t>: "لَوْ قُلْتُ نَعَمْ لَوَجَبَتْ وَلَمَا اسْتَطَعْتُمْ"، ثُمَّ قَالَ: ذَرُونِي مَا تَرَكْتُكُمْ؛ فَإِنَّمَا هَلَكَ مَنْ كَانَ قَبْلَكُمْ بِكُثْرَةِ سُؤَالِهِمْ، وَاخْتِلافِهِمْ عَلَى أَنْبِيَائِهِمْ، فَإِذَا أَمَرْتُكُمْ بَشِيءٍ فَأْتُوا مِنْهُ مَا اسْتَطَعْتُمْ وَإِذَا نَهَيْتُكُمْ عَنْ شَيْءٍ فَدَعُوهُ". </a:t>
                      </a:r>
                      <a:endParaRPr lang="en-GB" sz="1800" dirty="0">
                        <a:effectLst/>
                        <a:latin typeface="Calibri"/>
                        <a:ea typeface="Times New Roman"/>
                        <a:cs typeface="Arial"/>
                      </a:endParaRPr>
                    </a:p>
                    <a:p>
                      <a:pPr algn="l" rtl="1">
                        <a:lnSpc>
                          <a:spcPct val="115000"/>
                        </a:lnSpc>
                        <a:spcAft>
                          <a:spcPts val="0"/>
                        </a:spcAft>
                      </a:pPr>
                      <a:r>
                        <a:rPr lang="ar-SA" sz="1600" dirty="0">
                          <a:effectLst/>
                          <a:latin typeface="CG Times"/>
                          <a:ea typeface="Times New Roman"/>
                          <a:cs typeface="Traditional Arabic"/>
                        </a:rPr>
                        <a:t>(رَوَاهُ مُسْلِم</a:t>
                      </a:r>
                      <a:r>
                        <a:rPr lang="ar-SA" sz="1100" dirty="0">
                          <a:effectLst/>
                          <a:latin typeface="CG Times"/>
                          <a:ea typeface="Times New Roman"/>
                          <a:cs typeface="Traditional Arabic"/>
                        </a:rPr>
                        <a:t>) </a:t>
                      </a:r>
                      <a:endParaRPr lang="en-GB" sz="1100" dirty="0">
                        <a:effectLst/>
                        <a:latin typeface="Calibri"/>
                        <a:ea typeface="Times New Roman"/>
                        <a:cs typeface="Arial"/>
                      </a:endParaRPr>
                    </a:p>
                  </a:txBody>
                  <a:tcPr marL="44276" marR="442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solidFill>
                  <a:schemeClr val="tx1"/>
                </a:solidFill>
              </a:rPr>
              <a:t/>
            </a:r>
            <a:br>
              <a:rPr lang="en-GB" sz="3200" b="1" dirty="0">
                <a:solidFill>
                  <a:schemeClr val="tx1"/>
                </a:solidFill>
              </a:rPr>
            </a:br>
            <a:r>
              <a:rPr lang="en-GB" sz="3200" b="1" dirty="0" smtClean="0">
                <a:solidFill>
                  <a:schemeClr val="tx1"/>
                </a:solidFill>
              </a:rPr>
              <a:t/>
            </a:r>
            <a:br>
              <a:rPr lang="en-GB" sz="3200" b="1" dirty="0" smtClean="0">
                <a:solidFill>
                  <a:schemeClr val="tx1"/>
                </a:solidFill>
              </a:rPr>
            </a:br>
            <a:r>
              <a:rPr lang="en-GB" sz="2800" b="1" dirty="0" smtClean="0">
                <a:solidFill>
                  <a:srgbClr val="1132D9"/>
                </a:solidFill>
                <a:ea typeface="Times New Roman"/>
                <a:cs typeface="Arial"/>
              </a:rPr>
              <a:t>Translation </a:t>
            </a:r>
            <a:r>
              <a:rPr lang="en-GB" sz="2800" b="1" dirty="0">
                <a:solidFill>
                  <a:srgbClr val="1132D9"/>
                </a:solidFill>
                <a:ea typeface="Times New Roman"/>
                <a:cs typeface="Arial"/>
              </a:rPr>
              <a:t>as process</a:t>
            </a:r>
            <a:r>
              <a:rPr lang="en-GB" sz="2800" dirty="0">
                <a:ea typeface="Times New Roman"/>
                <a:cs typeface="Arial"/>
              </a:rPr>
              <a:t/>
            </a:r>
            <a:br>
              <a:rPr lang="en-GB" sz="2800" dirty="0">
                <a:ea typeface="Times New Roman"/>
                <a:cs typeface="Arial"/>
              </a:rPr>
            </a:br>
            <a:r>
              <a:rPr lang="en-GB" sz="3200" b="1" dirty="0">
                <a:latin typeface="Times New Roman"/>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400" dirty="0" smtClean="0">
                <a:latin typeface="Times New Roman"/>
                <a:ea typeface="Times New Roman"/>
                <a:cs typeface="Arial"/>
              </a:rPr>
              <a:t>Literary </a:t>
            </a:r>
            <a:r>
              <a:rPr lang="en-GB" sz="1400" dirty="0">
                <a:latin typeface="Times New Roman"/>
                <a:ea typeface="Times New Roman"/>
                <a:cs typeface="Arial"/>
              </a:rPr>
              <a:t>translating may also be seen as a communication process.  Two broad translation-studies approaches address this aspect: one largely data-driven, and one largely theory-driven</a:t>
            </a:r>
            <a:r>
              <a:rPr lang="en-GB" sz="1400" dirty="0" smtClean="0">
                <a:latin typeface="Times New Roman"/>
                <a:ea typeface="Times New Roman"/>
                <a:cs typeface="Arial"/>
              </a:rPr>
              <a:t>.</a:t>
            </a:r>
            <a:endParaRPr lang="en-GB" sz="1400" dirty="0">
              <a:ea typeface="Times New Roman"/>
              <a:cs typeface="Arial"/>
            </a:endParaRPr>
          </a:p>
          <a:p>
            <a:pPr algn="just">
              <a:lnSpc>
                <a:spcPct val="115000"/>
              </a:lnSpc>
              <a:spcAft>
                <a:spcPts val="0"/>
              </a:spcAft>
              <a:buFont typeface="Wingdings" pitchFamily="2" charset="2"/>
              <a:buChar char="q"/>
            </a:pPr>
            <a:r>
              <a:rPr lang="en-GB" sz="1400" b="1" dirty="0">
                <a:solidFill>
                  <a:srgbClr val="1132D9"/>
                </a:solidFill>
                <a:latin typeface="Times New Roman"/>
                <a:ea typeface="Times New Roman"/>
                <a:cs typeface="Arial"/>
              </a:rPr>
              <a:t>The first, data-driven approach treats translation as behaviour...  </a:t>
            </a:r>
            <a:r>
              <a:rPr lang="en-GB" sz="1400" dirty="0">
                <a:latin typeface="Times New Roman"/>
                <a:ea typeface="Times New Roman"/>
                <a:cs typeface="Arial"/>
              </a:rPr>
              <a:t>Data here derives mainly from translators’ written reports about their own practice, plus some interview and think-aloud studies. Written reports and interview studies can provide data on literary translator’s techniques (i.e. how source text structure are modified in the target text, and why), and working relationships with informants or source writer. </a:t>
            </a:r>
            <a:r>
              <a:rPr lang="en-GB" sz="1400" b="1" dirty="0">
                <a:solidFill>
                  <a:srgbClr val="1132D9"/>
                </a:solidFill>
                <a:latin typeface="Times New Roman"/>
                <a:ea typeface="Times New Roman"/>
                <a:cs typeface="Arial"/>
              </a:rPr>
              <a:t>Poetry translators, for example, can spend considerable time brainstorming ways of reproducing a source text items </a:t>
            </a:r>
            <a:r>
              <a:rPr lang="en-GB" sz="1400" b="1" dirty="0" err="1">
                <a:solidFill>
                  <a:srgbClr val="1132D9"/>
                </a:solidFill>
                <a:latin typeface="Times New Roman"/>
                <a:ea typeface="Times New Roman"/>
                <a:cs typeface="Arial"/>
              </a:rPr>
              <a:t>mulit-valency</a:t>
            </a:r>
            <a:r>
              <a:rPr lang="en-GB" sz="1400" b="1" dirty="0">
                <a:solidFill>
                  <a:srgbClr val="1132D9"/>
                </a:solidFill>
                <a:latin typeface="Times New Roman"/>
                <a:ea typeface="Times New Roman"/>
                <a:cs typeface="Arial"/>
              </a:rPr>
              <a:t> (</a:t>
            </a:r>
            <a:r>
              <a:rPr lang="en-GB" sz="1400" b="1" dirty="0" err="1">
                <a:solidFill>
                  <a:srgbClr val="1132D9"/>
                </a:solidFill>
                <a:latin typeface="Times New Roman"/>
                <a:ea typeface="Times New Roman"/>
                <a:cs typeface="Arial"/>
              </a:rPr>
              <a:t>e.g</a:t>
            </a:r>
            <a:r>
              <a:rPr lang="en-GB" sz="1400" b="1" dirty="0">
                <a:solidFill>
                  <a:srgbClr val="1132D9"/>
                </a:solidFill>
                <a:latin typeface="Times New Roman"/>
                <a:ea typeface="Times New Roman"/>
                <a:cs typeface="Arial"/>
              </a:rPr>
              <a:t> its style-marking, associative meaning, etc.)</a:t>
            </a:r>
            <a:endParaRPr lang="en-GB" sz="1400" b="1" dirty="0">
              <a:solidFill>
                <a:srgbClr val="1132D9"/>
              </a:solidFill>
              <a:ea typeface="Times New Roman"/>
              <a:cs typeface="Arial"/>
            </a:endParaRPr>
          </a:p>
          <a:p>
            <a:pPr algn="just">
              <a:lnSpc>
                <a:spcPct val="115000"/>
              </a:lnSpc>
              <a:spcAft>
                <a:spcPts val="0"/>
              </a:spcAft>
              <a:buFont typeface="Wingdings" pitchFamily="2" charset="2"/>
              <a:buChar char="q"/>
            </a:pPr>
            <a:r>
              <a:rPr lang="en-GB" sz="1400" b="1" dirty="0">
                <a:solidFill>
                  <a:srgbClr val="1132D9"/>
                </a:solidFill>
                <a:latin typeface="Times New Roman"/>
                <a:ea typeface="Times New Roman"/>
                <a:cs typeface="Arial"/>
              </a:rPr>
              <a:t>The second approach to literary translation as a process is more theory-drive and may be term cognitive-pragmatic</a:t>
            </a:r>
            <a:r>
              <a:rPr lang="en-GB" sz="1400" dirty="0">
                <a:latin typeface="Times New Roman"/>
                <a:ea typeface="Times New Roman"/>
                <a:cs typeface="Arial"/>
              </a:rPr>
              <a:t>.  The analysis of literary translation process here may be informed by literary cognitive stylistics and pragmatics of translation.  </a:t>
            </a:r>
            <a:r>
              <a:rPr lang="en-GB" sz="1400" b="1" dirty="0">
                <a:solidFill>
                  <a:srgbClr val="FF0000"/>
                </a:solidFill>
                <a:latin typeface="Times New Roman"/>
                <a:ea typeface="Times New Roman"/>
                <a:cs typeface="Arial"/>
              </a:rPr>
              <a:t>These studies attempt to model communication between source writer, translator-as-reader, translator-as-rewriter and target reader</a:t>
            </a:r>
            <a:r>
              <a:rPr lang="en-GB" sz="1400" b="1" dirty="0" smtClean="0">
                <a:solidFill>
                  <a:srgbClr val="FF0000"/>
                </a:solidFill>
                <a:latin typeface="Times New Roman"/>
                <a:ea typeface="Times New Roman"/>
                <a:cs typeface="Arial"/>
              </a:rPr>
              <a:t>.</a:t>
            </a:r>
            <a:r>
              <a:rPr lang="en-GB" sz="1400" b="1" dirty="0">
                <a:solidFill>
                  <a:srgbClr val="FF0000"/>
                </a:solidFill>
                <a:latin typeface="Times New Roman"/>
                <a:ea typeface="Times New Roman"/>
                <a:cs typeface="Arial"/>
              </a:rPr>
              <a:t> </a:t>
            </a:r>
            <a:endParaRPr lang="en-GB" sz="1400" b="1" dirty="0">
              <a:solidFill>
                <a:srgbClr val="FF0000"/>
              </a:solidFill>
              <a:ea typeface="Times New Roman"/>
              <a:cs typeface="Arial"/>
            </a:endParaRPr>
          </a:p>
          <a:p>
            <a:pPr algn="just">
              <a:lnSpc>
                <a:spcPct val="115000"/>
              </a:lnSpc>
              <a:spcAft>
                <a:spcPts val="0"/>
              </a:spcAft>
              <a:buFont typeface="Wingdings" pitchFamily="2" charset="2"/>
              <a:buChar char="q"/>
            </a:pPr>
            <a:r>
              <a:rPr lang="en-GB" sz="1400" b="1" dirty="0">
                <a:latin typeface="Times New Roman"/>
                <a:ea typeface="Times New Roman"/>
                <a:cs typeface="Arial"/>
              </a:rPr>
              <a:t>Literary translators-as-rewriters communicate with target readers in a similar way</a:t>
            </a:r>
            <a:r>
              <a:rPr lang="en-GB" sz="1400" dirty="0">
                <a:latin typeface="Times New Roman"/>
                <a:ea typeface="Times New Roman"/>
                <a:cs typeface="Arial"/>
              </a:rPr>
              <a:t>.  Thus when a modern translator translates, for example, </a:t>
            </a:r>
            <a:r>
              <a:rPr lang="en-GB" sz="1400" dirty="0" err="1">
                <a:latin typeface="Times New Roman"/>
                <a:ea typeface="Times New Roman"/>
                <a:cs typeface="Arial"/>
              </a:rPr>
              <a:t>Ibn</a:t>
            </a:r>
            <a:r>
              <a:rPr lang="en-GB" sz="1400" dirty="0">
                <a:latin typeface="Times New Roman"/>
                <a:ea typeface="Times New Roman"/>
                <a:cs typeface="Arial"/>
              </a:rPr>
              <a:t> </a:t>
            </a:r>
            <a:r>
              <a:rPr lang="en-GB" sz="1400" dirty="0" err="1">
                <a:latin typeface="Times New Roman"/>
                <a:ea typeface="Times New Roman"/>
                <a:cs typeface="Arial"/>
              </a:rPr>
              <a:t>Qaim</a:t>
            </a:r>
            <a:r>
              <a:rPr lang="en-GB" sz="1400" dirty="0">
                <a:latin typeface="Times New Roman"/>
                <a:ea typeface="Times New Roman"/>
                <a:cs typeface="Arial"/>
              </a:rPr>
              <a:t> </a:t>
            </a:r>
            <a:r>
              <a:rPr lang="en-GB" sz="1400" dirty="0" err="1">
                <a:latin typeface="Times New Roman"/>
                <a:ea typeface="Times New Roman"/>
                <a:cs typeface="Arial"/>
              </a:rPr>
              <a:t>Aljawziah’s</a:t>
            </a:r>
            <a:r>
              <a:rPr lang="en-GB" sz="1400" dirty="0">
                <a:latin typeface="Times New Roman"/>
                <a:ea typeface="Times New Roman"/>
                <a:cs typeface="Arial"/>
              </a:rPr>
              <a:t> book  </a:t>
            </a:r>
            <a:r>
              <a:rPr lang="ar-SY" sz="1400" dirty="0">
                <a:ea typeface="Times New Roman"/>
                <a:cs typeface="Times New Roman"/>
              </a:rPr>
              <a:t>"روضة المحبين ونزهة المشتاقين" </a:t>
            </a:r>
            <a:r>
              <a:rPr lang="en-GB" sz="1400" dirty="0">
                <a:latin typeface="Times New Roman"/>
                <a:ea typeface="Times New Roman"/>
                <a:cs typeface="Arial"/>
              </a:rPr>
              <a:t>into English  modelled on 8</a:t>
            </a:r>
            <a:r>
              <a:rPr lang="en-GB" sz="1400" baseline="30000" dirty="0">
                <a:latin typeface="Times New Roman"/>
                <a:ea typeface="Times New Roman"/>
                <a:cs typeface="Arial"/>
              </a:rPr>
              <a:t>th</a:t>
            </a:r>
            <a:r>
              <a:rPr lang="en-GB" sz="1400" dirty="0">
                <a:latin typeface="Times New Roman"/>
                <a:ea typeface="Times New Roman"/>
                <a:cs typeface="Arial"/>
              </a:rPr>
              <a:t> century prose, he or she would assume that English </a:t>
            </a:r>
            <a:r>
              <a:rPr lang="en-GB" sz="1400" b="1" dirty="0">
                <a:latin typeface="Times New Roman"/>
                <a:ea typeface="Times New Roman"/>
                <a:cs typeface="Arial"/>
              </a:rPr>
              <a:t>readers know that the source work a medieval classic, that they realize the target style is meant to signal the works’ medieval-classic status, and this enhanced stylistic experience justifies the extra writing and reading effort involved.</a:t>
            </a:r>
            <a:endParaRPr lang="en-GB" sz="1400" b="1" dirty="0">
              <a:ea typeface="Times New Roman"/>
              <a:cs typeface="Arial"/>
            </a:endParaRPr>
          </a:p>
          <a:p>
            <a:pPr lvl="0" algn="l">
              <a:lnSpc>
                <a:spcPct val="115000"/>
              </a:lnSpc>
              <a:spcAft>
                <a:spcPts val="0"/>
              </a:spcAft>
              <a:buFont typeface="Wingdings" pitchFamily="2" charset="2"/>
              <a:buChar char="q"/>
            </a:pPr>
            <a:endParaRPr lang="en-GB" sz="1400" b="1" dirty="0">
              <a:solidFill>
                <a:prstClr val="black"/>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marL="457200" algn="just">
              <a:lnSpc>
                <a:spcPct val="115000"/>
              </a:lnSpc>
              <a:spcAft>
                <a:spcPts val="1000"/>
              </a:spcAft>
              <a:buFont typeface="Wingdings" pitchFamily="2" charset="2"/>
              <a:buChar char="q"/>
            </a:pPr>
            <a:r>
              <a:rPr lang="en-GB" sz="1600" dirty="0">
                <a:latin typeface="Times New Roman"/>
                <a:ea typeface="Times New Roman"/>
                <a:cs typeface="Arial"/>
              </a:rPr>
              <a:t>Let’s now look at the following excerpt taken from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book (2009:98)  </a:t>
            </a:r>
            <a:r>
              <a:rPr lang="ar-SY" sz="1600" dirty="0">
                <a:ea typeface="Times New Roman"/>
                <a:cs typeface="Times New Roman"/>
              </a:rPr>
              <a:t>"روضة المحبين ونزهة المشتاقين"</a:t>
            </a:r>
            <a:r>
              <a:rPr lang="en-GB" sz="1600" dirty="0">
                <a:latin typeface="Times New Roman"/>
                <a:ea typeface="Times New Roman"/>
                <a:cs typeface="Arial"/>
              </a:rPr>
              <a:t> and try to achieve equivalence in English, communicative purpose of the excerpt in a style that signals  that this is a translation of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8</a:t>
            </a:r>
            <a:r>
              <a:rPr lang="en-GB" sz="1600" baseline="30000" dirty="0">
                <a:latin typeface="Times New Roman"/>
                <a:ea typeface="Times New Roman"/>
                <a:cs typeface="Arial"/>
              </a:rPr>
              <a:t>th</a:t>
            </a:r>
            <a:r>
              <a:rPr lang="en-GB" sz="1600" dirty="0">
                <a:latin typeface="Times New Roman"/>
                <a:ea typeface="Times New Roman"/>
                <a:cs typeface="Arial"/>
              </a:rPr>
              <a:t>  Century of </a:t>
            </a:r>
            <a:r>
              <a:rPr lang="en-GB" sz="1600" dirty="0" err="1">
                <a:latin typeface="Times New Roman"/>
                <a:ea typeface="Times New Roman"/>
                <a:cs typeface="Arial"/>
              </a:rPr>
              <a:t>Hijri</a:t>
            </a:r>
            <a:r>
              <a:rPr lang="en-GB" sz="1600" dirty="0">
                <a:latin typeface="Times New Roman"/>
                <a:ea typeface="Times New Roman"/>
                <a:cs typeface="Arial"/>
              </a:rPr>
              <a:t> Calendar</a:t>
            </a:r>
            <a:r>
              <a:rPr lang="en-GB" sz="1600" dirty="0" smtClean="0">
                <a:latin typeface="Times New Roman"/>
                <a:ea typeface="Times New Roman"/>
                <a:cs typeface="Arial"/>
              </a:rPr>
              <a:t>:</a:t>
            </a:r>
            <a:endParaRPr lang="en-GB" sz="1600" dirty="0" smtClean="0">
              <a:ea typeface="Times New Roman"/>
              <a:cs typeface="Arial"/>
            </a:endParaRPr>
          </a:p>
          <a:p>
            <a:pPr indent="450215">
              <a:lnSpc>
                <a:spcPct val="115000"/>
              </a:lnSpc>
              <a:spcAft>
                <a:spcPts val="0"/>
              </a:spcAft>
            </a:pPr>
            <a:r>
              <a:rPr lang="ar-SY" sz="2400" dirty="0" smtClean="0">
                <a:ea typeface="Times New Roman"/>
                <a:cs typeface="Times New Roman"/>
              </a:rPr>
              <a:t>"</a:t>
            </a:r>
            <a:r>
              <a:rPr lang="ar-SY" sz="1800" b="1" dirty="0" smtClean="0">
                <a:ea typeface="Times New Roman"/>
                <a:cs typeface="Traditional Arabic" pitchFamily="2" charset="-78"/>
              </a:rPr>
              <a:t>فنقول: اختلف الناس في العشق هل هو اختياريٌّ أو اضطراريّ خارج عن مقدور البشر؟ فقالت فرقة: هو اضطراريٌّ وليس اختياريّ، قالوا: وهو بمنزلة محبة الظمآن للماء البارد، والجائع للطعام، هذا مما </a:t>
            </a:r>
            <a:r>
              <a:rPr lang="ar-SY" sz="1800" b="1" dirty="0" err="1" smtClean="0">
                <a:ea typeface="Times New Roman"/>
                <a:cs typeface="Traditional Arabic" pitchFamily="2" charset="-78"/>
              </a:rPr>
              <a:t>لايُملكُ</a:t>
            </a:r>
            <a:r>
              <a:rPr lang="ar-SY" sz="1800" b="1" dirty="0" smtClean="0">
                <a:ea typeface="Times New Roman"/>
                <a:cs typeface="Traditional Arabic" pitchFamily="2" charset="-78"/>
              </a:rPr>
              <a:t>."</a:t>
            </a:r>
            <a:endParaRPr lang="en-GB" sz="1800" b="1" dirty="0" smtClean="0">
              <a:ea typeface="Times New Roman"/>
              <a:cs typeface="Traditional Arabic" pitchFamily="2" charset="-78"/>
            </a:endParaRPr>
          </a:p>
          <a:p>
            <a:pPr indent="450215" algn="just">
              <a:lnSpc>
                <a:spcPct val="115000"/>
              </a:lnSpc>
              <a:spcAft>
                <a:spcPts val="0"/>
              </a:spcAft>
            </a:pPr>
            <a:r>
              <a:rPr lang="ar-SA" sz="1800" b="1" dirty="0" smtClean="0">
                <a:solidFill>
                  <a:srgbClr val="FF0000"/>
                </a:solidFill>
                <a:ea typeface="Times New Roman"/>
                <a:cs typeface="Traditional Arabic" pitchFamily="2" charset="-78"/>
              </a:rPr>
              <a:t> </a:t>
            </a:r>
            <a:endParaRPr lang="en-GB" sz="1800" b="1" dirty="0" smtClean="0">
              <a:ea typeface="Times New Roman"/>
              <a:cs typeface="Traditional Arabic" pitchFamily="2" charset="-78"/>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say: “</a:t>
            </a:r>
            <a:r>
              <a:rPr lang="en-GB" sz="1600" b="1" dirty="0" smtClean="0">
                <a:solidFill>
                  <a:srgbClr val="FF0000"/>
                </a:solidFill>
                <a:latin typeface="Times New Roman"/>
                <a:ea typeface="Times New Roman"/>
                <a:cs typeface="Arial"/>
              </a:rPr>
              <a:t>people disagree about falling in love; is it optional or compulsory and beyond of one’s control?</a:t>
            </a:r>
            <a:r>
              <a:rPr lang="en-GB" sz="1600" dirty="0" smtClean="0">
                <a:latin typeface="Times New Roman"/>
                <a:ea typeface="Times New Roman"/>
                <a:cs typeface="Arial"/>
              </a:rPr>
              <a:t> A group of people say that it is necessary and not optional, they go on and say: It is like the love of the thirsty for cold water, and the hungry for food, this is something that cannot be possessed."</a:t>
            </a:r>
            <a:endParaRPr lang="en-GB" sz="2000" dirty="0" smtClean="0">
              <a:ea typeface="Times New Roman"/>
              <a:cs typeface="Arial"/>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a:t>
            </a:r>
            <a:r>
              <a:rPr lang="en-GB" sz="1600" dirty="0">
                <a:latin typeface="Times New Roman"/>
                <a:ea typeface="Times New Roman"/>
                <a:cs typeface="Arial"/>
              </a:rPr>
              <a:t>say: </a:t>
            </a:r>
            <a:r>
              <a:rPr lang="en-GB" sz="1600" b="1" dirty="0">
                <a:solidFill>
                  <a:srgbClr val="FF0000"/>
                </a:solidFill>
                <a:latin typeface="Times New Roman"/>
                <a:ea typeface="Times New Roman"/>
                <a:cs typeface="Arial"/>
              </a:rPr>
              <a:t>“People seem to have different views of the concept of ‘falling in love’; is it something optional or necessary beyond one’s control</a:t>
            </a:r>
            <a:r>
              <a:rPr lang="en-GB" sz="1600" dirty="0">
                <a:latin typeface="Times New Roman"/>
                <a:ea typeface="Times New Roman"/>
                <a:cs typeface="Arial"/>
              </a:rPr>
              <a:t>? A group of people said: “it is something necessary not optional; falling in love is like the need of a thirsty person for cold water and a hungry person for food, and this something cannot be possessed. </a:t>
            </a:r>
            <a:endParaRPr lang="en-GB" sz="2000" dirty="0">
              <a:ea typeface="Times New Roman"/>
              <a:cs typeface="Arial"/>
            </a:endParaRPr>
          </a:p>
          <a:p>
            <a:pPr algn="just">
              <a:lnSpc>
                <a:spcPct val="115000"/>
              </a:lnSpc>
              <a:spcAft>
                <a:spcPts val="0"/>
              </a:spcAft>
            </a:pPr>
            <a:r>
              <a:rPr lang="en-GB" sz="2400" dirty="0">
                <a:solidFill>
                  <a:srgbClr val="FF0000"/>
                </a:solidFill>
                <a:latin typeface="Times New Roman"/>
                <a:ea typeface="Times New Roman"/>
                <a:cs typeface="Arial"/>
              </a:rPr>
              <a:t> </a:t>
            </a:r>
            <a:endParaRPr lang="en-GB" sz="2000" dirty="0">
              <a:ea typeface="Times New Roman"/>
              <a:cs typeface="Arial"/>
            </a:endParaRPr>
          </a:p>
          <a:p>
            <a:pPr indent="450215" algn="l">
              <a:lnSpc>
                <a:spcPct val="115000"/>
              </a:lnSpc>
              <a:spcAft>
                <a:spcPts val="0"/>
              </a:spcAft>
            </a:pPr>
            <a:endParaRPr lang="en-US" sz="1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tabLst>
                <a:tab pos="270510" algn="l"/>
              </a:tabLs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Translation with Links </a:t>
            </a:r>
            <a:r>
              <a:rPr lang="en-GB" sz="2800" b="1" dirty="0">
                <a:solidFill>
                  <a:srgbClr val="1132D9"/>
                </a:solidFill>
                <a:ea typeface="Times New Roman"/>
                <a:cs typeface="Arial"/>
              </a:rPr>
              <a:t>with </a:t>
            </a:r>
            <a:r>
              <a:rPr lang="en-GB" sz="2800" b="1" dirty="0" smtClean="0">
                <a:solidFill>
                  <a:srgbClr val="1132D9"/>
                </a:solidFill>
                <a:ea typeface="Times New Roman"/>
                <a:cs typeface="Arial"/>
              </a:rPr>
              <a:t>Social Context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2400" dirty="0">
                <a:latin typeface="Times New Roman"/>
                <a:ea typeface="Times New Roman"/>
                <a:cs typeface="Arial"/>
              </a:rPr>
              <a:t> </a:t>
            </a:r>
            <a:r>
              <a:rPr lang="en-GB" sz="2800" dirty="0">
                <a:solidFill>
                  <a:srgbClr val="FF0000"/>
                </a:solidFill>
                <a:latin typeface="Times New Roman"/>
                <a:ea typeface="Times New Roman"/>
                <a:cs typeface="Arial"/>
              </a:rPr>
              <a:t>Literary translation is also a form of action in a real-word context</a:t>
            </a:r>
            <a:r>
              <a:rPr lang="en-GB" sz="2800" dirty="0">
                <a:latin typeface="Times New Roman"/>
                <a:ea typeface="Times New Roman"/>
                <a:cs typeface="Arial"/>
              </a:rPr>
              <a:t>.  This context may be examined in terms of gradually widening networks: translation </a:t>
            </a:r>
            <a:r>
              <a:rPr lang="en-GB" sz="2800" dirty="0">
                <a:solidFill>
                  <a:srgbClr val="FF0000"/>
                </a:solidFill>
                <a:latin typeface="Times New Roman"/>
                <a:ea typeface="Times New Roman"/>
                <a:cs typeface="Arial"/>
              </a:rPr>
              <a:t>‘production teams</a:t>
            </a:r>
            <a:r>
              <a:rPr lang="en-GB" sz="2800" dirty="0">
                <a:latin typeface="Times New Roman"/>
                <a:ea typeface="Times New Roman"/>
                <a:cs typeface="Arial"/>
              </a:rPr>
              <a:t>’; </a:t>
            </a:r>
            <a:r>
              <a:rPr lang="en-GB" sz="2800" dirty="0">
                <a:solidFill>
                  <a:srgbClr val="FF0000"/>
                </a:solidFill>
                <a:latin typeface="Times New Roman"/>
                <a:ea typeface="Times New Roman"/>
                <a:cs typeface="Arial"/>
              </a:rPr>
              <a:t>the communities of interest’ ‘fields’ and ‘systems’ with which they operat</a:t>
            </a:r>
            <a:r>
              <a:rPr lang="en-GB" sz="2800" dirty="0">
                <a:latin typeface="Times New Roman"/>
                <a:ea typeface="Times New Roman"/>
                <a:cs typeface="Arial"/>
              </a:rPr>
              <a:t>e.  Other issues which are central to the real-world context of literary translating are connected with the subject-setting relationship: </a:t>
            </a:r>
            <a:r>
              <a:rPr lang="en-GB" sz="2800" dirty="0">
                <a:solidFill>
                  <a:srgbClr val="FF0000"/>
                </a:solidFill>
                <a:latin typeface="Times New Roman"/>
                <a:ea typeface="Times New Roman"/>
                <a:cs typeface="Arial"/>
              </a:rPr>
              <a:t>ideology, identity and ethics.</a:t>
            </a:r>
            <a:endParaRPr lang="en-GB" sz="2800" dirty="0">
              <a:solidFill>
                <a:srgbClr val="FF0000"/>
              </a:solidFill>
              <a:ea typeface="Times New Roman"/>
              <a:cs typeface="Arial"/>
            </a:endParaRPr>
          </a:p>
          <a:p>
            <a:pPr lvl="0" algn="just">
              <a:lnSpc>
                <a:spcPct val="115000"/>
              </a:lnSpc>
              <a:spcAft>
                <a:spcPts val="0"/>
              </a:spcAft>
              <a:buFont typeface="+mj-lt"/>
              <a:buAutoNum type="alphaUcPeriod"/>
              <a:tabLst>
                <a:tab pos="270510" algn="l"/>
              </a:tabLst>
            </a:pP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800" dirty="0">
                <a:latin typeface="Times New Roman"/>
                <a:ea typeface="Times New Roman"/>
                <a:cs typeface="Arial"/>
              </a:rPr>
              <a:t>Now look at the  translation of  the following excerpt taken from </a:t>
            </a:r>
            <a:r>
              <a:rPr lang="en-GB" sz="1800" dirty="0" err="1">
                <a:latin typeface="Times New Roman"/>
                <a:ea typeface="Times New Roman"/>
                <a:cs typeface="Arial"/>
              </a:rPr>
              <a:t>AlNaimi’s</a:t>
            </a:r>
            <a:r>
              <a:rPr lang="en-GB" sz="1800" dirty="0">
                <a:latin typeface="Times New Roman"/>
                <a:ea typeface="Times New Roman"/>
                <a:cs typeface="Arial"/>
              </a:rPr>
              <a:t> short story ‘</a:t>
            </a:r>
            <a:r>
              <a:rPr lang="en-GB" sz="1800" dirty="0" smtClean="0">
                <a:latin typeface="Times New Roman"/>
                <a:ea typeface="Times New Roman"/>
                <a:cs typeface="Arial"/>
              </a:rPr>
              <a:t>Cut</a:t>
            </a:r>
            <a:r>
              <a:rPr lang="en-GB" sz="1800" dirty="0">
                <a:latin typeface="Times New Roman"/>
                <a:ea typeface="Times New Roman"/>
                <a:cs typeface="Arial"/>
              </a:rPr>
              <a:t> </a:t>
            </a:r>
            <a:r>
              <a:rPr lang="en-GB" sz="1800" dirty="0" smtClean="0">
                <a:latin typeface="Times New Roman"/>
                <a:ea typeface="Times New Roman"/>
                <a:cs typeface="Arial"/>
              </a:rPr>
              <a:t>&amp; Chat’ </a:t>
            </a:r>
            <a:r>
              <a:rPr lang="en-GB" sz="1800" dirty="0">
                <a:latin typeface="Times New Roman"/>
                <a:ea typeface="Times New Roman"/>
                <a:cs typeface="Arial"/>
              </a:rPr>
              <a:t>and try to re-write it in your own words taking into account the links implied in the social context it was written in. Make an effort to make it as creative as possible</a:t>
            </a:r>
            <a:r>
              <a:rPr lang="en-GB" sz="1800" dirty="0" smtClean="0">
                <a:latin typeface="Times New Roman"/>
                <a:ea typeface="Times New Roman"/>
                <a:cs typeface="Arial"/>
              </a:rPr>
              <a:t>.</a:t>
            </a:r>
          </a:p>
          <a:p>
            <a:pPr algn="just">
              <a:lnSpc>
                <a:spcPct val="115000"/>
              </a:lnSpc>
              <a:spcAft>
                <a:spcPts val="0"/>
              </a:spcAft>
            </a:pPr>
            <a:endParaRPr lang="en-GB" sz="1600" dirty="0">
              <a:ea typeface="Times New Roman"/>
              <a:cs typeface="Arial"/>
            </a:endParaRPr>
          </a:p>
          <a:p>
            <a:pPr marL="525780" algn="just" rtl="1">
              <a:lnSpc>
                <a:spcPct val="115000"/>
              </a:lnSpc>
              <a:spcAft>
                <a:spcPts val="0"/>
              </a:spcAft>
            </a:pPr>
            <a:r>
              <a:rPr lang="en-GB" sz="1200" b="1" dirty="0">
                <a:latin typeface="CG Times"/>
                <a:ea typeface="Times New Roman"/>
                <a:cs typeface="Traditional Arabic"/>
              </a:rPr>
              <a:t>      </a:t>
            </a:r>
            <a:r>
              <a:rPr lang="ar-SY" sz="1600" b="1" dirty="0">
                <a:ea typeface="Times New Roman"/>
                <a:cs typeface="Traditional Arabic" pitchFamily="2" charset="-78"/>
              </a:rPr>
              <a:t>كان جو غرفة الضيوف بارداً ومنعشاً يهدهـد جفونه ويغريه بقيلولة ممتعه، لكن الملل لبس لبوس القرف ولف شباكه حول روحه القلقة المتيقظة. فكر في قص شعره الذي طال في بعض الأماكن من رأسه وهرَّ من أماكن أخرى. سرّح شعره بأصابع يده اليمنى القصيرة وتذكر كم كانت زوجته تكرر على مسامعه في مناسبات عدة أن شعره بدا وكأنه سلة قش ليلة عرسه</a:t>
            </a:r>
            <a:r>
              <a:rPr lang="en-GB" sz="1600" b="1" dirty="0">
                <a:ea typeface="Times New Roman"/>
                <a:cs typeface="Traditional Arabic" pitchFamily="2" charset="-78"/>
              </a:rPr>
              <a:t>.</a:t>
            </a:r>
          </a:p>
          <a:p>
            <a:pPr marR="540385" lvl="1" algn="just">
              <a:lnSpc>
                <a:spcPct val="115000"/>
              </a:lnSpc>
              <a:spcAft>
                <a:spcPts val="0"/>
              </a:spcAft>
              <a:buFont typeface="+mj-lt"/>
              <a:buAutoNum type="alphaLcPeriod"/>
            </a:pPr>
            <a:r>
              <a:rPr lang="en-GB" sz="1800" dirty="0">
                <a:latin typeface="Times New Roman"/>
                <a:ea typeface="Times New Roman"/>
                <a:cs typeface="Arial"/>
              </a:rPr>
              <a:t>The air in the living room was fresh and tempted him to take a nap, but his thoughts captured his desperate soul. He thought about trimming his hair, which had grown enough in some areas to have a shaggy appearance. He tried to comb his hair with the fingers of his right hand, and he remembered how many times his wife asked him to cut and comb his hair on many occasions. She always described it as a straw basket</a:t>
            </a:r>
            <a:r>
              <a:rPr lang="en-GB" sz="1800" dirty="0" smtClean="0">
                <a:latin typeface="Times New Roman"/>
                <a:ea typeface="Times New Roman"/>
                <a:cs typeface="Arial"/>
              </a:rPr>
              <a:t>!</a:t>
            </a:r>
            <a:endParaRPr lang="en-GB" sz="1800" dirty="0">
              <a:ea typeface="Times New Roman"/>
              <a:cs typeface="Arial"/>
            </a:endParaRPr>
          </a:p>
          <a:p>
            <a:pPr algn="l">
              <a:lnSpc>
                <a:spcPct val="115000"/>
              </a:lnSpc>
              <a:spcAft>
                <a:spcPts val="0"/>
              </a:spcAft>
            </a:pPr>
            <a:endParaRPr lang="en-GB" sz="16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p14="http://schemas.microsoft.com/office/powerpoint/2010/main" xmlns=""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L4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speech by Shylock taken from ‘Merchant of Venice by Shakespeare into Arabic.  </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1800" b="1" dirty="0">
                <a:solidFill>
                  <a:srgbClr val="000000"/>
                </a:solidFill>
                <a:latin typeface="Times New Roman"/>
                <a:ea typeface="Times New Roman"/>
                <a:cs typeface="Arial"/>
              </a:rPr>
              <a:t>SHYLOCK</a:t>
            </a:r>
            <a:br>
              <a:rPr lang="en-GB" sz="1800" b="1"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I will not hear thee speak: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and therefore speak no more.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not be made a soft and dull-eyed fool,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shake the head, relent, and sigh, and yield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Christian intercessors. Follow not;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no speaking: I will have my bond. </a:t>
            </a:r>
            <a:br>
              <a:rPr lang="en-GB" sz="2000" dirty="0">
                <a:solidFill>
                  <a:srgbClr val="000000"/>
                </a:solidFill>
                <a:latin typeface="Times New Roman"/>
                <a:ea typeface="Times New Roman"/>
                <a:cs typeface="Arial"/>
              </a:rPr>
            </a:br>
            <a:endParaRPr lang="en-GB" sz="2800" dirty="0">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L4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indent="457200" algn="just" rtl="1">
              <a:lnSpc>
                <a:spcPct val="115000"/>
              </a:lnSpc>
              <a:spcAft>
                <a:spcPts val="1000"/>
              </a:spcAft>
            </a:pPr>
            <a:r>
              <a:rPr lang="ar-SY" sz="2000" b="1" dirty="0" smtClean="0">
                <a:ea typeface="Times New Roman"/>
                <a:cs typeface="Times New Roman"/>
              </a:rPr>
              <a:t>     </a:t>
            </a:r>
            <a:r>
              <a:rPr lang="ar-SY" sz="2000" b="1" dirty="0">
                <a:latin typeface="CG Times"/>
                <a:ea typeface="Times New Roman"/>
                <a:cs typeface="Traditional Arabic"/>
              </a:rPr>
              <a:t>كان جو غرفة الضيوف بارداً ومنعشاً يهدهـد جفونه ويغريه بقيلولة ممتعه، لكن الملل لبس لبوس القرف ولف شباكه حول روحه القلقة المتيقظة. فكر في قص شعره الذي طال في بعض الأماكن من رأسه وهرَّ من أماكن أخرى. سرّح شعره بأصابع يده اليمنى القصيرة وتذكر كم كانت زوجته تكرر على مسامعه في مناسبات عدة أن شعره بدا وكأنه سلة قش ليلة عرسه</a:t>
            </a:r>
            <a:r>
              <a:rPr lang="en-GB" sz="2000" b="1" dirty="0">
                <a:latin typeface="CG Times"/>
                <a:ea typeface="Times New Roman"/>
                <a:cs typeface="Traditional Arabic"/>
              </a:rPr>
              <a:t>.</a:t>
            </a:r>
            <a:endParaRPr lang="en-GB" sz="2000" dirty="0">
              <a:ea typeface="Times New Roman"/>
              <a:cs typeface="Arial"/>
            </a:endParaRPr>
          </a:p>
          <a:p>
            <a:pPr marL="0" lvl="0" indent="0" algn="just" rtl="1">
              <a:lnSpc>
                <a:spcPct val="115000"/>
              </a:lnSpc>
              <a:spcAft>
                <a:spcPts val="1000"/>
              </a:spcAft>
            </a:pPr>
            <a:endParaRPr lang="en-GB" sz="20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2254</TotalTime>
  <Words>1383</Words>
  <Application>Microsoft Office PowerPoint</Application>
  <PresentationFormat>A4 Paper (210x297 mm)</PresentationFormat>
  <Paragraphs>75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Lecture 4</vt:lpstr>
      <vt:lpstr>Learning Outcomes</vt:lpstr>
      <vt:lpstr>   Types of Texts   </vt:lpstr>
      <vt:lpstr>Continued</vt:lpstr>
      <vt:lpstr>Translation as text </vt:lpstr>
      <vt:lpstr>Continued</vt:lpstr>
      <vt:lpstr>Example</vt:lpstr>
      <vt:lpstr>  Translation as process   </vt:lpstr>
      <vt:lpstr>Example</vt:lpstr>
      <vt:lpstr> Translation with Links with Social Context   </vt:lpstr>
      <vt:lpstr>Example</vt:lpstr>
      <vt:lpstr> L4 Practical A Translate the following speech by Shylock taken from ‘Merchant of Venice by Shakespeare into Arabic.   </vt:lpstr>
      <vt:lpstr> L4 Practical B Translate the following excerpt from a short story into English.  Use your creative ability in your translation.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303</cp:revision>
  <dcterms:created xsi:type="dcterms:W3CDTF">2009-10-14T19:14:34Z</dcterms:created>
  <dcterms:modified xsi:type="dcterms:W3CDTF">2012-08-26T11:23:17Z</dcterms:modified>
</cp:coreProperties>
</file>