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3"/>
  </p:notesMasterIdLst>
  <p:handoutMasterIdLst>
    <p:handoutMasterId r:id="rId24"/>
  </p:handoutMasterIdLst>
  <p:sldIdLst>
    <p:sldId id="286" r:id="rId5"/>
    <p:sldId id="287" r:id="rId6"/>
    <p:sldId id="289" r:id="rId7"/>
    <p:sldId id="311" r:id="rId8"/>
    <p:sldId id="293" r:id="rId9"/>
    <p:sldId id="296" r:id="rId10"/>
    <p:sldId id="294" r:id="rId11"/>
    <p:sldId id="295" r:id="rId12"/>
    <p:sldId id="298" r:id="rId13"/>
    <p:sldId id="299" r:id="rId14"/>
    <p:sldId id="304" r:id="rId15"/>
    <p:sldId id="300" r:id="rId16"/>
    <p:sldId id="305" r:id="rId17"/>
    <p:sldId id="310" r:id="rId18"/>
    <p:sldId id="301" r:id="rId19"/>
    <p:sldId id="308" r:id="rId20"/>
    <p:sldId id="309" r:id="rId21"/>
    <p:sldId id="288" r:id="rId2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8D5E1180-867F-4562-9E12-5E93554CFC0C}">
          <p14:sldIdLst>
            <p14:sldId id="286"/>
            <p14:sldId id="287"/>
            <p14:sldId id="289"/>
            <p14:sldId id="292"/>
            <p14:sldId id="293"/>
            <p14:sldId id="296"/>
            <p14:sldId id="297"/>
            <p14:sldId id="294"/>
            <p14:sldId id="295"/>
            <p14:sldId id="298"/>
            <p14:sldId id="299"/>
            <p14:sldId id="304"/>
            <p14:sldId id="300"/>
            <p14:sldId id="305"/>
            <p14:sldId id="310"/>
            <p14:sldId id="301"/>
            <p14:sldId id="308"/>
          </p14:sldIdLst>
        </p14:section>
        <p14:section name="Untitled Section" id="{9585A8F0-2DC7-4D97-AF14-0FDBDE7068C3}">
          <p14:sldIdLst>
            <p14:sldId id="309"/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635"/>
    <a:srgbClr val="99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3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0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635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512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26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 </a:t>
            </a:r>
            <a:r>
              <a:rPr lang="en-US" sz="2800" b="1" dirty="0" smtClean="0"/>
              <a:t>Sociolinguistics</a:t>
            </a:r>
            <a:endParaRPr lang="ar-SA" sz="2800" dirty="0" smtClean="0"/>
          </a:p>
          <a:p>
            <a:pPr algn="ctr">
              <a:defRPr/>
            </a:pP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1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we will discuss the following: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412777"/>
            <a:ext cx="8208912" cy="42165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sz="2000" b="1" dirty="0" smtClean="0"/>
              <a:t>1- Why </a:t>
            </a:r>
            <a:r>
              <a:rPr lang="en-US" sz="2000" b="1" dirty="0"/>
              <a:t>do we study language</a:t>
            </a:r>
            <a:r>
              <a:rPr lang="en-US" sz="2000" b="1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2- Characteristics </a:t>
            </a:r>
            <a:r>
              <a:rPr lang="en-US" sz="2000" b="1" dirty="0"/>
              <a:t>of Language</a:t>
            </a:r>
            <a:r>
              <a:rPr lang="en-US" sz="2000" b="1" dirty="0" smtClean="0"/>
              <a:t>.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A-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Language is a system.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B-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Language has the potential to </a:t>
            </a:r>
            <a:r>
              <a:rPr lang="en-US" sz="2000" b="1" dirty="0">
                <a:solidFill>
                  <a:srgbClr val="0070C0"/>
                </a:solidFill>
              </a:rPr>
              <a:t>create new meanings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C-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Language can have multiple </a:t>
            </a:r>
            <a:r>
              <a:rPr lang="en-US" sz="2000" dirty="0" smtClean="0">
                <a:solidFill>
                  <a:srgbClr val="0070C0"/>
                </a:solidFill>
              </a:rPr>
              <a:t>functions:</a:t>
            </a:r>
          </a:p>
          <a:p>
            <a:pPr lvl="3">
              <a:lnSpc>
                <a:spcPct val="150000"/>
              </a:lnSpc>
            </a:pPr>
            <a:r>
              <a:rPr lang="en-US" dirty="0" smtClean="0"/>
              <a:t>a. Language </a:t>
            </a:r>
            <a:r>
              <a:rPr lang="en-US" dirty="0"/>
              <a:t>used </a:t>
            </a:r>
            <a:r>
              <a:rPr lang="en-US" dirty="0">
                <a:solidFill>
                  <a:srgbClr val="FF0000"/>
                </a:solidFill>
              </a:rPr>
              <a:t>referentially</a:t>
            </a:r>
            <a:r>
              <a:rPr lang="en-US" dirty="0"/>
              <a:t>. </a:t>
            </a:r>
          </a:p>
          <a:p>
            <a:pPr lvl="3">
              <a:lnSpc>
                <a:spcPct val="150000"/>
              </a:lnSpc>
            </a:pPr>
            <a:r>
              <a:rPr lang="en-US" dirty="0" smtClean="0"/>
              <a:t>b. Language </a:t>
            </a:r>
            <a:r>
              <a:rPr lang="en-US" dirty="0"/>
              <a:t>used </a:t>
            </a:r>
            <a:r>
              <a:rPr lang="en-US" dirty="0">
                <a:solidFill>
                  <a:srgbClr val="FF0000"/>
                </a:solidFill>
              </a:rPr>
              <a:t>affectively</a:t>
            </a:r>
          </a:p>
          <a:p>
            <a:pPr lvl="3">
              <a:lnSpc>
                <a:spcPct val="150000"/>
              </a:lnSpc>
            </a:pPr>
            <a:r>
              <a:rPr lang="en-US" dirty="0" smtClean="0"/>
              <a:t>c. Language </a:t>
            </a:r>
            <a:r>
              <a:rPr lang="en-US" dirty="0"/>
              <a:t>used </a:t>
            </a:r>
            <a:r>
              <a:rPr lang="en-US" dirty="0">
                <a:solidFill>
                  <a:srgbClr val="FF0000"/>
                </a:solidFill>
              </a:rPr>
              <a:t>aesthetically</a:t>
            </a:r>
          </a:p>
          <a:p>
            <a:pPr lvl="3">
              <a:lnSpc>
                <a:spcPct val="150000"/>
              </a:lnSpc>
            </a:pPr>
            <a:r>
              <a:rPr lang="en-US" dirty="0" smtClean="0"/>
              <a:t>d. Language </a:t>
            </a:r>
            <a:r>
              <a:rPr lang="en-US" dirty="0"/>
              <a:t>used </a:t>
            </a:r>
            <a:r>
              <a:rPr lang="en-US" dirty="0" err="1">
                <a:solidFill>
                  <a:srgbClr val="FF0000"/>
                </a:solidFill>
              </a:rPr>
              <a:t>phatically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D-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Language is </a:t>
            </a:r>
            <a:r>
              <a:rPr lang="en-US" sz="2000" dirty="0" smtClean="0">
                <a:solidFill>
                  <a:srgbClr val="0070C0"/>
                </a:solidFill>
              </a:rPr>
              <a:t>diverse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 marL="0" indent="0"/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1700808"/>
            <a:ext cx="8496944" cy="41934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25000"/>
                  </a:schemeClr>
                </a:solidFill>
              </a:rPr>
              <a:t>When we </a:t>
            </a:r>
            <a:r>
              <a:rPr lang="en-US" sz="2000" b="1" dirty="0">
                <a:solidFill>
                  <a:schemeClr val="accent6">
                    <a:lumMod val="25000"/>
                  </a:schemeClr>
                </a:solidFill>
              </a:rPr>
              <a:t>study language we discover more about different fields of knowledge</a:t>
            </a:r>
            <a:r>
              <a:rPr lang="en-US" sz="2000" b="1" dirty="0" smtClean="0">
                <a:solidFill>
                  <a:schemeClr val="accent6">
                    <a:lumMod val="25000"/>
                  </a:schemeClr>
                </a:solidFill>
              </a:rPr>
              <a:t>:</a:t>
            </a:r>
          </a:p>
          <a:p>
            <a:endParaRPr lang="en-US" sz="2000" b="1" dirty="0" smtClean="0">
              <a:solidFill>
                <a:schemeClr val="accent6">
                  <a:lumMod val="25000"/>
                </a:schemeClr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accent6">
                    <a:lumMod val="25000"/>
                  </a:schemeClr>
                </a:solidFill>
              </a:rPr>
              <a:t>language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						</a:t>
            </a:r>
            <a:endParaRPr lang="en-US" b="1" dirty="0" smtClean="0">
              <a:solidFill>
                <a:schemeClr val="accent6">
                  <a:lumMod val="25000"/>
                </a:schemeClr>
              </a:solidFill>
            </a:endParaRPr>
          </a:p>
          <a:p>
            <a:pPr marL="914400" lvl="1" indent="-457200"/>
            <a:r>
              <a:rPr lang="en-US" b="1" dirty="0" smtClean="0">
                <a:solidFill>
                  <a:srgbClr val="002060"/>
                </a:solidFill>
              </a:rPr>
              <a:t>						Sociolinguistics </a:t>
            </a:r>
            <a:r>
              <a:rPr lang="en-US" sz="2000" b="1" dirty="0" smtClean="0">
                <a:solidFill>
                  <a:srgbClr val="002060"/>
                </a:solidFill>
                <a:cs typeface="+mj-cs"/>
              </a:rPr>
              <a:t>Psycholinguistics</a:t>
            </a:r>
            <a:r>
              <a:rPr lang="en-US" sz="2000" dirty="0" smtClean="0">
                <a:solidFill>
                  <a:srgbClr val="002060"/>
                </a:solidFill>
                <a:cs typeface="+mj-cs"/>
              </a:rPr>
              <a:t>				</a:t>
            </a:r>
          </a:p>
          <a:p>
            <a:pPr marL="914400" lvl="1" indent="-457200"/>
            <a:r>
              <a:rPr lang="en-US" b="1" dirty="0" smtClean="0">
                <a:solidFill>
                  <a:srgbClr val="002060"/>
                </a:solidFill>
                <a:cs typeface="+mj-cs"/>
              </a:rPr>
              <a:t>         </a:t>
            </a:r>
            <a:r>
              <a:rPr lang="en-US" b="1" dirty="0" smtClean="0">
                <a:solidFill>
                  <a:srgbClr val="002060"/>
                </a:solidFill>
              </a:rPr>
              <a:t> Artificial intelligence </a:t>
            </a:r>
            <a:r>
              <a:rPr lang="en-US" b="1" dirty="0" smtClean="0">
                <a:solidFill>
                  <a:srgbClr val="002060"/>
                </a:solidFill>
                <a:cs typeface="+mj-cs"/>
              </a:rPr>
              <a:t>	Applied linguistics</a:t>
            </a:r>
          </a:p>
          <a:p>
            <a:pPr marL="914400" lvl="1" indent="-457200"/>
            <a:r>
              <a:rPr lang="en-US" sz="2000" dirty="0" smtClean="0">
                <a:solidFill>
                  <a:srgbClr val="002060"/>
                </a:solidFill>
                <a:cs typeface="+mj-cs"/>
              </a:rPr>
              <a:t>				</a:t>
            </a:r>
          </a:p>
          <a:p>
            <a:pPr marL="914400" lvl="1" indent="-457200"/>
            <a:endParaRPr lang="en-US" sz="1050" dirty="0" smtClean="0">
              <a:solidFill>
                <a:srgbClr val="002060"/>
              </a:solidFill>
              <a:cs typeface="+mj-cs"/>
            </a:endParaRPr>
          </a:p>
          <a:p>
            <a:pPr marL="914400" lvl="1" indent="-457200"/>
            <a:r>
              <a:rPr lang="en-US" sz="2000" dirty="0" smtClean="0">
                <a:solidFill>
                  <a:srgbClr val="002060"/>
                </a:solidFill>
                <a:cs typeface="+mj-cs"/>
              </a:rPr>
              <a:t>							.</a:t>
            </a:r>
          </a:p>
          <a:p>
            <a:pPr marL="914400" lvl="1" indent="-457200"/>
            <a:endParaRPr lang="en-US" sz="2000" dirty="0" smtClean="0">
              <a:solidFill>
                <a:srgbClr val="002060"/>
              </a:solidFill>
              <a:cs typeface="+mj-cs"/>
            </a:endParaRPr>
          </a:p>
          <a:p>
            <a:pPr marL="914400" lvl="1" indent="-457200"/>
            <a:r>
              <a:rPr lang="en-US" sz="2000" dirty="0" smtClean="0">
                <a:solidFill>
                  <a:srgbClr val="002060"/>
                </a:solidFill>
                <a:cs typeface="+mj-cs"/>
              </a:rPr>
              <a:t>.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we study language?</a:t>
            </a:r>
            <a:endParaRPr lang="ar-S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 rot="10800000" flipV="1">
            <a:off x="2051720" y="3035052"/>
            <a:ext cx="2138908" cy="491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4499992" y="3022352"/>
            <a:ext cx="108012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5400000">
            <a:off x="3864620" y="3390900"/>
            <a:ext cx="79208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rot="5400000">
            <a:off x="3491880" y="3068960"/>
            <a:ext cx="79208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effectLst>
            <a:outerShdw blurRad="107950" dist="12700" dir="5400000" algn="ctr">
              <a:srgbClr val="000000"/>
            </a:outerShdw>
          </a:effectLst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Psycholinguistics</a:t>
            </a:r>
            <a:endParaRPr lang="en-US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marL="0" indent="0" rtl="1"/>
            <a:endParaRPr lang="ar-SA" b="1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7704856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Definition</a:t>
            </a:r>
            <a:r>
              <a:rPr lang="en-US" b="1" dirty="0" smtClean="0"/>
              <a:t>: 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Psycholinguistics</a:t>
            </a:r>
            <a:r>
              <a:rPr lang="en-US" dirty="0" smtClean="0"/>
              <a:t>: is </a:t>
            </a:r>
            <a:r>
              <a:rPr lang="en-US" dirty="0"/>
              <a:t>the study of how </a:t>
            </a:r>
            <a:r>
              <a:rPr lang="en-US" dirty="0" smtClean="0"/>
              <a:t>a listener recognize words and utterances, or </a:t>
            </a:r>
            <a:r>
              <a:rPr lang="en-US" dirty="0"/>
              <a:t>how damage to our brains results in certain kind of language </a:t>
            </a:r>
            <a:r>
              <a:rPr lang="en-US" dirty="0" smtClean="0"/>
              <a:t>disorders. </a:t>
            </a:r>
            <a:endParaRPr lang="en-US" dirty="0"/>
          </a:p>
          <a:p>
            <a:r>
              <a:rPr lang="en-US" dirty="0"/>
              <a:t> </a:t>
            </a:r>
          </a:p>
        </p:txBody>
      </p:sp>
      <p:pic>
        <p:nvPicPr>
          <p:cNvPr id="6" name="Picture 5" descr="http://news.discovery.com/human/2012/03/19/brain-27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536" y="2878014"/>
            <a:ext cx="5561880" cy="3109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6804" y="260648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Applied Linguistics</a:t>
            </a:r>
          </a:p>
          <a:p>
            <a:pPr algn="just"/>
            <a:r>
              <a:rPr lang="en-US" dirty="0" smtClean="0"/>
              <a:t>A </a:t>
            </a:r>
            <a:r>
              <a:rPr lang="en-US" dirty="0"/>
              <a:t>branch of linguistics </a:t>
            </a:r>
            <a:r>
              <a:rPr lang="en-US" dirty="0" smtClean="0"/>
              <a:t>where </a:t>
            </a:r>
            <a:r>
              <a:rPr lang="en-US" dirty="0"/>
              <a:t>we study how to learn and to teach different </a:t>
            </a:r>
            <a:r>
              <a:rPr lang="en-US" dirty="0" smtClean="0"/>
              <a:t>languages.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9552" y="1916832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Artificial intelligence: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study of how to make computers more sophisticated 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467544" y="1484784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Sociolinguistics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study of the relation between language and society and the different varieties of language people use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0126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36904" cy="1008112"/>
          </a:xfrm>
          <a:solidFill>
            <a:schemeClr val="bg1"/>
          </a:solidFill>
          <a:effectLst>
            <a:outerShdw blurRad="107950" dist="12700" dir="5400000" algn="ctr">
              <a:srgbClr val="000000"/>
            </a:outerShdw>
          </a:effectLst>
        </p:spPr>
        <p:txBody>
          <a:bodyPr/>
          <a:lstStyle/>
          <a:p>
            <a:pPr algn="l"/>
            <a:r>
              <a:rPr lang="en-US" sz="3200" b="1" dirty="0"/>
              <a:t>Who is interested in Language?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539552" y="1590824"/>
            <a:ext cx="7992888" cy="27238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-</a:t>
            </a:r>
            <a:r>
              <a:rPr lang="en-US" dirty="0"/>
              <a:t>Language related issues </a:t>
            </a:r>
            <a:r>
              <a:rPr lang="en-US" dirty="0" smtClean="0"/>
              <a:t>are discussed </a:t>
            </a:r>
            <a:r>
              <a:rPr lang="en-US" dirty="0"/>
              <a:t>in </a:t>
            </a:r>
            <a:r>
              <a:rPr lang="en-US" dirty="0" smtClean="0"/>
              <a:t>newspapers, television, lectures, etc.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e.g</a:t>
            </a:r>
            <a:r>
              <a:rPr lang="en-US" dirty="0"/>
              <a:t>. complaining about jargon used in classroom	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-</a:t>
            </a:r>
            <a:r>
              <a:rPr lang="en-US" dirty="0" smtClean="0">
                <a:solidFill>
                  <a:srgbClr val="FF0000"/>
                </a:solidFill>
              </a:rPr>
              <a:t>e.g</a:t>
            </a:r>
            <a:r>
              <a:rPr lang="en-US" dirty="0"/>
              <a:t>. coining new </a:t>
            </a:r>
            <a:r>
              <a:rPr lang="en-US" dirty="0" smtClean="0"/>
              <a:t>words.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-</a:t>
            </a:r>
            <a:r>
              <a:rPr lang="en-US" dirty="0" smtClean="0">
                <a:solidFill>
                  <a:srgbClr val="FF0000"/>
                </a:solidFill>
              </a:rPr>
              <a:t>e.g</a:t>
            </a:r>
            <a:r>
              <a:rPr lang="en-US" dirty="0" smtClean="0"/>
              <a:t>. importance of political speeches, etc.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language?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7776864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Characteristics </a:t>
            </a:r>
            <a:r>
              <a:rPr lang="en-US" sz="2400" b="1" dirty="0">
                <a:solidFill>
                  <a:srgbClr val="FF0000"/>
                </a:solidFill>
              </a:rPr>
              <a:t>of Language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1-</a:t>
            </a:r>
            <a:r>
              <a:rPr lang="en-US" dirty="0" smtClean="0"/>
              <a:t> Language </a:t>
            </a:r>
            <a:r>
              <a:rPr lang="en-US" dirty="0"/>
              <a:t>is a </a:t>
            </a:r>
            <a:r>
              <a:rPr lang="en-US" b="1" dirty="0"/>
              <a:t>system.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2-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Language </a:t>
            </a:r>
            <a:r>
              <a:rPr lang="en-US" dirty="0"/>
              <a:t>has the potential to </a:t>
            </a:r>
            <a:r>
              <a:rPr lang="en-US" b="1" dirty="0"/>
              <a:t>create new meanings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3-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Language </a:t>
            </a:r>
            <a:r>
              <a:rPr lang="en-US" b="1" dirty="0"/>
              <a:t>can have multiple functions</a:t>
            </a:r>
            <a:r>
              <a:rPr lang="en-US" dirty="0"/>
              <a:t>.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4-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Language </a:t>
            </a:r>
            <a:r>
              <a:rPr lang="en-US" dirty="0"/>
              <a:t>is </a:t>
            </a:r>
            <a:r>
              <a:rPr lang="en-US" b="1" dirty="0"/>
              <a:t>diverse</a:t>
            </a:r>
          </a:p>
          <a:p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lvl="0" algn="l" rtl="0"/>
            <a:r>
              <a:rPr lang="en-US" sz="3200" b="1" dirty="0"/>
              <a:t>Language is a </a:t>
            </a:r>
            <a:r>
              <a:rPr lang="en-US" sz="3200" b="1" dirty="0" smtClean="0"/>
              <a:t>system.	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1340768"/>
            <a:ext cx="8712968" cy="720080"/>
          </a:xfrm>
        </p:spPr>
        <p:txBody>
          <a:bodyPr numCol="1">
            <a:normAutofit fontScale="92500" lnSpcReduction="10000"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400" b="1" dirty="0" smtClean="0"/>
              <a:t>Language</a:t>
            </a:r>
            <a:r>
              <a:rPr lang="en-US" sz="2400" dirty="0" smtClean="0"/>
              <a:t> is a </a:t>
            </a:r>
            <a:r>
              <a:rPr lang="en-US" sz="2400" dirty="0"/>
              <a:t>systematic way of combining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smaller</a:t>
            </a:r>
            <a:r>
              <a:rPr lang="en-US" sz="2400" dirty="0" smtClean="0"/>
              <a:t> </a:t>
            </a:r>
            <a:r>
              <a:rPr lang="en-US" sz="2400" dirty="0"/>
              <a:t>units into </a:t>
            </a:r>
            <a:r>
              <a:rPr lang="en-US" sz="2400" dirty="0">
                <a:solidFill>
                  <a:srgbClr val="0070C0"/>
                </a:solidFill>
              </a:rPr>
              <a:t>larger</a:t>
            </a:r>
            <a:r>
              <a:rPr lang="en-US" sz="2400" dirty="0"/>
              <a:t> units for the purpose of </a:t>
            </a:r>
            <a:r>
              <a:rPr lang="en-US" sz="2400" dirty="0" smtClean="0"/>
              <a:t>communication: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457575" y="11252200"/>
            <a:ext cx="512763" cy="61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986213" y="11303000"/>
            <a:ext cx="376237" cy="58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581775" y="11304588"/>
            <a:ext cx="350838" cy="600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83300" y="11331575"/>
            <a:ext cx="484188" cy="557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3031174"/>
              </p:ext>
            </p:extLst>
          </p:nvPr>
        </p:nvGraphicFramePr>
        <p:xfrm>
          <a:off x="1043608" y="2488580"/>
          <a:ext cx="7454925" cy="1520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0109"/>
                <a:gridCol w="1491204"/>
                <a:gridCol w="1491204"/>
                <a:gridCol w="1491204"/>
                <a:gridCol w="1491204"/>
              </a:tblGrid>
              <a:tr h="49985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Free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r>
                        <a:rPr lang="en-US" sz="1800" dirty="0" err="1" smtClean="0">
                          <a:solidFill>
                            <a:srgbClr val="FF0000"/>
                          </a:solidFill>
                          <a:effectLst/>
                        </a:rPr>
                        <a:t>om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Use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FF0000"/>
                          </a:solidFill>
                          <a:effectLst/>
                        </a:rPr>
                        <a:t>ful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4998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20850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Freedom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Useful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457575" y="11258550"/>
            <a:ext cx="512763" cy="61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986213" y="11309350"/>
            <a:ext cx="376237" cy="58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581775" y="11310938"/>
            <a:ext cx="350838" cy="600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83300" y="11337925"/>
            <a:ext cx="484188" cy="557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054981" y="2848092"/>
            <a:ext cx="613363" cy="508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21276" y="2903612"/>
            <a:ext cx="746279" cy="4466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853978" y="2924944"/>
            <a:ext cx="617090" cy="472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 flipV="1">
            <a:off x="2450562" y="2858188"/>
            <a:ext cx="609270" cy="5113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72338164"/>
              </p:ext>
            </p:extLst>
          </p:nvPr>
        </p:nvGraphicFramePr>
        <p:xfrm>
          <a:off x="1221532" y="4686796"/>
          <a:ext cx="6692126" cy="12184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1"/>
                <a:gridCol w="1308109"/>
                <a:gridCol w="1338622"/>
                <a:gridCol w="1338622"/>
                <a:gridCol w="1338622"/>
              </a:tblGrid>
              <a:tr h="60924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book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Very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</a:rPr>
                        <a:t>This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is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useful</a:t>
                      </a: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0924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This 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book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is 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very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Useful</a:t>
                      </a:r>
                      <a:endParaRPr lang="en-US" sz="1100" b="1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مستطيل 21"/>
          <p:cNvSpPr/>
          <p:nvPr/>
        </p:nvSpPr>
        <p:spPr>
          <a:xfrm>
            <a:off x="539552" y="4149080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b="1" dirty="0" smtClean="0">
                <a:solidFill>
                  <a:srgbClr val="00B050"/>
                </a:solidFill>
              </a:rPr>
              <a:t>syntax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467544" y="2005856"/>
            <a:ext cx="66848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Ex. </a:t>
            </a:r>
            <a:r>
              <a:rPr lang="en-US" sz="1600" b="1" dirty="0" smtClean="0">
                <a:solidFill>
                  <a:srgbClr val="00B050"/>
                </a:solidFill>
              </a:rPr>
              <a:t>unit + unit = lexical items</a:t>
            </a:r>
            <a:r>
              <a:rPr lang="en-US" sz="1600" b="1" dirty="0" smtClean="0">
                <a:solidFill>
                  <a:srgbClr val="FF0000"/>
                </a:solidFill>
              </a:rPr>
              <a:t>. phoneme + phonemes = lexical items</a:t>
            </a:r>
            <a:endParaRPr lang="ar-S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78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Phonemes,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Lexical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items,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Syntax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7776864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FF0000"/>
                </a:solidFill>
              </a:rPr>
              <a:t>Phonemes</a:t>
            </a:r>
            <a:r>
              <a:rPr lang="en-US" dirty="0"/>
              <a:t>: the </a:t>
            </a:r>
            <a:r>
              <a:rPr lang="en-US" dirty="0" smtClean="0"/>
              <a:t>sounds </a:t>
            </a:r>
            <a:r>
              <a:rPr lang="en-US" dirty="0"/>
              <a:t>of our language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007635"/>
                </a:solidFill>
              </a:rPr>
              <a:t>E.g</a:t>
            </a:r>
            <a:r>
              <a:rPr lang="en-US" dirty="0" smtClean="0"/>
              <a:t>. /k/, /t/, etc.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FF0000"/>
                </a:solidFill>
              </a:rPr>
              <a:t>Lexical items</a:t>
            </a:r>
            <a:r>
              <a:rPr lang="en-US" dirty="0"/>
              <a:t>: the words of our language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007635"/>
                </a:solidFill>
              </a:rPr>
              <a:t>E.g. </a:t>
            </a:r>
            <a:r>
              <a:rPr lang="en-US" dirty="0" smtClean="0"/>
              <a:t>Help, homework, etc.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Syntax</a:t>
            </a:r>
            <a:r>
              <a:rPr lang="en-US" dirty="0"/>
              <a:t>: grammatical rules which determine how words can be combined into phrases and </a:t>
            </a:r>
            <a:r>
              <a:rPr lang="en-US" dirty="0" smtClean="0"/>
              <a:t>sentences:</a:t>
            </a:r>
            <a:endParaRPr lang="en-US" dirty="0"/>
          </a:p>
          <a:p>
            <a:r>
              <a:rPr lang="en-US" dirty="0"/>
              <a:t> </a:t>
            </a:r>
            <a:r>
              <a:rPr lang="en-US" dirty="0" smtClean="0">
                <a:solidFill>
                  <a:srgbClr val="007635"/>
                </a:solidFill>
              </a:rPr>
              <a:t>E.g</a:t>
            </a:r>
            <a:r>
              <a:rPr lang="en-US" dirty="0"/>
              <a:t>. </a:t>
            </a:r>
            <a:r>
              <a:rPr lang="en-US" dirty="0">
                <a:solidFill>
                  <a:srgbClr val="0070C0"/>
                </a:solidFill>
              </a:rPr>
              <a:t>The nice book 		</a:t>
            </a:r>
            <a:r>
              <a:rPr lang="en-US" sz="2400" dirty="0">
                <a:solidFill>
                  <a:srgbClr val="0070C0"/>
                </a:solidFill>
              </a:rPr>
              <a:t> *</a:t>
            </a:r>
            <a:r>
              <a:rPr lang="en-US" dirty="0">
                <a:solidFill>
                  <a:srgbClr val="0070C0"/>
                </a:solidFill>
              </a:rPr>
              <a:t>book the nice </a:t>
            </a:r>
          </a:p>
          <a:p>
            <a:r>
              <a:rPr lang="en-US" dirty="0">
                <a:solidFill>
                  <a:srgbClr val="0070C0"/>
                </a:solidFill>
              </a:rPr>
              <a:t>      Jane is happy 		</a:t>
            </a:r>
            <a:r>
              <a:rPr lang="en-US" sz="2400" dirty="0">
                <a:solidFill>
                  <a:srgbClr val="0070C0"/>
                </a:solidFill>
              </a:rPr>
              <a:t>*I</a:t>
            </a:r>
            <a:r>
              <a:rPr lang="en-US" dirty="0">
                <a:solidFill>
                  <a:srgbClr val="0070C0"/>
                </a:solidFill>
              </a:rPr>
              <a:t>s happy Jane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/>
              <a:t>  </a:t>
            </a:r>
            <a:r>
              <a:rPr lang="en-US" dirty="0" smtClean="0"/>
              <a:t>The use of a star </a:t>
            </a:r>
            <a:r>
              <a:rPr lang="en-US" sz="2400" dirty="0" smtClean="0">
                <a:solidFill>
                  <a:srgbClr val="00B050"/>
                </a:solidFill>
              </a:rPr>
              <a:t>*</a:t>
            </a:r>
            <a:r>
              <a:rPr lang="en-US" dirty="0" smtClean="0"/>
              <a:t> means that the sentence is ungrammatical. </a:t>
            </a:r>
            <a:endParaRPr lang="en-US" dirty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2078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lvl="0" algn="l" rtl="0"/>
            <a:r>
              <a:rPr lang="en-US" sz="2800" b="1" dirty="0">
                <a:solidFill>
                  <a:srgbClr val="0070C0"/>
                </a:solidFill>
              </a:rPr>
              <a:t>Language has the potential to create new meanings</a:t>
            </a:r>
            <a:br>
              <a:rPr lang="en-US" sz="2800" b="1" dirty="0">
                <a:solidFill>
                  <a:srgbClr val="0070C0"/>
                </a:solidFill>
              </a:rPr>
            </a:b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8352928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1"/>
            <a:r>
              <a:rPr lang="en-US" b="1" dirty="0" smtClean="0">
                <a:solidFill>
                  <a:srgbClr val="FF0000"/>
                </a:solidFill>
              </a:rPr>
              <a:t>E.g.</a:t>
            </a:r>
            <a:endParaRPr lang="ar-SA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007635"/>
                </a:solidFill>
              </a:rPr>
              <a:t>Arabic</a:t>
            </a:r>
            <a:r>
              <a:rPr lang="en-US" b="1" dirty="0" smtClean="0">
                <a:solidFill>
                  <a:srgbClr val="FF0000"/>
                </a:solidFill>
              </a:rPr>
              <a:t>: 		 </a:t>
            </a:r>
            <a:r>
              <a:rPr lang="ar-SY" b="1" dirty="0" smtClean="0"/>
              <a:t>أتمتة</a:t>
            </a:r>
            <a:r>
              <a:rPr lang="en-US" dirty="0" smtClean="0"/>
              <a:t>	</a:t>
            </a:r>
            <a:r>
              <a:rPr lang="ar-SY" dirty="0" smtClean="0"/>
              <a:t> </a:t>
            </a:r>
            <a:r>
              <a:rPr lang="en-US" dirty="0" smtClean="0"/>
              <a:t>  		</a:t>
            </a:r>
            <a:r>
              <a:rPr lang="ar-SY" b="1" dirty="0" smtClean="0"/>
              <a:t>يؤتمت</a:t>
            </a:r>
            <a:endParaRPr lang="en-US" b="1" dirty="0" smtClean="0"/>
          </a:p>
          <a:p>
            <a:endParaRPr lang="en-US" dirty="0"/>
          </a:p>
          <a:p>
            <a:r>
              <a:rPr lang="en-US" b="1" dirty="0" smtClean="0">
                <a:solidFill>
                  <a:srgbClr val="007635"/>
                </a:solidFill>
              </a:rPr>
              <a:t>English</a:t>
            </a:r>
            <a:r>
              <a:rPr lang="en-US" b="1" dirty="0" smtClean="0"/>
              <a:t>: 	</a:t>
            </a:r>
            <a:r>
              <a:rPr lang="en-US" dirty="0" smtClean="0"/>
              <a:t>Important</a:t>
            </a:r>
            <a:r>
              <a:rPr lang="en-US" b="1" dirty="0"/>
              <a:t>	</a:t>
            </a:r>
            <a:r>
              <a:rPr lang="en-US" b="1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un</a:t>
            </a:r>
            <a:r>
              <a:rPr lang="en-US" dirty="0" smtClean="0"/>
              <a:t>important</a:t>
            </a:r>
            <a:endParaRPr lang="en-US" dirty="0"/>
          </a:p>
          <a:p>
            <a:r>
              <a:rPr lang="en-US" b="1" dirty="0" smtClean="0"/>
              <a:t>		</a:t>
            </a:r>
            <a:r>
              <a:rPr lang="en-US" dirty="0" smtClean="0"/>
              <a:t>Boss</a:t>
            </a:r>
            <a:r>
              <a:rPr lang="en-US" b="1" dirty="0" smtClean="0"/>
              <a:t>			</a:t>
            </a:r>
            <a:r>
              <a:rPr lang="en-US" dirty="0" smtClean="0"/>
              <a:t>Bossy</a:t>
            </a:r>
          </a:p>
          <a:p>
            <a:r>
              <a:rPr lang="en-US" b="1" dirty="0"/>
              <a:t>We can easily understand what these new words </a:t>
            </a:r>
            <a:r>
              <a:rPr lang="en-US" b="1" dirty="0" smtClean="0"/>
              <a:t>mean:</a:t>
            </a:r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-Un</a:t>
            </a:r>
            <a:r>
              <a:rPr lang="en-US" dirty="0" smtClean="0"/>
              <a:t>important = not important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-Bossy</a:t>
            </a:r>
            <a:r>
              <a:rPr lang="en-US" dirty="0" smtClean="0"/>
              <a:t> = to order people around.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This </a:t>
            </a:r>
            <a:r>
              <a:rPr lang="en-US" b="1" dirty="0">
                <a:solidFill>
                  <a:srgbClr val="FF0000"/>
                </a:solidFill>
              </a:rPr>
              <a:t>characteristics distinguishes human language from other </a:t>
            </a:r>
            <a:r>
              <a:rPr lang="en-US" b="1" dirty="0" smtClean="0">
                <a:solidFill>
                  <a:srgbClr val="FF0000"/>
                </a:solidFill>
              </a:rPr>
              <a:t>languages: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E.g</a:t>
            </a:r>
            <a:r>
              <a:rPr lang="en-US" b="1" dirty="0" smtClean="0"/>
              <a:t>. </a:t>
            </a:r>
            <a:r>
              <a:rPr lang="en-US" b="1" dirty="0" smtClean="0">
                <a:solidFill>
                  <a:srgbClr val="007635"/>
                </a:solidFill>
              </a:rPr>
              <a:t>Birds </a:t>
            </a:r>
            <a:r>
              <a:rPr lang="en-US" b="1" dirty="0">
                <a:solidFill>
                  <a:srgbClr val="007635"/>
                </a:solidFill>
              </a:rPr>
              <a:t>have very limited range of </a:t>
            </a:r>
            <a:r>
              <a:rPr lang="en-US" b="1" dirty="0" smtClean="0">
                <a:solidFill>
                  <a:srgbClr val="007635"/>
                </a:solidFill>
              </a:rPr>
              <a:t>messages.</a:t>
            </a:r>
            <a:endParaRPr lang="en-US" dirty="0">
              <a:solidFill>
                <a:srgbClr val="007635"/>
              </a:solidFill>
            </a:endParaRPr>
          </a:p>
          <a:p>
            <a:endParaRPr lang="en-US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85942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/>
            <a:r>
              <a:rPr lang="en-US" sz="3200" b="1" dirty="0"/>
              <a:t>Language can have multiple </a:t>
            </a:r>
            <a:r>
              <a:rPr lang="en-US" sz="3200" b="1" dirty="0" smtClean="0"/>
              <a:t>functions: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510100"/>
            <a:ext cx="777686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Language </a:t>
            </a:r>
            <a:r>
              <a:rPr lang="en-US" b="1" dirty="0">
                <a:solidFill>
                  <a:srgbClr val="0070C0"/>
                </a:solidFill>
              </a:rPr>
              <a:t>can be used in different </a:t>
            </a:r>
            <a:r>
              <a:rPr lang="en-US" b="1" dirty="0" smtClean="0">
                <a:solidFill>
                  <a:srgbClr val="0070C0"/>
                </a:solidFill>
              </a:rPr>
              <a:t>ways:</a:t>
            </a:r>
            <a:endParaRPr lang="en-US" b="1" dirty="0">
              <a:solidFill>
                <a:srgbClr val="0070C0"/>
              </a:solidFill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Language used </a:t>
            </a:r>
            <a:r>
              <a:rPr lang="en-US" dirty="0">
                <a:solidFill>
                  <a:srgbClr val="FF0000"/>
                </a:solidFill>
              </a:rPr>
              <a:t>referentially</a:t>
            </a:r>
            <a:r>
              <a:rPr lang="en-US" dirty="0"/>
              <a:t>.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Language used </a:t>
            </a:r>
            <a:r>
              <a:rPr lang="en-US" dirty="0" smtClean="0">
                <a:solidFill>
                  <a:srgbClr val="FF0000"/>
                </a:solidFill>
              </a:rPr>
              <a:t>affectively.</a:t>
            </a:r>
            <a:endParaRPr lang="en-US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Language used </a:t>
            </a:r>
            <a:r>
              <a:rPr lang="en-US" dirty="0" smtClean="0">
                <a:solidFill>
                  <a:srgbClr val="FF0000"/>
                </a:solidFill>
              </a:rPr>
              <a:t>aesthetically.</a:t>
            </a:r>
            <a:endParaRPr lang="en-US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Language used </a:t>
            </a:r>
            <a:r>
              <a:rPr lang="en-US" dirty="0" err="1" smtClean="0">
                <a:solidFill>
                  <a:srgbClr val="FF0000"/>
                </a:solidFill>
              </a:rPr>
              <a:t>phatically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2078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/>
            <a:r>
              <a:rPr lang="en-US" sz="3200" b="1" dirty="0"/>
              <a:t>Language can have multiple functions: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510100"/>
            <a:ext cx="7776864" cy="41203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2000" b="1" dirty="0" smtClean="0">
                <a:solidFill>
                  <a:srgbClr val="007635"/>
                </a:solidFill>
              </a:rPr>
              <a:t>A. </a:t>
            </a:r>
            <a:r>
              <a:rPr lang="en-US" sz="2000" b="1" dirty="0" smtClean="0"/>
              <a:t>Language used </a:t>
            </a:r>
            <a:r>
              <a:rPr lang="en-US" sz="2000" b="1" dirty="0" smtClean="0">
                <a:solidFill>
                  <a:srgbClr val="FF0000"/>
                </a:solidFill>
              </a:rPr>
              <a:t>referentially</a:t>
            </a:r>
            <a:r>
              <a:rPr lang="en-US" sz="2000" b="1" dirty="0" smtClean="0"/>
              <a:t>. </a:t>
            </a:r>
          </a:p>
          <a:p>
            <a:endParaRPr lang="en-US" sz="1050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Referential </a:t>
            </a:r>
            <a:r>
              <a:rPr lang="en-US" dirty="0"/>
              <a:t>use of language can be found in examples </a:t>
            </a:r>
            <a:r>
              <a:rPr lang="en-US" b="1" dirty="0"/>
              <a:t>giving information or instructions </a:t>
            </a:r>
            <a:r>
              <a:rPr lang="en-US" dirty="0"/>
              <a:t>the speaker wants the hearer to do. The purpose is to </a:t>
            </a:r>
            <a:r>
              <a:rPr lang="en-US" b="1" dirty="0"/>
              <a:t>transmit accurate  or non-ambiguous  </a:t>
            </a:r>
            <a:r>
              <a:rPr lang="en-US" b="1" dirty="0" smtClean="0"/>
              <a:t>information</a:t>
            </a:r>
            <a:r>
              <a:rPr lang="en-US" dirty="0" smtClean="0"/>
              <a:t>. </a:t>
            </a:r>
          </a:p>
          <a:p>
            <a:pPr>
              <a:lnSpc>
                <a:spcPct val="150000"/>
              </a:lnSpc>
            </a:pPr>
            <a:endParaRPr lang="en-US" sz="1050" dirty="0" smtClean="0"/>
          </a:p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FF0000"/>
                </a:solidFill>
              </a:rPr>
              <a:t>Eg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smtClean="0">
                <a:solidFill>
                  <a:srgbClr val="0076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-Put those papers on the table.</a:t>
            </a:r>
          </a:p>
          <a:p>
            <a:pPr lvl="2" algn="just"/>
            <a:r>
              <a:rPr lang="en-US" dirty="0" smtClean="0">
                <a:solidFill>
                  <a:srgbClr val="0076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-Open this door.</a:t>
            </a:r>
          </a:p>
          <a:p>
            <a:pPr algn="just"/>
            <a:r>
              <a:rPr lang="en-US" dirty="0" smtClean="0"/>
              <a:t>Your instruction is referential because it gives information about what you want placed (</a:t>
            </a:r>
            <a:r>
              <a:rPr lang="en-US" dirty="0" smtClean="0">
                <a:solidFill>
                  <a:srgbClr val="FF0000"/>
                </a:solidFill>
              </a:rPr>
              <a:t>the papers</a:t>
            </a:r>
            <a:r>
              <a:rPr lang="en-US" dirty="0" smtClean="0"/>
              <a:t>) and where you want them placed (</a:t>
            </a:r>
            <a:r>
              <a:rPr lang="en-US" dirty="0" smtClean="0">
                <a:solidFill>
                  <a:srgbClr val="FF0000"/>
                </a:solidFill>
              </a:rPr>
              <a:t>on the table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318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lvl="0" algn="l" rtl="0"/>
            <a:r>
              <a:rPr lang="en-US" sz="3200" b="1" dirty="0"/>
              <a:t>Language can have multiple functions:</a:t>
            </a:r>
          </a:p>
        </p:txBody>
      </p:sp>
      <p:sp>
        <p:nvSpPr>
          <p:cNvPr id="8" name="عنوان 6"/>
          <p:cNvSpPr txBox="1">
            <a:spLocks/>
          </p:cNvSpPr>
          <p:nvPr/>
        </p:nvSpPr>
        <p:spPr bwMode="auto">
          <a:xfrm>
            <a:off x="685800" y="1457325"/>
            <a:ext cx="7772400" cy="338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cs typeface="+mj-cs"/>
              </a:rPr>
              <a:t>B. Language used </a:t>
            </a:r>
            <a:r>
              <a:rPr lang="en-US" sz="2000" b="1" dirty="0" smtClean="0">
                <a:solidFill>
                  <a:srgbClr val="FF0000"/>
                </a:solidFill>
                <a:cs typeface="+mj-cs"/>
              </a:rPr>
              <a:t>affectively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cs typeface="+mj-cs"/>
              </a:rPr>
              <a:t>:</a:t>
            </a:r>
          </a:p>
          <a:p>
            <a:pPr lvl="0">
              <a:defRPr/>
            </a:pPr>
            <a:endParaRPr lang="en-US" sz="2000" b="1" dirty="0" smtClean="0">
              <a:solidFill>
                <a:schemeClr val="accent1">
                  <a:lumMod val="75000"/>
                </a:schemeClr>
              </a:solidFill>
              <a:cs typeface="+mj-cs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When language is used affectively , the speaker/writer expresses his/her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feelings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or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attitudes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Eg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 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Wow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she is very beautiful.</a:t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he is coming!</a:t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affective function of language expresses the speakers’ or writers’ feelings and attitudes. 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291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/>
            <a:r>
              <a:rPr lang="en-US" sz="3200" b="1" dirty="0"/>
              <a:t>Language can have multiple functions: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7776864" cy="32162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00100" lvl="1" indent="-342900">
              <a:lnSpc>
                <a:spcPct val="150000"/>
              </a:lnSpc>
            </a:pPr>
            <a:r>
              <a:rPr lang="en-US" b="1" dirty="0" smtClean="0"/>
              <a:t>C. Language used </a:t>
            </a:r>
            <a:r>
              <a:rPr lang="en-US" b="1" dirty="0" smtClean="0">
                <a:solidFill>
                  <a:srgbClr val="FF0000"/>
                </a:solidFill>
              </a:rPr>
              <a:t>aesthetically</a:t>
            </a:r>
          </a:p>
          <a:p>
            <a:endParaRPr lang="en-US" dirty="0"/>
          </a:p>
          <a:p>
            <a:r>
              <a:rPr lang="en-US" dirty="0"/>
              <a:t> </a:t>
            </a:r>
            <a:r>
              <a:rPr lang="en-US" dirty="0" smtClean="0">
                <a:solidFill>
                  <a:srgbClr val="FF0000"/>
                </a:solidFill>
              </a:rPr>
              <a:t>Aesthetic  </a:t>
            </a:r>
            <a:r>
              <a:rPr lang="en-US" dirty="0">
                <a:solidFill>
                  <a:srgbClr val="FF0000"/>
                </a:solidFill>
              </a:rPr>
              <a:t>language </a:t>
            </a:r>
            <a:r>
              <a:rPr lang="en-US" dirty="0"/>
              <a:t>is usually used in poetry not in science.</a:t>
            </a:r>
          </a:p>
          <a:p>
            <a:r>
              <a:rPr lang="en-US" dirty="0" smtClean="0"/>
              <a:t>Aesthetic  </a:t>
            </a:r>
            <a:r>
              <a:rPr lang="en-US" dirty="0"/>
              <a:t>language can hold people's interest.</a:t>
            </a:r>
          </a:p>
          <a:p>
            <a:endParaRPr lang="en-US" dirty="0" smtClean="0"/>
          </a:p>
          <a:p>
            <a:r>
              <a:rPr lang="en-US" dirty="0" smtClean="0"/>
              <a:t>-Language </a:t>
            </a:r>
            <a:r>
              <a:rPr lang="en-US" dirty="0"/>
              <a:t>performing aesthetic function is designed to </a:t>
            </a:r>
            <a:r>
              <a:rPr lang="en-US" dirty="0" smtClean="0">
                <a:solidFill>
                  <a:srgbClr val="0070C0"/>
                </a:solidFill>
              </a:rPr>
              <a:t>please the senses </a:t>
            </a:r>
            <a:r>
              <a:rPr lang="en-US" dirty="0" smtClean="0"/>
              <a:t>through </a:t>
            </a:r>
            <a:r>
              <a:rPr lang="en-US" dirty="0"/>
              <a:t>actual or imagined sounds and through metaphor.</a:t>
            </a:r>
          </a:p>
          <a:p>
            <a:endParaRPr lang="en-US" sz="1400" dirty="0"/>
          </a:p>
          <a:p>
            <a:r>
              <a:rPr lang="en-US" b="1" dirty="0" smtClean="0">
                <a:solidFill>
                  <a:srgbClr val="007635"/>
                </a:solidFill>
              </a:rPr>
              <a:t>Ex</a:t>
            </a:r>
            <a:r>
              <a:rPr lang="en-US" b="1" dirty="0" smtClean="0"/>
              <a:t>.</a:t>
            </a:r>
            <a:endParaRPr lang="en-US" b="1" dirty="0"/>
          </a:p>
          <a:p>
            <a:r>
              <a:rPr lang="en-US" dirty="0"/>
              <a:t>Speech is silver silence is gold.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78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lvl="0" algn="l" rtl="0"/>
            <a:r>
              <a:rPr lang="en-US" sz="3200" b="1" dirty="0"/>
              <a:t>Language can have multiple functions: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7776864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en-US" b="1" dirty="0" smtClean="0"/>
              <a:t>D. Language used </a:t>
            </a:r>
            <a:r>
              <a:rPr lang="en-US" b="1" dirty="0" err="1" smtClean="0">
                <a:solidFill>
                  <a:srgbClr val="FF0000"/>
                </a:solidFill>
              </a:rPr>
              <a:t>phatically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smtClean="0"/>
              <a:t>The </a:t>
            </a:r>
            <a:r>
              <a:rPr lang="en-US" i="1" dirty="0"/>
              <a:t>phatic function </a:t>
            </a:r>
            <a:r>
              <a:rPr lang="en-US" dirty="0"/>
              <a:t>is used to </a:t>
            </a:r>
            <a:r>
              <a:rPr lang="en-US" b="1" dirty="0"/>
              <a:t>keep communication lines open </a:t>
            </a:r>
            <a:r>
              <a:rPr lang="en-US" dirty="0"/>
              <a:t>and also keep social relationships well. It helps in maintaining </a:t>
            </a:r>
            <a:r>
              <a:rPr lang="en-US" b="1" dirty="0"/>
              <a:t>cohesion</a:t>
            </a:r>
            <a:r>
              <a:rPr lang="en-US" dirty="0"/>
              <a:t> within social </a:t>
            </a:r>
            <a:r>
              <a:rPr lang="en-US" dirty="0" smtClean="0"/>
              <a:t>groups.</a:t>
            </a:r>
          </a:p>
          <a:p>
            <a:r>
              <a:rPr lang="ar-SA" dirty="0" smtClean="0"/>
              <a:t> </a:t>
            </a:r>
            <a:endParaRPr lang="en-US" dirty="0" smtClean="0"/>
          </a:p>
          <a:p>
            <a:r>
              <a:rPr lang="en-US" b="1" dirty="0"/>
              <a:t>-</a:t>
            </a:r>
            <a:r>
              <a:rPr lang="en-US" dirty="0" smtClean="0"/>
              <a:t>Refers to the </a:t>
            </a:r>
            <a:r>
              <a:rPr lang="en-US" b="1" dirty="0" smtClean="0"/>
              <a:t>everyday usage of language</a:t>
            </a:r>
          </a:p>
          <a:p>
            <a:r>
              <a:rPr lang="en-US" dirty="0" smtClean="0"/>
              <a:t>-Refers </a:t>
            </a:r>
            <a:r>
              <a:rPr lang="en-US" dirty="0"/>
              <a:t>to the </a:t>
            </a:r>
            <a:r>
              <a:rPr lang="en-US" b="1" dirty="0"/>
              <a:t>small talk between people </a:t>
            </a:r>
            <a:r>
              <a:rPr lang="en-US" dirty="0"/>
              <a:t>to share feelings or establish a mood of </a:t>
            </a:r>
            <a:r>
              <a:rPr lang="en-US" b="1" dirty="0"/>
              <a:t>sociability</a:t>
            </a:r>
            <a:r>
              <a:rPr lang="en-US" dirty="0"/>
              <a:t>; phatic language is for the sake of interaction that opens up a social channel.</a:t>
            </a:r>
          </a:p>
          <a:p>
            <a:r>
              <a:rPr lang="en-US" b="1" dirty="0">
                <a:solidFill>
                  <a:srgbClr val="FF0000"/>
                </a:solidFill>
              </a:rPr>
              <a:t>Ex</a:t>
            </a:r>
            <a:r>
              <a:rPr lang="en-US" dirty="0"/>
              <a:t>.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Greetings:</a:t>
            </a:r>
            <a:r>
              <a:rPr lang="en-US" dirty="0"/>
              <a:t>	</a:t>
            </a:r>
            <a:r>
              <a:rPr lang="en-US" dirty="0" smtClean="0"/>
              <a:t>		How </a:t>
            </a:r>
            <a:r>
              <a:rPr lang="en-US" dirty="0"/>
              <a:t>are you today?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Discussions </a:t>
            </a:r>
            <a:r>
              <a:rPr lang="en-US" dirty="0">
                <a:solidFill>
                  <a:srgbClr val="0070C0"/>
                </a:solidFill>
              </a:rPr>
              <a:t>of the </a:t>
            </a:r>
            <a:r>
              <a:rPr lang="en-US" dirty="0" smtClean="0">
                <a:solidFill>
                  <a:srgbClr val="0070C0"/>
                </a:solidFill>
              </a:rPr>
              <a:t>weather</a:t>
            </a:r>
            <a:r>
              <a:rPr lang="en-US" dirty="0" smtClean="0"/>
              <a:t>:	It </a:t>
            </a:r>
            <a:r>
              <a:rPr lang="en-US" dirty="0"/>
              <a:t>is very warm today.</a:t>
            </a:r>
          </a:p>
          <a:p>
            <a:pPr lvl="0"/>
            <a:endParaRPr lang="en-US" dirty="0"/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84223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/>
            <a:r>
              <a:rPr lang="en-US" sz="3200" b="1" dirty="0"/>
              <a:t>Language can have multiple functions</a:t>
            </a:r>
            <a:r>
              <a:rPr lang="en-US" sz="3200" b="1" dirty="0" smtClean="0"/>
              <a:t>: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494664"/>
            <a:ext cx="660778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7544" y="1484784"/>
            <a:ext cx="8208912" cy="2952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/>
              <a:t>D. Language </a:t>
            </a:r>
            <a:r>
              <a:rPr lang="en-US" b="1" dirty="0"/>
              <a:t>is </a:t>
            </a:r>
            <a:r>
              <a:rPr lang="en-US" b="1" dirty="0" smtClean="0">
                <a:solidFill>
                  <a:srgbClr val="FF0000"/>
                </a:solidFill>
              </a:rPr>
              <a:t>Diverse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ar-SA" dirty="0">
                <a:solidFill>
                  <a:srgbClr val="0070C0"/>
                </a:solidFill>
              </a:rPr>
              <a:t> </a:t>
            </a:r>
            <a:r>
              <a:rPr lang="en-US" dirty="0" smtClean="0">
                <a:solidFill>
                  <a:srgbClr val="0070C0"/>
                </a:solidFill>
              </a:rPr>
              <a:t>-There </a:t>
            </a:r>
            <a:r>
              <a:rPr lang="en-US" dirty="0">
                <a:solidFill>
                  <a:srgbClr val="0070C0"/>
                </a:solidFill>
              </a:rPr>
              <a:t>is more than one variety of </a:t>
            </a:r>
            <a:r>
              <a:rPr lang="en-US" dirty="0" smtClean="0">
                <a:solidFill>
                  <a:srgbClr val="0070C0"/>
                </a:solidFill>
              </a:rPr>
              <a:t>English: English </a:t>
            </a:r>
            <a:r>
              <a:rPr lang="en-US" dirty="0">
                <a:solidFill>
                  <a:srgbClr val="0070C0"/>
                </a:solidFill>
              </a:rPr>
              <a:t>varies between countries. </a:t>
            </a:r>
            <a:r>
              <a:rPr lang="en-US" dirty="0" err="1" smtClean="0">
                <a:solidFill>
                  <a:srgbClr val="FF0000"/>
                </a:solidFill>
              </a:rPr>
              <a:t>Eg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Indian </a:t>
            </a:r>
            <a:r>
              <a:rPr lang="en-US" dirty="0"/>
              <a:t>English, American </a:t>
            </a:r>
            <a:r>
              <a:rPr lang="en-US" dirty="0" smtClean="0"/>
              <a:t>English, </a:t>
            </a:r>
            <a:r>
              <a:rPr lang="en-US" dirty="0"/>
              <a:t>etc.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-Language </a:t>
            </a:r>
            <a:r>
              <a:rPr lang="en-US" dirty="0">
                <a:solidFill>
                  <a:srgbClr val="0070C0"/>
                </a:solidFill>
              </a:rPr>
              <a:t>use varies within </a:t>
            </a:r>
            <a:r>
              <a:rPr lang="en-US" dirty="0" smtClean="0">
                <a:solidFill>
                  <a:srgbClr val="0070C0"/>
                </a:solidFill>
              </a:rPr>
              <a:t>a country.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Eg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Classical</a:t>
            </a:r>
            <a:r>
              <a:rPr lang="en-US" dirty="0" smtClean="0"/>
              <a:t> Arabic and </a:t>
            </a:r>
            <a:r>
              <a:rPr lang="en-US" dirty="0" smtClean="0">
                <a:solidFill>
                  <a:srgbClr val="FF0000"/>
                </a:solidFill>
              </a:rPr>
              <a:t>Modern</a:t>
            </a:r>
            <a:r>
              <a:rPr lang="en-US" dirty="0" smtClean="0"/>
              <a:t> </a:t>
            </a:r>
            <a:r>
              <a:rPr lang="en-US" dirty="0"/>
              <a:t>Arabic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Formal</a:t>
            </a:r>
            <a:r>
              <a:rPr lang="en-US" dirty="0" smtClean="0"/>
              <a:t> Arabic and </a:t>
            </a:r>
            <a:r>
              <a:rPr lang="en-US" dirty="0" smtClean="0">
                <a:solidFill>
                  <a:srgbClr val="FF0000"/>
                </a:solidFill>
              </a:rPr>
              <a:t>informal</a:t>
            </a:r>
            <a:r>
              <a:rPr lang="en-US" dirty="0" smtClean="0"/>
              <a:t> </a:t>
            </a:r>
            <a:r>
              <a:rPr lang="en-US" dirty="0"/>
              <a:t>Arabic</a:t>
            </a:r>
            <a:r>
              <a:rPr lang="en-US" dirty="0" smtClean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28676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2776</TotalTime>
  <Words>586</Words>
  <Application>Microsoft Office PowerPoint</Application>
  <PresentationFormat>عرض على الشاشة (3:4)‏</PresentationFormat>
  <Paragraphs>210</Paragraphs>
  <Slides>18</Slides>
  <Notes>17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المحاضرة التمهيدية</vt:lpstr>
      <vt:lpstr>الشريحة 1</vt:lpstr>
      <vt:lpstr>Lecture  1</vt:lpstr>
      <vt:lpstr>In this lecture, we will discuss the following:</vt:lpstr>
      <vt:lpstr>Why do we study language?</vt:lpstr>
      <vt:lpstr>Psycholinguistics</vt:lpstr>
      <vt:lpstr>الشريحة 6</vt:lpstr>
      <vt:lpstr>Who is interested in Language?</vt:lpstr>
      <vt:lpstr>What is language?</vt:lpstr>
      <vt:lpstr>Language is a system. </vt:lpstr>
      <vt:lpstr>Phonemes, Lexical items, Syntax</vt:lpstr>
      <vt:lpstr>Language has the potential to create new meanings </vt:lpstr>
      <vt:lpstr>Language can have multiple functions:</vt:lpstr>
      <vt:lpstr>Language can have multiple functions:</vt:lpstr>
      <vt:lpstr>Language can have multiple functions:</vt:lpstr>
      <vt:lpstr>Language can have multiple functions:</vt:lpstr>
      <vt:lpstr>Language can have multiple functions:</vt:lpstr>
      <vt:lpstr>Language can have multiple functions: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adminuser</cp:lastModifiedBy>
  <cp:revision>261</cp:revision>
  <dcterms:created xsi:type="dcterms:W3CDTF">1601-01-01T00:00:00Z</dcterms:created>
  <dcterms:modified xsi:type="dcterms:W3CDTF">2012-09-02T09:42:42Z</dcterms:modified>
</cp:coreProperties>
</file>