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57" r:id="rId3"/>
    <p:sldId id="267" r:id="rId4"/>
    <p:sldId id="268" r:id="rId5"/>
    <p:sldId id="269" r:id="rId6"/>
    <p:sldId id="270" r:id="rId7"/>
    <p:sldId id="271" r:id="rId8"/>
    <p:sldId id="266" r:id="rId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90" d="100"/>
          <a:sy n="90" d="100"/>
        </p:scale>
        <p:origin x="-420" y="636"/>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9/7/2012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13929168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userDrawn="1"/>
        </p:nvSpPr>
        <p:spPr>
          <a:xfrm>
            <a:off x="1143000" y="6324600"/>
            <a:ext cx="2795958" cy="338554"/>
          </a:xfrm>
          <a:prstGeom prst="rect">
            <a:avLst/>
          </a:prstGeom>
        </p:spPr>
        <p:txBody>
          <a:bodyPr wrap="none">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earch.barnesandnoble.com/booksearch/results.asp?ATH=Brown%2C+James+Dean+%2F+Rodgers%2C+Theodore+S%2E+Brown%2C+James+Dean+%2F+Rodgers%2C+Theodore+S%2E"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3700" b="1" dirty="0" smtClean="0">
                <a:solidFill>
                  <a:schemeClr val="accent1">
                    <a:lumMod val="50000"/>
                  </a:schemeClr>
                </a:solidFill>
                <a:latin typeface="AR CARTER" pitchFamily="2" charset="0"/>
                <a:cs typeface="+mj-cs"/>
              </a:rPr>
              <a:t>Research Methods &amp; Design</a:t>
            </a:r>
            <a:endParaRPr lang="ar-SA" sz="3700" b="1" dirty="0">
              <a:solidFill>
                <a:schemeClr val="accent1">
                  <a:lumMod val="50000"/>
                </a:schemeClr>
              </a:solidFill>
              <a:latin typeface="AR CARTER" pitchFamily="2" charset="0"/>
              <a:cs typeface="+mj-cs"/>
            </a:endParaRPr>
          </a:p>
          <a:p>
            <a:pPr algn="ctr"/>
            <a:r>
              <a:rPr lang="en-US" sz="2600" b="1" dirty="0" smtClean="0">
                <a:solidFill>
                  <a:srgbClr val="7F7F7F"/>
                </a:solidFill>
                <a:latin typeface="Bell MT" pitchFamily="18" charset="0"/>
                <a:cs typeface="+mj-cs"/>
              </a:rPr>
              <a:t>Dr. Abdullah Al </a:t>
            </a:r>
            <a:r>
              <a:rPr lang="en-US" sz="2600" b="1" dirty="0" err="1">
                <a:solidFill>
                  <a:srgbClr val="7F7F7F"/>
                </a:solidFill>
                <a:latin typeface="Bell MT" pitchFamily="18" charset="0"/>
                <a:cs typeface="+mj-cs"/>
              </a:rPr>
              <a:t>F</a:t>
            </a:r>
            <a:r>
              <a:rPr lang="en-US" sz="2600" b="1" dirty="0" err="1" smtClean="0">
                <a:solidFill>
                  <a:srgbClr val="7F7F7F"/>
                </a:solidFill>
                <a:latin typeface="Bell MT" pitchFamily="18" charset="0"/>
                <a:cs typeface="+mj-cs"/>
              </a:rPr>
              <a:t>raidan</a:t>
            </a:r>
            <a:endParaRPr lang="en-US" sz="2600" b="1" dirty="0">
              <a:solidFill>
                <a:srgbClr val="7F7F7F"/>
              </a:solidFill>
              <a:latin typeface="Bell MT" pitchFamily="18" charset="0"/>
              <a:cs typeface="+mj-cs"/>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z="6000" b="1" spc="-150" dirty="0" smtClean="0">
                <a:solidFill>
                  <a:srgbClr val="376092"/>
                </a:solidFill>
                <a:latin typeface="Garamond" pitchFamily="18" charset="0"/>
                <a:cs typeface="ae_AlMateen" pitchFamily="2" charset="-78"/>
              </a:rPr>
              <a:t>Introductory &amp; </a:t>
            </a:r>
            <a:br>
              <a:rPr lang="en-US" sz="6000" b="1" spc="-150" dirty="0" smtClean="0">
                <a:solidFill>
                  <a:srgbClr val="376092"/>
                </a:solidFill>
                <a:latin typeface="Garamond" pitchFamily="18" charset="0"/>
                <a:cs typeface="ae_AlMateen" pitchFamily="2" charset="-78"/>
              </a:rPr>
            </a:br>
            <a:r>
              <a:rPr lang="en-US" sz="6000" b="1" spc="-150" dirty="0" smtClean="0">
                <a:solidFill>
                  <a:srgbClr val="376092"/>
                </a:solidFill>
                <a:latin typeface="Garamond" pitchFamily="18" charset="0"/>
                <a:cs typeface="ae_AlMateen" pitchFamily="2" charset="-78"/>
              </a:rPr>
              <a:t>Orientation</a:t>
            </a:r>
            <a:endParaRPr lang="en-US" sz="6000" b="1" spc="-150" dirty="0" smtClean="0">
              <a:solidFill>
                <a:srgbClr val="376092"/>
              </a:solidFill>
              <a:latin typeface="Garamond" pitchFamily="18" charset="0"/>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chemeClr val="tx2">
                    <a:lumMod val="75000"/>
                  </a:schemeClr>
                </a:solidFill>
                <a:latin typeface="Garamond" pitchFamily="18" charset="0"/>
              </a:rPr>
              <a:t>Course Content</a:t>
            </a:r>
            <a:endParaRPr lang="en-US" dirty="0">
              <a:solidFill>
                <a:schemeClr val="tx2">
                  <a:lumMod val="75000"/>
                </a:schemeClr>
              </a:solidFill>
              <a:latin typeface="Garamond" pitchFamily="18" charset="0"/>
            </a:endParaRPr>
          </a:p>
        </p:txBody>
      </p:sp>
      <p:sp>
        <p:nvSpPr>
          <p:cNvPr id="7171" name="Text Placeholder 5"/>
          <p:cNvSpPr>
            <a:spLocks noGrp="1"/>
          </p:cNvSpPr>
          <p:nvPr>
            <p:ph idx="1"/>
          </p:nvPr>
        </p:nvSpPr>
        <p:spPr/>
        <p:txBody>
          <a:bodyPr/>
          <a:lstStyle/>
          <a:p>
            <a:pPr algn="l"/>
            <a:r>
              <a:rPr lang="en-US" sz="2400" b="1" dirty="0">
                <a:latin typeface="Garamond" pitchFamily="18" charset="0"/>
              </a:rPr>
              <a:t>“Research Methodology and Design” is a basic course which prepares students for designing and carrying small-scale research projects in the areas of language studies and Linguistics. It deals with methodological problems in humanities ranging from empiricism to Ethnomethodology and hermeneutics. In addition, it covers experimental design, sampling and data collection in various types of corpora. The course also covers research techniques and styles such as the APS style.      </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chemeClr val="tx2">
                    <a:lumMod val="75000"/>
                  </a:schemeClr>
                </a:solidFill>
                <a:latin typeface="Garamond" pitchFamily="18" charset="0"/>
              </a:rPr>
              <a:t>Why is this course?</a:t>
            </a:r>
            <a:endParaRPr lang="en-US" dirty="0">
              <a:solidFill>
                <a:schemeClr val="tx2">
                  <a:lumMod val="75000"/>
                </a:schemeClr>
              </a:solidFill>
              <a:latin typeface="Garamond" pitchFamily="18" charset="0"/>
            </a:endParaRPr>
          </a:p>
        </p:txBody>
      </p:sp>
      <p:sp>
        <p:nvSpPr>
          <p:cNvPr id="7171" name="Text Placeholder 5"/>
          <p:cNvSpPr>
            <a:spLocks noGrp="1"/>
          </p:cNvSpPr>
          <p:nvPr>
            <p:ph idx="1"/>
          </p:nvPr>
        </p:nvSpPr>
        <p:spPr/>
        <p:txBody>
          <a:bodyPr/>
          <a:lstStyle/>
          <a:p>
            <a:pPr algn="l"/>
            <a:r>
              <a:rPr lang="en-US" sz="2800" b="1" dirty="0">
                <a:latin typeface="Garamond" pitchFamily="18" charset="0"/>
              </a:rPr>
              <a:t>This course has been suggested because: </a:t>
            </a:r>
            <a:endParaRPr lang="en-US" sz="2800" b="1" dirty="0" smtClean="0">
              <a:latin typeface="Garamond" pitchFamily="18" charset="0"/>
            </a:endParaRPr>
          </a:p>
          <a:p>
            <a:pPr marL="514350" indent="-514350" algn="l">
              <a:buAutoNum type="arabicParenR"/>
            </a:pPr>
            <a:r>
              <a:rPr lang="en-US" sz="2800" b="1" dirty="0" smtClean="0">
                <a:latin typeface="Garamond" pitchFamily="18" charset="0"/>
              </a:rPr>
              <a:t>It </a:t>
            </a:r>
            <a:r>
              <a:rPr lang="en-US" sz="2800" b="1" dirty="0">
                <a:latin typeface="Garamond" pitchFamily="18" charset="0"/>
              </a:rPr>
              <a:t>provides students with a theoretical background needed for research in humanities</a:t>
            </a:r>
            <a:r>
              <a:rPr lang="en-US" sz="2800" b="1" dirty="0" smtClean="0">
                <a:latin typeface="Garamond" pitchFamily="18" charset="0"/>
              </a:rPr>
              <a:t>.</a:t>
            </a:r>
          </a:p>
          <a:p>
            <a:pPr marL="514350" indent="-514350" algn="l">
              <a:buAutoNum type="arabicParenR"/>
            </a:pPr>
            <a:r>
              <a:rPr lang="en-US" sz="2800" b="1" dirty="0" smtClean="0">
                <a:latin typeface="Garamond" pitchFamily="18" charset="0"/>
              </a:rPr>
              <a:t>It  </a:t>
            </a:r>
            <a:r>
              <a:rPr lang="en-US" sz="2800" b="1" dirty="0">
                <a:latin typeface="Garamond" pitchFamily="18" charset="0"/>
              </a:rPr>
              <a:t>develops the skill and knowledge needed for research in humanities. </a:t>
            </a:r>
            <a:endParaRPr lang="en-US" sz="2800" b="1" dirty="0" smtClean="0">
              <a:latin typeface="Garamond" pitchFamily="18" charset="0"/>
            </a:endParaRPr>
          </a:p>
          <a:p>
            <a:pPr marL="514350" indent="-514350" algn="l">
              <a:buAutoNum type="arabicParenR"/>
            </a:pPr>
            <a:r>
              <a:rPr lang="en-US" sz="2800" b="1" dirty="0" smtClean="0">
                <a:latin typeface="Garamond" pitchFamily="18" charset="0"/>
              </a:rPr>
              <a:t>It </a:t>
            </a:r>
            <a:r>
              <a:rPr lang="en-US" sz="2800" b="1" dirty="0">
                <a:latin typeface="Garamond" pitchFamily="18" charset="0"/>
              </a:rPr>
              <a:t>is needed for carrying out a small-scale research project.   </a:t>
            </a:r>
          </a:p>
          <a:p>
            <a:pPr algn="l" rtl="1"/>
            <a:r>
              <a:rPr lang="en-US" sz="2800" b="1" dirty="0">
                <a:latin typeface="Garamond" pitchFamily="18" charset="0"/>
              </a:rPr>
              <a:t> </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extLst>
      <p:ext uri="{BB962C8B-B14F-4D97-AF65-F5344CB8AC3E}">
        <p14:creationId xmlns:p14="http://schemas.microsoft.com/office/powerpoint/2010/main" val="18189520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chemeClr val="tx2">
                    <a:lumMod val="75000"/>
                  </a:schemeClr>
                </a:solidFill>
                <a:latin typeface="Garamond" pitchFamily="18" charset="0"/>
              </a:rPr>
              <a:t>Course Objectives</a:t>
            </a:r>
            <a:endParaRPr lang="en-US" dirty="0">
              <a:solidFill>
                <a:schemeClr val="tx2">
                  <a:lumMod val="75000"/>
                </a:schemeClr>
              </a:solidFill>
              <a:latin typeface="Garamond" pitchFamily="18" charset="0"/>
            </a:endParaRPr>
          </a:p>
        </p:txBody>
      </p:sp>
      <p:sp>
        <p:nvSpPr>
          <p:cNvPr id="7171" name="Text Placeholder 5"/>
          <p:cNvSpPr>
            <a:spLocks noGrp="1"/>
          </p:cNvSpPr>
          <p:nvPr>
            <p:ph idx="1"/>
          </p:nvPr>
        </p:nvSpPr>
        <p:spPr/>
        <p:txBody>
          <a:bodyPr/>
          <a:lstStyle/>
          <a:p>
            <a:pPr algn="l"/>
            <a:r>
              <a:rPr lang="en-US" sz="2800" b="1" dirty="0">
                <a:latin typeface="Garamond" pitchFamily="18" charset="0"/>
              </a:rPr>
              <a:t>By the end of the course, students should be able to: </a:t>
            </a:r>
          </a:p>
          <a:p>
            <a:pPr lvl="0" algn="l"/>
            <a:r>
              <a:rPr lang="en-US" sz="2800" b="1" dirty="0">
                <a:latin typeface="Garamond" pitchFamily="18" charset="0"/>
              </a:rPr>
              <a:t>Demonstrate knowledge of the theoretical dimensions of research in language studies.     </a:t>
            </a:r>
          </a:p>
          <a:p>
            <a:pPr lvl="0" algn="l"/>
            <a:r>
              <a:rPr lang="en-US" sz="2800" b="1" dirty="0">
                <a:latin typeface="Garamond" pitchFamily="18" charset="0"/>
              </a:rPr>
              <a:t>Identify and solve problems in a given area of language studies.</a:t>
            </a:r>
          </a:p>
          <a:p>
            <a:pPr lvl="0" algn="l"/>
            <a:r>
              <a:rPr lang="en-US" sz="2800" b="1" dirty="0">
                <a:latin typeface="Garamond" pitchFamily="18" charset="0"/>
              </a:rPr>
              <a:t>Design a small-scale investigation of a given topic.     </a:t>
            </a:r>
          </a:p>
          <a:p>
            <a:pPr lvl="0" algn="l"/>
            <a:r>
              <a:rPr lang="en-US" sz="2800" b="1" dirty="0">
                <a:latin typeface="Garamond" pitchFamily="18" charset="0"/>
              </a:rPr>
              <a:t>Apply standard procedures and styles in writing up research reports and investigations.       </a:t>
            </a:r>
          </a:p>
          <a:p>
            <a:pPr algn="l"/>
            <a:r>
              <a:rPr lang="en-US" sz="2800" b="1" dirty="0">
                <a:latin typeface="Garamond" pitchFamily="18" charset="0"/>
              </a:rPr>
              <a:t> </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extLst>
      <p:ext uri="{BB962C8B-B14F-4D97-AF65-F5344CB8AC3E}">
        <p14:creationId xmlns:p14="http://schemas.microsoft.com/office/powerpoint/2010/main" val="25338124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chemeClr val="tx2">
                    <a:lumMod val="75000"/>
                  </a:schemeClr>
                </a:solidFill>
                <a:latin typeface="Garamond" pitchFamily="18" charset="0"/>
              </a:rPr>
              <a:t>Course Assessment</a:t>
            </a:r>
            <a:endParaRPr lang="en-US" dirty="0">
              <a:solidFill>
                <a:schemeClr val="tx2">
                  <a:lumMod val="75000"/>
                </a:schemeClr>
              </a:solidFill>
              <a:latin typeface="Garamond" pitchFamily="18" charset="0"/>
            </a:endParaRPr>
          </a:p>
        </p:txBody>
      </p:sp>
      <p:sp>
        <p:nvSpPr>
          <p:cNvPr id="7171" name="Text Placeholder 5"/>
          <p:cNvSpPr>
            <a:spLocks noGrp="1"/>
          </p:cNvSpPr>
          <p:nvPr>
            <p:ph idx="1"/>
          </p:nvPr>
        </p:nvSpPr>
        <p:spPr/>
        <p:txBody>
          <a:bodyPr/>
          <a:lstStyle/>
          <a:p>
            <a:pPr marL="0" algn="l">
              <a:spcBef>
                <a:spcPts val="600"/>
              </a:spcBef>
              <a:spcAft>
                <a:spcPts val="600"/>
              </a:spcAft>
            </a:pPr>
            <a:r>
              <a:rPr lang="en-US" sz="2800" b="1" dirty="0" smtClean="0">
                <a:latin typeface="Garamond" pitchFamily="18" charset="0"/>
                <a:ea typeface="Times New Roman"/>
              </a:rPr>
              <a:t>1. Homework</a:t>
            </a:r>
            <a:r>
              <a:rPr lang="en-US" sz="2800" b="1" dirty="0">
                <a:latin typeface="Garamond" pitchFamily="18" charset="0"/>
                <a:ea typeface="Times New Roman"/>
              </a:rPr>
              <a:t>				10% </a:t>
            </a:r>
          </a:p>
          <a:p>
            <a:pPr marL="0" lvl="0" indent="0" algn="l">
              <a:spcBef>
                <a:spcPts val="600"/>
              </a:spcBef>
              <a:spcAft>
                <a:spcPts val="600"/>
              </a:spcAft>
            </a:pPr>
            <a:r>
              <a:rPr lang="en-US" sz="2800" b="1" dirty="0" smtClean="0">
                <a:latin typeface="Garamond" pitchFamily="18" charset="0"/>
                <a:ea typeface="Times New Roman"/>
              </a:rPr>
              <a:t>2. Attendance of Lectures</a:t>
            </a:r>
            <a:r>
              <a:rPr lang="en-US" sz="2800" b="1" dirty="0">
                <a:latin typeface="Garamond" pitchFamily="18" charset="0"/>
                <a:ea typeface="Times New Roman"/>
              </a:rPr>
              <a:t>	 	</a:t>
            </a:r>
            <a:r>
              <a:rPr lang="en-US" sz="2800" b="1" dirty="0" smtClean="0">
                <a:latin typeface="Garamond" pitchFamily="18" charset="0"/>
                <a:ea typeface="Times New Roman"/>
              </a:rPr>
              <a:t>10</a:t>
            </a:r>
            <a:r>
              <a:rPr lang="en-US" sz="2800" b="1" dirty="0">
                <a:latin typeface="Garamond" pitchFamily="18" charset="0"/>
                <a:ea typeface="Times New Roman"/>
              </a:rPr>
              <a:t>%</a:t>
            </a:r>
          </a:p>
          <a:p>
            <a:pPr marL="0" lvl="0" indent="0" algn="l">
              <a:spcBef>
                <a:spcPts val="600"/>
              </a:spcBef>
              <a:spcAft>
                <a:spcPts val="600"/>
              </a:spcAft>
            </a:pPr>
            <a:r>
              <a:rPr lang="en-US" sz="2800" b="1" dirty="0" smtClean="0">
                <a:latin typeface="Garamond" pitchFamily="18" charset="0"/>
                <a:ea typeface="Times New Roman"/>
              </a:rPr>
              <a:t>3. Forum Discussions	</a:t>
            </a:r>
            <a:r>
              <a:rPr lang="en-US" sz="2800" b="1" dirty="0">
                <a:latin typeface="Garamond" pitchFamily="18" charset="0"/>
                <a:ea typeface="Times New Roman"/>
              </a:rPr>
              <a:t>		</a:t>
            </a:r>
            <a:r>
              <a:rPr lang="en-US" sz="2800" b="1" dirty="0" smtClean="0">
                <a:latin typeface="Garamond" pitchFamily="18" charset="0"/>
                <a:ea typeface="Times New Roman"/>
              </a:rPr>
              <a:t>10</a:t>
            </a:r>
            <a:r>
              <a:rPr lang="en-US" sz="2800" b="1" dirty="0">
                <a:latin typeface="Garamond" pitchFamily="18" charset="0"/>
                <a:ea typeface="Times New Roman"/>
              </a:rPr>
              <a:t>%</a:t>
            </a:r>
          </a:p>
          <a:p>
            <a:pPr marL="0" lvl="0" indent="0" algn="l">
              <a:spcBef>
                <a:spcPts val="600"/>
              </a:spcBef>
              <a:spcAft>
                <a:spcPts val="600"/>
              </a:spcAft>
            </a:pPr>
            <a:r>
              <a:rPr lang="en-US" sz="2800" b="1" dirty="0" smtClean="0">
                <a:latin typeface="Garamond" pitchFamily="18" charset="0"/>
                <a:ea typeface="Times New Roman"/>
              </a:rPr>
              <a:t>4. Final </a:t>
            </a:r>
            <a:r>
              <a:rPr lang="en-US" sz="2800" b="1" dirty="0">
                <a:latin typeface="Garamond" pitchFamily="18" charset="0"/>
                <a:ea typeface="Times New Roman"/>
              </a:rPr>
              <a:t>Exam				</a:t>
            </a:r>
            <a:r>
              <a:rPr lang="en-US" sz="2800" b="1" dirty="0" smtClean="0">
                <a:latin typeface="Garamond" pitchFamily="18" charset="0"/>
                <a:ea typeface="Times New Roman"/>
              </a:rPr>
              <a:t>70</a:t>
            </a:r>
            <a:r>
              <a:rPr lang="en-US" sz="2800" b="1" dirty="0">
                <a:latin typeface="Garamond" pitchFamily="18" charset="0"/>
                <a:ea typeface="Times New Roman"/>
              </a:rPr>
              <a:t>%				</a:t>
            </a:r>
          </a:p>
          <a:p>
            <a:pPr marL="0" algn="l">
              <a:spcBef>
                <a:spcPts val="600"/>
              </a:spcBef>
              <a:spcAft>
                <a:spcPts val="600"/>
              </a:spcAft>
            </a:pPr>
            <a:r>
              <a:rPr lang="en-US" sz="2800" b="1" dirty="0">
                <a:latin typeface="Garamond" pitchFamily="18" charset="0"/>
                <a:ea typeface="Times New Roman"/>
              </a:rPr>
              <a:t> </a:t>
            </a:r>
          </a:p>
          <a:p>
            <a:pPr marL="0" algn="l">
              <a:spcBef>
                <a:spcPts val="600"/>
              </a:spcBef>
              <a:spcAft>
                <a:spcPts val="600"/>
              </a:spcAft>
            </a:pPr>
            <a:r>
              <a:rPr lang="en-US" sz="2800" b="1" dirty="0">
                <a:latin typeface="Garamond" pitchFamily="18" charset="0"/>
                <a:ea typeface="Times New Roman"/>
              </a:rPr>
              <a:t>     </a:t>
            </a:r>
            <a:endParaRPr lang="en-US" sz="2800" b="1" dirty="0">
              <a:effectLst/>
              <a:latin typeface="Garamond" pitchFamily="18" charset="0"/>
              <a:ea typeface="Times New Roman"/>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Tree>
    <p:extLst>
      <p:ext uri="{BB962C8B-B14F-4D97-AF65-F5344CB8AC3E}">
        <p14:creationId xmlns:p14="http://schemas.microsoft.com/office/powerpoint/2010/main" val="38636721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solidFill>
                  <a:schemeClr val="tx2">
                    <a:lumMod val="75000"/>
                  </a:schemeClr>
                </a:solidFill>
                <a:latin typeface="Garamond" pitchFamily="18" charset="0"/>
              </a:rPr>
              <a:t>References and teaching materials</a:t>
            </a:r>
            <a:endParaRPr lang="en-US" dirty="0">
              <a:solidFill>
                <a:schemeClr val="tx2">
                  <a:lumMod val="75000"/>
                </a:schemeClr>
              </a:solidFill>
              <a:latin typeface="Garamond" pitchFamily="18" charset="0"/>
            </a:endParaRPr>
          </a:p>
        </p:txBody>
      </p:sp>
      <p:sp>
        <p:nvSpPr>
          <p:cNvPr id="7171" name="Text Placeholder 5"/>
          <p:cNvSpPr>
            <a:spLocks noGrp="1"/>
          </p:cNvSpPr>
          <p:nvPr>
            <p:ph idx="1"/>
          </p:nvPr>
        </p:nvSpPr>
        <p:spPr/>
        <p:txBody>
          <a:bodyPr/>
          <a:lstStyle/>
          <a:p>
            <a:pPr algn="l"/>
            <a:r>
              <a:rPr lang="en-US" sz="2400" b="1" dirty="0">
                <a:latin typeface="Garamond" pitchFamily="18" charset="0"/>
              </a:rPr>
              <a:t>1- Main Textbook:</a:t>
            </a:r>
          </a:p>
          <a:p>
            <a:pPr lvl="0" algn="l"/>
            <a:r>
              <a:rPr lang="en-US" sz="2400" b="1" dirty="0">
                <a:latin typeface="Garamond" pitchFamily="18" charset="0"/>
              </a:rPr>
              <a:t> </a:t>
            </a:r>
            <a:r>
              <a:rPr lang="en-US" sz="2400" b="1" dirty="0">
                <a:latin typeface="Garamond" pitchFamily="18" charset="0"/>
                <a:hlinkClick r:id="rId2"/>
              </a:rPr>
              <a:t>Brown, James Dean, Rodgers, Theodore S. </a:t>
            </a:r>
            <a:r>
              <a:rPr lang="en-US" sz="2400" b="1" dirty="0">
                <a:latin typeface="Garamond" pitchFamily="18" charset="0"/>
              </a:rPr>
              <a:t> (2003). </a:t>
            </a:r>
            <a:r>
              <a:rPr lang="en-US" sz="2400" b="1" i="1" dirty="0">
                <a:latin typeface="Garamond" pitchFamily="18" charset="0"/>
              </a:rPr>
              <a:t>Doing Second Language Research.</a:t>
            </a:r>
            <a:r>
              <a:rPr lang="en-US" sz="2400" b="1" dirty="0">
                <a:latin typeface="Garamond" pitchFamily="18" charset="0"/>
              </a:rPr>
              <a:t> Oxford, Oxford University Press.   </a:t>
            </a:r>
          </a:p>
          <a:p>
            <a:pPr algn="l"/>
            <a:endParaRPr lang="en-US" sz="2400" b="1" dirty="0" smtClean="0">
              <a:latin typeface="Garamond" pitchFamily="18" charset="0"/>
            </a:endParaRPr>
          </a:p>
          <a:p>
            <a:pPr algn="l"/>
            <a:r>
              <a:rPr lang="en-US" sz="2400" b="1" dirty="0" smtClean="0">
                <a:latin typeface="Garamond" pitchFamily="18" charset="0"/>
              </a:rPr>
              <a:t>2- </a:t>
            </a:r>
            <a:r>
              <a:rPr lang="en-US" sz="2400" b="1" smtClean="0">
                <a:latin typeface="Garamond" pitchFamily="18" charset="0"/>
              </a:rPr>
              <a:t>Slides &amp; Lectures</a:t>
            </a:r>
            <a:endParaRPr lang="en-US" sz="2400" b="1" dirty="0">
              <a:latin typeface="Garamond" pitchFamily="18" charset="0"/>
            </a:endParaRPr>
          </a:p>
          <a:p>
            <a:pPr algn="l"/>
            <a:r>
              <a:rPr lang="en-US" sz="2400" b="1" dirty="0">
                <a:latin typeface="Garamond" pitchFamily="18" charset="0"/>
              </a:rPr>
              <a:t>   </a:t>
            </a:r>
          </a:p>
          <a:p>
            <a:pPr algn="l"/>
            <a:r>
              <a:rPr lang="en-US" sz="2400" b="1" dirty="0">
                <a:latin typeface="Garamond" pitchFamily="18" charset="0"/>
              </a:rPr>
              <a:t> </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Tree>
    <p:extLst>
      <p:ext uri="{BB962C8B-B14F-4D97-AF65-F5344CB8AC3E}">
        <p14:creationId xmlns:p14="http://schemas.microsoft.com/office/powerpoint/2010/main" val="39909134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1456</TotalTime>
  <Words>261</Words>
  <Application>Microsoft Office PowerPoint</Application>
  <PresentationFormat>A4 Paper (210x297 mm)</PresentationFormat>
  <Paragraphs>44</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PowerPoint Presentation</vt:lpstr>
      <vt:lpstr>Introductory &amp;  Orientation</vt:lpstr>
      <vt:lpstr>Course Content</vt:lpstr>
      <vt:lpstr>Why is this course?</vt:lpstr>
      <vt:lpstr>Course Objectives</vt:lpstr>
      <vt:lpstr>Course Assessment</vt:lpstr>
      <vt:lpstr>References and teaching materials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Administrator</cp:lastModifiedBy>
  <cp:revision>97</cp:revision>
  <dcterms:created xsi:type="dcterms:W3CDTF">2009-10-14T19:14:34Z</dcterms:created>
  <dcterms:modified xsi:type="dcterms:W3CDTF">2012-09-07T18:10:29Z</dcterms:modified>
</cp:coreProperties>
</file>