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282" r:id="rId2"/>
    <p:sldId id="257" r:id="rId3"/>
    <p:sldId id="274" r:id="rId4"/>
    <p:sldId id="285" r:id="rId5"/>
    <p:sldId id="309" r:id="rId6"/>
    <p:sldId id="286" r:id="rId7"/>
    <p:sldId id="301" r:id="rId8"/>
    <p:sldId id="288" r:id="rId9"/>
    <p:sldId id="289" r:id="rId10"/>
    <p:sldId id="291" r:id="rId11"/>
    <p:sldId id="292" r:id="rId12"/>
    <p:sldId id="293" r:id="rId13"/>
    <p:sldId id="299" r:id="rId14"/>
    <p:sldId id="300" r:id="rId15"/>
    <p:sldId id="266" r:id="rId1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1132D9"/>
    <a:srgbClr val="009900"/>
    <a:srgbClr val="FF3300"/>
    <a:srgbClr val="3B84AF"/>
    <a:srgbClr val="709256"/>
    <a:srgbClr val="AD9968"/>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100" d="100"/>
          <a:sy n="100" d="100"/>
        </p:scale>
        <p:origin x="-78" y="-12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97F8FDB-80B7-4013-9B19-C788818B8140}" type="datetimeFigureOut">
              <a:rPr lang="en-US" smtClean="0"/>
              <a:pPr/>
              <a:t>8/26/2012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74B197B-6070-437C-83B3-8308F3928A60}" type="slidenum">
              <a:rPr lang="en-US" smtClean="0"/>
              <a:pPr/>
              <a:t>‹#›</a:t>
            </a:fld>
            <a:endParaRPr lang="en-US"/>
          </a:p>
        </p:txBody>
      </p:sp>
    </p:spTree>
    <p:extLst>
      <p:ext uri="{BB962C8B-B14F-4D97-AF65-F5344CB8AC3E}">
        <p14:creationId xmlns:p14="http://schemas.microsoft.com/office/powerpoint/2010/main" xmlns="" val="26724384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8/26/2012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3929168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1" name="Rectangle 20"/>
          <p:cNvSpPr/>
          <p:nvPr userDrawn="1"/>
        </p:nvSpPr>
        <p:spPr>
          <a:xfrm>
            <a:off x="1143000" y="6324600"/>
            <a:ext cx="2795958" cy="338554"/>
          </a:xfrm>
          <a:prstGeom prst="rect">
            <a:avLst/>
          </a:prstGeom>
        </p:spPr>
        <p:txBody>
          <a:bodyPr wrap="none">
            <a:spAutoFit/>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0"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
        <p:nvSpPr>
          <p:cNvPr id="14"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3700" b="1" dirty="0" smtClean="0">
                <a:solidFill>
                  <a:schemeClr val="accent1">
                    <a:lumMod val="50000"/>
                  </a:schemeClr>
                </a:solidFill>
                <a:latin typeface="AR CARTER" pitchFamily="2" charset="0"/>
                <a:cs typeface="+mj-cs"/>
              </a:rPr>
              <a:t> Creative Translation</a:t>
            </a:r>
          </a:p>
          <a:p>
            <a:pPr algn="ctr"/>
            <a:r>
              <a:rPr lang="en-US" sz="3700" b="1" dirty="0" smtClean="0">
                <a:solidFill>
                  <a:schemeClr val="accent1">
                    <a:lumMod val="50000"/>
                  </a:schemeClr>
                </a:solidFill>
                <a:latin typeface="AR CARTER" pitchFamily="2" charset="0"/>
                <a:cs typeface="+mj-cs"/>
              </a:rPr>
              <a:t>472</a:t>
            </a:r>
            <a:endParaRPr lang="ar-SA" sz="3700" b="1" dirty="0">
              <a:solidFill>
                <a:schemeClr val="accent1">
                  <a:lumMod val="50000"/>
                </a:schemeClr>
              </a:solidFill>
              <a:latin typeface="AR CARTER" pitchFamily="2" charset="0"/>
              <a:cs typeface="+mj-cs"/>
            </a:endParaRPr>
          </a:p>
          <a:p>
            <a:pPr algn="ctr"/>
            <a:r>
              <a:rPr lang="en-US" sz="2600" b="1" dirty="0" smtClean="0">
                <a:solidFill>
                  <a:srgbClr val="7F7F7F"/>
                </a:solidFill>
                <a:latin typeface="Bell MT" pitchFamily="18" charset="0"/>
                <a:cs typeface="+mj-cs"/>
              </a:rPr>
              <a:t>Dr. Ahmad M </a:t>
            </a:r>
            <a:r>
              <a:rPr lang="en-US" sz="2600" b="1" dirty="0" err="1" smtClean="0">
                <a:solidFill>
                  <a:srgbClr val="7F7F7F"/>
                </a:solidFill>
                <a:latin typeface="Bell MT" pitchFamily="18" charset="0"/>
                <a:cs typeface="+mj-cs"/>
              </a:rPr>
              <a:t>Halimah</a:t>
            </a:r>
            <a:endParaRPr lang="en-US" sz="2600" b="1" dirty="0">
              <a:solidFill>
                <a:srgbClr val="7F7F7F"/>
              </a:solidFill>
              <a:latin typeface="Bell MT" pitchFamily="18" charset="0"/>
              <a:cs typeface="+mj-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spc="-150" dirty="0" smtClean="0">
                <a:solidFill>
                  <a:srgbClr val="376092"/>
                </a:solidFill>
                <a:latin typeface="ae_AlMateen" pitchFamily="2" charset="-78"/>
                <a:cs typeface="ae_AlMateen" pitchFamily="2" charset="-78"/>
              </a:rPr>
              <a:t>Lecture 6</a:t>
            </a:r>
          </a:p>
        </p:txBody>
      </p:sp>
      <p:sp>
        <p:nvSpPr>
          <p:cNvPr id="6147" name="Subtitle 5"/>
          <p:cNvSpPr>
            <a:spLocks noGrp="1"/>
          </p:cNvSpPr>
          <p:nvPr>
            <p:ph type="subTitle" idx="1"/>
          </p:nvPr>
        </p:nvSpPr>
        <p:spPr>
          <a:xfrm>
            <a:off x="990600" y="3886200"/>
            <a:ext cx="7429500" cy="1752600"/>
          </a:xfrm>
        </p:spPr>
        <p:txBody>
          <a:bodyPr/>
          <a:lstStyle/>
          <a:p>
            <a:pPr eaLnBrk="1" hangingPunct="1"/>
            <a:r>
              <a:rPr lang="en-GB" b="1" dirty="0" smtClean="0"/>
              <a:t>Translation of Sacred Texts: The </a:t>
            </a:r>
            <a:r>
              <a:rPr lang="en-GB" b="1" dirty="0" err="1" smtClean="0"/>
              <a:t>Hadeeth</a:t>
            </a:r>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200" b="1" dirty="0" smtClean="0">
                <a:solidFill>
                  <a:srgbClr val="FF0000"/>
                </a:solidFill>
              </a:rPr>
              <a:t>Learning Outcomes</a:t>
            </a:r>
            <a:endParaRPr lang="en-US" sz="3200" b="1" dirty="0">
              <a:solidFill>
                <a:srgbClr val="FF0000"/>
              </a:solidFill>
            </a:endParaRPr>
          </a:p>
        </p:txBody>
      </p:sp>
      <p:sp>
        <p:nvSpPr>
          <p:cNvPr id="3" name="Content Placeholder 2"/>
          <p:cNvSpPr>
            <a:spLocks noGrp="1"/>
          </p:cNvSpPr>
          <p:nvPr>
            <p:ph idx="1"/>
          </p:nvPr>
        </p:nvSpPr>
        <p:spPr/>
        <p:txBody>
          <a:bodyPr/>
          <a:lstStyle/>
          <a:p>
            <a:pPr algn="l"/>
            <a:r>
              <a:rPr lang="en-GB" b="1" dirty="0" smtClean="0">
                <a:solidFill>
                  <a:srgbClr val="1132D9"/>
                </a:solidFill>
              </a:rPr>
              <a:t>By the end of this lecture, you should be </a:t>
            </a:r>
          </a:p>
          <a:p>
            <a:pPr lvl="0" algn="just">
              <a:lnSpc>
                <a:spcPct val="115000"/>
              </a:lnSpc>
              <a:spcAft>
                <a:spcPts val="0"/>
              </a:spcAft>
              <a:buFont typeface="+mj-lt"/>
              <a:buAutoNum type="arabicPeriod"/>
            </a:pPr>
            <a:r>
              <a:rPr lang="en-GB" sz="3600" dirty="0" smtClean="0">
                <a:latin typeface="Times New Roman"/>
                <a:ea typeface="Calibri"/>
                <a:cs typeface="Arial"/>
              </a:rPr>
              <a:t> </a:t>
            </a:r>
            <a:r>
              <a:rPr lang="en-GB" sz="2400" dirty="0">
                <a:latin typeface="Times New Roman"/>
                <a:ea typeface="Times New Roman"/>
                <a:cs typeface="Arial"/>
              </a:rPr>
              <a:t>familiar with  certain problems &amp; pitfalls  of  </a:t>
            </a:r>
            <a:r>
              <a:rPr lang="en-GB" sz="2400" dirty="0" err="1">
                <a:latin typeface="Times New Roman"/>
                <a:ea typeface="Times New Roman"/>
                <a:cs typeface="Arial"/>
              </a:rPr>
              <a:t>Hadeeth</a:t>
            </a:r>
            <a:r>
              <a:rPr lang="en-GB" sz="2400" dirty="0">
                <a:latin typeface="Times New Roman"/>
                <a:ea typeface="Times New Roman"/>
                <a:cs typeface="Arial"/>
              </a:rPr>
              <a:t> translation.</a:t>
            </a:r>
            <a:endParaRPr lang="en-GB" sz="2000" dirty="0">
              <a:ea typeface="Times New Roman"/>
              <a:cs typeface="Arial"/>
            </a:endParaRPr>
          </a:p>
          <a:p>
            <a:pPr lvl="0" algn="just">
              <a:lnSpc>
                <a:spcPct val="115000"/>
              </a:lnSpc>
              <a:spcAft>
                <a:spcPts val="0"/>
              </a:spcAft>
              <a:buFont typeface="+mj-lt"/>
              <a:buAutoNum type="arabicPeriod"/>
            </a:pPr>
            <a:r>
              <a:rPr lang="en-GB" sz="2400" dirty="0">
                <a:latin typeface="Times New Roman"/>
                <a:ea typeface="Times New Roman"/>
                <a:cs typeface="Arial"/>
              </a:rPr>
              <a:t>able to translate examples of such </a:t>
            </a:r>
            <a:r>
              <a:rPr lang="en-GB" sz="2400" dirty="0" err="1">
                <a:latin typeface="Times New Roman"/>
                <a:ea typeface="Times New Roman"/>
                <a:cs typeface="Arial"/>
              </a:rPr>
              <a:t>Hadeeths</a:t>
            </a:r>
            <a:r>
              <a:rPr lang="en-GB" sz="2400" dirty="0">
                <a:latin typeface="Times New Roman"/>
                <a:ea typeface="Times New Roman"/>
                <a:cs typeface="Arial"/>
              </a:rPr>
              <a:t>.</a:t>
            </a:r>
            <a:endParaRPr lang="en-GB" sz="2000" dirty="0">
              <a:ea typeface="Times New Roman"/>
              <a:cs typeface="Arial"/>
            </a:endParaRPr>
          </a:p>
          <a:p>
            <a:pPr marL="0" lvl="0" indent="0" algn="just">
              <a:lnSpc>
                <a:spcPct val="115000"/>
              </a:lnSpc>
              <a:spcAft>
                <a:spcPts val="0"/>
              </a:spcAft>
            </a:pPr>
            <a:endParaRPr lang="en-GB" sz="2800" dirty="0">
              <a:ea typeface="Times New Roman"/>
              <a:cs typeface="Arial"/>
            </a:endParaRPr>
          </a:p>
          <a:p>
            <a:pPr marL="514350" indent="-514350" algn="l"/>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342900" lvl="0" indent="-342900" algn="l">
              <a:lnSpc>
                <a:spcPct val="115000"/>
              </a:lnSpc>
              <a:spcAft>
                <a:spcPts val="0"/>
              </a:spcAft>
              <a:buFont typeface="+mj-lt"/>
              <a:buAutoNum type="arabicPeriod"/>
            </a:pPr>
            <a:r>
              <a:rPr lang="en-GB" sz="2400" b="1" dirty="0" smtClean="0">
                <a:solidFill>
                  <a:srgbClr val="1132D9"/>
                </a:solidFill>
                <a:latin typeface="Times New Roman"/>
                <a:ea typeface="Times New Roman"/>
                <a:cs typeface="Arial"/>
              </a:rPr>
              <a:t>The </a:t>
            </a:r>
            <a:r>
              <a:rPr lang="en-GB" sz="2400" b="1" dirty="0" err="1">
                <a:solidFill>
                  <a:srgbClr val="1132D9"/>
                </a:solidFill>
                <a:latin typeface="Times New Roman"/>
                <a:ea typeface="Times New Roman"/>
                <a:cs typeface="Arial"/>
              </a:rPr>
              <a:t>Sunnah</a:t>
            </a:r>
            <a:r>
              <a:rPr lang="en-GB" sz="2400" b="1" dirty="0">
                <a:solidFill>
                  <a:srgbClr val="1132D9"/>
                </a:solidFill>
                <a:latin typeface="Times New Roman"/>
                <a:ea typeface="Times New Roman"/>
                <a:cs typeface="Arial"/>
              </a:rPr>
              <a:t> of  Prophet Muhammad (PBBUH) as central </a:t>
            </a:r>
            <a:r>
              <a:rPr lang="en-GB" sz="2400" dirty="0">
                <a:ea typeface="Times New Roman"/>
                <a:cs typeface="Arial"/>
              </a:rPr>
              <a:t/>
            </a:r>
            <a:br>
              <a:rPr lang="en-GB" sz="2400" dirty="0">
                <a:ea typeface="Times New Roman"/>
                <a:cs typeface="Arial"/>
              </a:rPr>
            </a:br>
            <a:endParaRPr lang="en-US" sz="2400" b="1" dirty="0">
              <a:solidFill>
                <a:srgbClr val="FF3300"/>
              </a:solidFill>
            </a:endParaRPr>
          </a:p>
        </p:txBody>
      </p:sp>
      <p:sp>
        <p:nvSpPr>
          <p:cNvPr id="3" name="Content Placeholder 2"/>
          <p:cNvSpPr>
            <a:spLocks noGrp="1"/>
          </p:cNvSpPr>
          <p:nvPr>
            <p:ph idx="1"/>
          </p:nvPr>
        </p:nvSpPr>
        <p:spPr>
          <a:xfrm>
            <a:off x="495300" y="1371600"/>
            <a:ext cx="8915400" cy="4876800"/>
          </a:xfrm>
        </p:spPr>
        <p:txBody>
          <a:bodyPr/>
          <a:lstStyle/>
          <a:p>
            <a:pPr algn="just">
              <a:lnSpc>
                <a:spcPct val="115000"/>
              </a:lnSpc>
              <a:spcAft>
                <a:spcPts val="1000"/>
              </a:spcAft>
              <a:buFont typeface="Wingdings" pitchFamily="2" charset="2"/>
              <a:buChar char="q"/>
            </a:pPr>
            <a:r>
              <a:rPr lang="en-GB" sz="1800" dirty="0">
                <a:latin typeface="Times New Roman"/>
                <a:ea typeface="Times New Roman"/>
                <a:cs typeface="Arial"/>
              </a:rPr>
              <a:t>The </a:t>
            </a:r>
            <a:r>
              <a:rPr lang="en-GB" sz="1800" dirty="0" err="1">
                <a:latin typeface="Times New Roman"/>
                <a:ea typeface="Times New Roman"/>
                <a:cs typeface="Arial"/>
              </a:rPr>
              <a:t>Sunnah</a:t>
            </a:r>
            <a:r>
              <a:rPr lang="en-GB" sz="1800" dirty="0">
                <a:latin typeface="Times New Roman"/>
                <a:ea typeface="Times New Roman"/>
                <a:cs typeface="Arial"/>
              </a:rPr>
              <a:t> of the Prophet Muhammad (</a:t>
            </a:r>
            <a:r>
              <a:rPr lang="en-GB" sz="1800" dirty="0" err="1">
                <a:latin typeface="Times New Roman"/>
                <a:ea typeface="Times New Roman"/>
                <a:cs typeface="Arial"/>
              </a:rPr>
              <a:t>p.b.b.u.h</a:t>
            </a:r>
            <a:r>
              <a:rPr lang="en-GB" sz="1800" dirty="0">
                <a:latin typeface="Times New Roman"/>
                <a:ea typeface="Times New Roman"/>
                <a:cs typeface="Arial"/>
              </a:rPr>
              <a:t>) comes after the Holy Quran in order of legislative authority in Islam. </a:t>
            </a:r>
            <a:r>
              <a:rPr lang="en-GB" sz="1800" b="1" dirty="0">
                <a:latin typeface="Times New Roman"/>
                <a:ea typeface="Times New Roman"/>
                <a:cs typeface="Arial"/>
              </a:rPr>
              <a:t>The </a:t>
            </a:r>
            <a:r>
              <a:rPr lang="en-GB" sz="1800" b="1" dirty="0" err="1">
                <a:latin typeface="Times New Roman"/>
                <a:ea typeface="Times New Roman"/>
                <a:cs typeface="Arial"/>
              </a:rPr>
              <a:t>Sunnah</a:t>
            </a:r>
            <a:r>
              <a:rPr lang="en-GB" sz="1800" b="1" dirty="0">
                <a:latin typeface="Times New Roman"/>
                <a:ea typeface="Times New Roman"/>
                <a:cs typeface="Arial"/>
              </a:rPr>
              <a:t> involves the sayings, doings, practices, explicit or implicit approvals and disapprovals of the Prophet Muhammad (</a:t>
            </a:r>
            <a:r>
              <a:rPr lang="en-GB" sz="1800" b="1" dirty="0" err="1">
                <a:latin typeface="Times New Roman"/>
                <a:ea typeface="Times New Roman"/>
                <a:cs typeface="Arial"/>
              </a:rPr>
              <a:t>p.b.b.u.h</a:t>
            </a:r>
            <a:r>
              <a:rPr lang="en-GB" sz="1800" b="1" dirty="0">
                <a:latin typeface="Times New Roman"/>
                <a:ea typeface="Times New Roman"/>
                <a:cs typeface="Arial"/>
              </a:rPr>
              <a:t>) expressed in the form of </a:t>
            </a:r>
            <a:r>
              <a:rPr lang="en-GB" sz="1800" b="1" dirty="0" err="1">
                <a:latin typeface="Times New Roman"/>
                <a:ea typeface="Times New Roman"/>
                <a:cs typeface="Arial"/>
              </a:rPr>
              <a:t>Hadeeths</a:t>
            </a:r>
            <a:r>
              <a:rPr lang="en-GB" sz="1800" dirty="0">
                <a:latin typeface="Times New Roman"/>
                <a:ea typeface="Times New Roman"/>
                <a:cs typeface="Arial"/>
              </a:rPr>
              <a:t>. Although the Quran and the </a:t>
            </a:r>
            <a:r>
              <a:rPr lang="en-GB" sz="1800" dirty="0" err="1">
                <a:latin typeface="Times New Roman"/>
                <a:ea typeface="Times New Roman"/>
                <a:cs typeface="Arial"/>
              </a:rPr>
              <a:t>Sunnah</a:t>
            </a:r>
            <a:r>
              <a:rPr lang="en-GB" sz="1800" dirty="0">
                <a:latin typeface="Times New Roman"/>
                <a:ea typeface="Times New Roman"/>
                <a:cs typeface="Arial"/>
              </a:rPr>
              <a:t> are two separate entities, they are closely related.  Along with His Message contained in the Holy Quran, Allah sent Muhammad as His Last Messenger (</a:t>
            </a:r>
            <a:r>
              <a:rPr lang="en-GB" sz="1800" dirty="0" err="1">
                <a:latin typeface="Times New Roman"/>
                <a:ea typeface="Times New Roman"/>
                <a:cs typeface="Arial"/>
              </a:rPr>
              <a:t>p.b.b.u.h</a:t>
            </a:r>
            <a:r>
              <a:rPr lang="en-GB" sz="1800" dirty="0">
                <a:latin typeface="Times New Roman"/>
                <a:ea typeface="Times New Roman"/>
                <a:cs typeface="Arial"/>
              </a:rPr>
              <a:t>) for all Mankind to elucidate and demonstrate it under His Guidance as the religion of Truth (Islam).  Allah (SW) says:</a:t>
            </a:r>
            <a:endParaRPr lang="en-GB" sz="1800" dirty="0">
              <a:ea typeface="Times New Roman"/>
              <a:cs typeface="Arial"/>
            </a:endParaRPr>
          </a:p>
          <a:p>
            <a:pPr marL="705485" rtl="1">
              <a:lnSpc>
                <a:spcPct val="115000"/>
              </a:lnSpc>
              <a:spcAft>
                <a:spcPts val="1000"/>
              </a:spcAft>
            </a:pPr>
            <a:r>
              <a:rPr lang="ar-SA" sz="1800" b="1" dirty="0">
                <a:solidFill>
                  <a:srgbClr val="1132D9"/>
                </a:solidFill>
                <a:ea typeface="Times New Roman"/>
                <a:cs typeface="Times New Roman"/>
              </a:rPr>
              <a:t>﴿قُلْ يَا أَيُّهَا النَّاسُ إِنِّي رَسُولُ اللّهِ إِلَيْكُمْ جَمِيعاً الَّذِي لَهُ مُلْكُ السَّمَاوَاتِ وَالأَرْضِ لا إِلَـهَ إِلاَّ هُوَ يُحْيِـي وَيُمِيتُ فَآمِنُواْ بِاللّهِ وَرَسُولِهِ النَّبِيِّ الأُمِّيِّ الَّذِي </a:t>
            </a:r>
            <a:r>
              <a:rPr lang="ar-SA" sz="1800" b="1" dirty="0" smtClean="0">
                <a:solidFill>
                  <a:srgbClr val="1132D9"/>
                </a:solidFill>
                <a:ea typeface="Times New Roman"/>
                <a:cs typeface="Times New Roman"/>
              </a:rPr>
              <a:t>يُؤْمِنُ</a:t>
            </a:r>
            <a:r>
              <a:rPr lang="ar-SY" sz="1800" b="1" dirty="0" smtClean="0">
                <a:solidFill>
                  <a:srgbClr val="1132D9"/>
                </a:solidFill>
                <a:ea typeface="Times New Roman"/>
                <a:cs typeface="Times New Roman"/>
              </a:rPr>
              <a:t> </a:t>
            </a:r>
            <a:r>
              <a:rPr lang="ar-SA" sz="1800" b="1" dirty="0" smtClean="0">
                <a:solidFill>
                  <a:srgbClr val="1132D9"/>
                </a:solidFill>
                <a:ea typeface="Times New Roman"/>
                <a:cs typeface="Times New Roman"/>
              </a:rPr>
              <a:t> بِاللّهِ </a:t>
            </a:r>
            <a:r>
              <a:rPr lang="ar-SA" sz="1800" b="1" dirty="0">
                <a:solidFill>
                  <a:srgbClr val="1132D9"/>
                </a:solidFill>
                <a:ea typeface="Times New Roman"/>
                <a:cs typeface="Times New Roman"/>
              </a:rPr>
              <a:t>وَكَلِمَاتِهِ وَاتَّبِعُوهُ لَعَلَّكُمْ تَهْتَدُونَ ﴾ [سورة الأعراف:158]</a:t>
            </a:r>
            <a:endParaRPr lang="en-GB" sz="1800" b="1" dirty="0">
              <a:solidFill>
                <a:srgbClr val="1132D9"/>
              </a:solidFill>
              <a:ea typeface="Times New Roman"/>
              <a:cs typeface="Arial"/>
            </a:endParaRPr>
          </a:p>
          <a:p>
            <a:pPr marL="0" indent="0" algn="just">
              <a:lnSpc>
                <a:spcPct val="115000"/>
              </a:lnSpc>
              <a:spcAft>
                <a:spcPts val="1000"/>
              </a:spcAft>
            </a:pPr>
            <a:r>
              <a:rPr lang="en-US" sz="1800" dirty="0">
                <a:latin typeface="Times New Roman"/>
                <a:ea typeface="Times New Roman"/>
                <a:cs typeface="Arial"/>
              </a:rPr>
              <a:t>“</a:t>
            </a:r>
            <a:r>
              <a:rPr lang="en-GB" sz="1800" dirty="0">
                <a:latin typeface="Times New Roman"/>
                <a:ea typeface="Times New Roman"/>
                <a:cs typeface="Arial"/>
              </a:rPr>
              <a:t>Say: O men! I am sent to you all, as the Messenger of Allah, to whom the dominion of the heavens and the earth belong; there is no god but He; it is He that gives both life and death. So believe in Allah and His Messenger. The unlettered prophet, who believes in Allah and His Words: follow him so that you may be guided.”(S.7, A.158) </a:t>
            </a:r>
            <a:endParaRPr lang="en-GB" sz="1800" dirty="0">
              <a:ea typeface="Times New Roman"/>
              <a:cs typeface="Arial"/>
            </a:endParaRPr>
          </a:p>
          <a:p>
            <a:pPr marL="0" lvl="0" indent="0" algn="just">
              <a:lnSpc>
                <a:spcPct val="115000"/>
              </a:lnSpc>
              <a:spcAft>
                <a:spcPts val="0"/>
              </a:spcAft>
            </a:pPr>
            <a:endParaRPr lang="en-GB" sz="2000" dirty="0">
              <a:latin typeface="Times New Roman"/>
              <a:ea typeface="Times New Roman"/>
              <a:cs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2400" b="1" dirty="0">
                <a:solidFill>
                  <a:srgbClr val="1132D9"/>
                </a:solidFill>
                <a:latin typeface="Times New Roman"/>
                <a:ea typeface="Times New Roman"/>
                <a:cs typeface="Arial"/>
              </a:rPr>
              <a:t>Continued</a:t>
            </a:r>
          </a:p>
        </p:txBody>
      </p:sp>
      <p:sp>
        <p:nvSpPr>
          <p:cNvPr id="3" name="Content Placeholder 2"/>
          <p:cNvSpPr>
            <a:spLocks noGrp="1"/>
          </p:cNvSpPr>
          <p:nvPr>
            <p:ph idx="1"/>
          </p:nvPr>
        </p:nvSpPr>
        <p:spPr/>
        <p:txBody>
          <a:bodyPr/>
          <a:lstStyle/>
          <a:p>
            <a:pPr algn="l">
              <a:lnSpc>
                <a:spcPct val="115000"/>
              </a:lnSpc>
              <a:spcAft>
                <a:spcPts val="1000"/>
              </a:spcAft>
              <a:buFont typeface="Wingdings" pitchFamily="2" charset="2"/>
              <a:buChar char="q"/>
            </a:pPr>
            <a:r>
              <a:rPr lang="en-GB" sz="1800" dirty="0">
                <a:latin typeface="Times New Roman"/>
                <a:ea typeface="Times New Roman"/>
                <a:cs typeface="Arial"/>
              </a:rPr>
              <a:t>To endorse the role of Muhammad (</a:t>
            </a:r>
            <a:r>
              <a:rPr lang="en-GB" sz="1800" dirty="0" err="1">
                <a:latin typeface="Times New Roman"/>
                <a:ea typeface="Times New Roman"/>
                <a:cs typeface="Arial"/>
              </a:rPr>
              <a:t>p.b.b.u.h</a:t>
            </a:r>
            <a:r>
              <a:rPr lang="en-GB" sz="1800" dirty="0">
                <a:latin typeface="Times New Roman"/>
                <a:ea typeface="Times New Roman"/>
                <a:cs typeface="Arial"/>
              </a:rPr>
              <a:t>) as His Messenger and the obligation to obey him, Allah (SW) in many verses in the Holy Quran clearly states and urges those who believe to show absolute obedience to the Prophet Muhammad (</a:t>
            </a:r>
            <a:r>
              <a:rPr lang="en-GB" sz="1800" dirty="0" err="1">
                <a:latin typeface="Times New Roman"/>
                <a:ea typeface="Times New Roman"/>
                <a:cs typeface="Arial"/>
              </a:rPr>
              <a:t>p.b.b.u.h</a:t>
            </a:r>
            <a:r>
              <a:rPr lang="en-GB" sz="1800" dirty="0">
                <a:latin typeface="Times New Roman"/>
                <a:ea typeface="Times New Roman"/>
                <a:cs typeface="Arial"/>
              </a:rPr>
              <a:t>) because what he said, did, approved of or disapproved of had divinely been revealed.  Therefore, obeying him is just as important as obeying Allah the Almighty who says:</a:t>
            </a:r>
            <a:endParaRPr lang="en-GB" sz="1800" dirty="0">
              <a:ea typeface="Times New Roman"/>
              <a:cs typeface="Arial"/>
            </a:endParaRPr>
          </a:p>
          <a:p>
            <a:pPr marL="705485" algn="ctr" rtl="1">
              <a:lnSpc>
                <a:spcPct val="115000"/>
              </a:lnSpc>
              <a:spcAft>
                <a:spcPts val="1000"/>
              </a:spcAft>
            </a:pPr>
            <a:r>
              <a:rPr lang="ar-SA" sz="1800" b="1" dirty="0">
                <a:solidFill>
                  <a:srgbClr val="1132D9"/>
                </a:solidFill>
                <a:ea typeface="Times New Roman"/>
                <a:cs typeface="Times New Roman"/>
              </a:rPr>
              <a:t>﴿مَّنْ يُطِعِ الرَّسُولَ فَقَدْ أَطَاعَ اللّهَ وَمَن تَوَلَّى فَمَا أَرْسَلْنَاكَ عَلَيْهِمْ حَفِيظاً ﴾ [سورة النساء:80]</a:t>
            </a:r>
            <a:endParaRPr lang="en-GB" sz="1800" b="1" dirty="0">
              <a:solidFill>
                <a:srgbClr val="1132D9"/>
              </a:solidFill>
              <a:ea typeface="Times New Roman"/>
              <a:cs typeface="Arial"/>
            </a:endParaRPr>
          </a:p>
          <a:p>
            <a:pPr marL="705485" marR="705485" algn="just">
              <a:lnSpc>
                <a:spcPct val="115000"/>
              </a:lnSpc>
              <a:spcAft>
                <a:spcPts val="1000"/>
              </a:spcAft>
            </a:pPr>
            <a:r>
              <a:rPr lang="en-US" sz="1800" dirty="0">
                <a:latin typeface="Times New Roman"/>
                <a:ea typeface="Times New Roman"/>
                <a:cs typeface="Arial"/>
              </a:rPr>
              <a:t>“</a:t>
            </a:r>
            <a:r>
              <a:rPr lang="en-GB" sz="1800" dirty="0">
                <a:latin typeface="Times New Roman"/>
                <a:ea typeface="Times New Roman"/>
                <a:cs typeface="Arial"/>
              </a:rPr>
              <a:t>He who obeys the Messenger, obeys Allah; but if any turns away, we have not sent you to watch over their (evil deeds</a:t>
            </a:r>
            <a:r>
              <a:rPr lang="ar-SA" sz="1800" dirty="0">
                <a:latin typeface="Times New Roman"/>
                <a:ea typeface="Times New Roman"/>
                <a:cs typeface="Arial"/>
              </a:rPr>
              <a:t>﴿</a:t>
            </a:r>
            <a:r>
              <a:rPr lang="en-GB" sz="1800" dirty="0">
                <a:latin typeface="Times New Roman"/>
                <a:ea typeface="Times New Roman"/>
                <a:cs typeface="Arial"/>
              </a:rPr>
              <a:t>.” (S.4,A 80) </a:t>
            </a:r>
            <a:endParaRPr lang="en-GB" sz="1800" dirty="0" smtClean="0">
              <a:latin typeface="Times New Roman"/>
              <a:ea typeface="Times New Roman"/>
              <a:cs typeface="Arial"/>
            </a:endParaRPr>
          </a:p>
          <a:p>
            <a:pPr algn="just">
              <a:lnSpc>
                <a:spcPct val="115000"/>
              </a:lnSpc>
              <a:spcAft>
                <a:spcPts val="1000"/>
              </a:spcAft>
              <a:buFont typeface="Wingdings" pitchFamily="2" charset="2"/>
              <a:buChar char="q"/>
            </a:pPr>
            <a:r>
              <a:rPr lang="en-GB" sz="1800" dirty="0" smtClean="0">
                <a:latin typeface="Times New Roman"/>
                <a:ea typeface="Times New Roman"/>
                <a:cs typeface="Arial"/>
              </a:rPr>
              <a:t>The </a:t>
            </a:r>
            <a:r>
              <a:rPr lang="en-GB" sz="1800" dirty="0" err="1">
                <a:latin typeface="Times New Roman"/>
                <a:ea typeface="Times New Roman"/>
                <a:cs typeface="Arial"/>
              </a:rPr>
              <a:t>Sunnah</a:t>
            </a:r>
            <a:r>
              <a:rPr lang="en-GB" sz="1800" dirty="0">
                <a:latin typeface="Times New Roman"/>
                <a:ea typeface="Times New Roman"/>
                <a:cs typeface="Arial"/>
              </a:rPr>
              <a:t> of the Prophet Muhammad (</a:t>
            </a:r>
            <a:r>
              <a:rPr lang="en-GB" sz="1800" dirty="0" err="1">
                <a:latin typeface="Times New Roman"/>
                <a:ea typeface="Times New Roman"/>
                <a:cs typeface="Arial"/>
              </a:rPr>
              <a:t>p.b.b.u.h</a:t>
            </a:r>
            <a:r>
              <a:rPr lang="en-GB" sz="1800" dirty="0">
                <a:latin typeface="Times New Roman"/>
                <a:ea typeface="Times New Roman"/>
                <a:cs typeface="Arial"/>
              </a:rPr>
              <a:t>) according to the consensus among the Muslims is considered to be the second major source of Islamic Law after the Holy Quran.</a:t>
            </a:r>
            <a:endParaRPr lang="en-GB" sz="1800" dirty="0">
              <a:ea typeface="Times New Roman"/>
              <a:cs typeface="Arial"/>
            </a:endParaRPr>
          </a:p>
          <a:p>
            <a:pPr marL="705485" marR="705485" algn="just">
              <a:lnSpc>
                <a:spcPct val="115000"/>
              </a:lnSpc>
              <a:spcAft>
                <a:spcPts val="1000"/>
              </a:spcAft>
            </a:pPr>
            <a:endParaRPr lang="en-GB" sz="1800" dirty="0">
              <a:ea typeface="Times New Roman"/>
              <a:cs typeface="Arial"/>
            </a:endParaRPr>
          </a:p>
          <a:p>
            <a:pPr algn="l"/>
            <a:endParaRPr lang="en-GB" sz="1800" dirty="0"/>
          </a:p>
        </p:txBody>
      </p:sp>
    </p:spTree>
    <p:extLst>
      <p:ext uri="{BB962C8B-B14F-4D97-AF65-F5344CB8AC3E}">
        <p14:creationId xmlns:p14="http://schemas.microsoft.com/office/powerpoint/2010/main" xmlns="" val="32717000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lnSpc>
                <a:spcPct val="115000"/>
              </a:lnSpc>
              <a:spcAft>
                <a:spcPts val="0"/>
              </a:spcAft>
            </a:pPr>
            <a:r>
              <a:rPr lang="en-GB" sz="2800" b="1" dirty="0" smtClean="0">
                <a:solidFill>
                  <a:srgbClr val="1132D9"/>
                </a:solidFill>
              </a:rPr>
              <a:t>2. The </a:t>
            </a:r>
            <a:r>
              <a:rPr lang="en-GB" sz="2800" b="1" dirty="0">
                <a:solidFill>
                  <a:srgbClr val="1132D9"/>
                </a:solidFill>
              </a:rPr>
              <a:t>Translation of the Prophet’s </a:t>
            </a:r>
            <a:r>
              <a:rPr lang="en-GB" sz="2800" b="1" dirty="0" err="1">
                <a:solidFill>
                  <a:srgbClr val="1132D9"/>
                </a:solidFill>
              </a:rPr>
              <a:t>Hadeethes</a:t>
            </a:r>
            <a:r>
              <a:rPr lang="en-GB" sz="2800" b="1" dirty="0">
                <a:solidFill>
                  <a:srgbClr val="1132D9"/>
                </a:solidFill>
              </a:rPr>
              <a:t> (</a:t>
            </a:r>
            <a:r>
              <a:rPr lang="en-GB" sz="2800" b="1" dirty="0" err="1">
                <a:solidFill>
                  <a:srgbClr val="1132D9"/>
                </a:solidFill>
              </a:rPr>
              <a:t>p.b.b.u.h</a:t>
            </a:r>
            <a:r>
              <a:rPr lang="en-GB" sz="2800" b="1" dirty="0">
                <a:solidFill>
                  <a:srgbClr val="1132D9"/>
                </a:solidFill>
              </a:rPr>
              <a:t>)</a:t>
            </a:r>
            <a:br>
              <a:rPr lang="en-GB" sz="2800" b="1" dirty="0">
                <a:solidFill>
                  <a:srgbClr val="1132D9"/>
                </a:solidFill>
              </a:rPr>
            </a:br>
            <a:endParaRPr lang="en-US" sz="2800" b="1" dirty="0">
              <a:solidFill>
                <a:srgbClr val="1132D9"/>
              </a:solidFill>
            </a:endParaRPr>
          </a:p>
        </p:txBody>
      </p:sp>
      <p:sp>
        <p:nvSpPr>
          <p:cNvPr id="3" name="Content Placeholder 2"/>
          <p:cNvSpPr>
            <a:spLocks noGrp="1"/>
          </p:cNvSpPr>
          <p:nvPr>
            <p:ph idx="1"/>
          </p:nvPr>
        </p:nvSpPr>
        <p:spPr>
          <a:xfrm>
            <a:off x="495300" y="1371600"/>
            <a:ext cx="8915400" cy="4754563"/>
          </a:xfrm>
        </p:spPr>
        <p:txBody>
          <a:bodyPr/>
          <a:lstStyle/>
          <a:p>
            <a:pPr algn="just">
              <a:lnSpc>
                <a:spcPct val="115000"/>
              </a:lnSpc>
              <a:spcAft>
                <a:spcPts val="0"/>
              </a:spcAft>
              <a:buFont typeface="Wingdings" pitchFamily="2" charset="2"/>
              <a:buChar char="q"/>
            </a:pPr>
            <a:r>
              <a:rPr lang="en-GB" sz="1400" b="1" dirty="0" smtClean="0">
                <a:latin typeface="Times New Roman"/>
                <a:ea typeface="Calibri"/>
                <a:cs typeface="Arial"/>
              </a:rPr>
              <a:t>Obviously</a:t>
            </a:r>
            <a:r>
              <a:rPr lang="en-GB" sz="1400" b="1" dirty="0">
                <a:latin typeface="Times New Roman"/>
                <a:ea typeface="Calibri"/>
                <a:cs typeface="Arial"/>
              </a:rPr>
              <a:t>, translating a literary or a scientific text is different from translating a religious text, let alone the </a:t>
            </a:r>
            <a:r>
              <a:rPr lang="en-GB" sz="1400" b="1" dirty="0" err="1">
                <a:latin typeface="Times New Roman"/>
                <a:ea typeface="Calibri"/>
                <a:cs typeface="Arial"/>
              </a:rPr>
              <a:t>Sunnah</a:t>
            </a:r>
            <a:r>
              <a:rPr lang="en-GB" sz="1400" b="1" dirty="0">
                <a:latin typeface="Times New Roman"/>
                <a:ea typeface="Calibri"/>
                <a:cs typeface="Arial"/>
              </a:rPr>
              <a:t> of the Prophet Muhammad (</a:t>
            </a:r>
            <a:r>
              <a:rPr lang="en-GB" sz="1400" b="1" dirty="0" err="1">
                <a:latin typeface="Times New Roman"/>
                <a:ea typeface="Calibri"/>
                <a:cs typeface="Arial"/>
              </a:rPr>
              <a:t>p.b.b.u.h</a:t>
            </a:r>
            <a:r>
              <a:rPr lang="en-GB" sz="1400" b="1" dirty="0">
                <a:latin typeface="Times New Roman"/>
                <a:ea typeface="Calibri"/>
                <a:cs typeface="Arial"/>
              </a:rPr>
              <a:t>).  It is also of common sense that translating the prophet’s </a:t>
            </a:r>
            <a:r>
              <a:rPr lang="en-GB" sz="1400" b="1" dirty="0" err="1">
                <a:latin typeface="Times New Roman"/>
                <a:ea typeface="Calibri"/>
                <a:cs typeface="Arial"/>
              </a:rPr>
              <a:t>Hadeeths</a:t>
            </a:r>
            <a:r>
              <a:rPr lang="en-GB" sz="1400" b="1" dirty="0">
                <a:latin typeface="Times New Roman"/>
                <a:ea typeface="Calibri"/>
                <a:cs typeface="Arial"/>
              </a:rPr>
              <a:t> into English requires extraordinary methodological and quality control criteria</a:t>
            </a:r>
            <a:r>
              <a:rPr lang="en-GB" sz="1400" b="1" dirty="0" smtClean="0">
                <a:latin typeface="Times New Roman"/>
                <a:ea typeface="Calibri"/>
                <a:cs typeface="Arial"/>
              </a:rPr>
              <a:t>.</a:t>
            </a:r>
            <a:r>
              <a:rPr lang="en-GB" sz="1400" b="1" dirty="0">
                <a:latin typeface="Times New Roman"/>
                <a:ea typeface="Calibri"/>
                <a:cs typeface="Arial"/>
              </a:rPr>
              <a:t> </a:t>
            </a:r>
            <a:endParaRPr lang="en-GB" sz="1200" b="1" dirty="0">
              <a:ea typeface="Times New Roman"/>
              <a:cs typeface="Arial"/>
            </a:endParaRPr>
          </a:p>
          <a:p>
            <a:pPr algn="l">
              <a:lnSpc>
                <a:spcPct val="115000"/>
              </a:lnSpc>
              <a:spcAft>
                <a:spcPts val="0"/>
              </a:spcAft>
              <a:buFont typeface="Wingdings" pitchFamily="2" charset="2"/>
              <a:buChar char="q"/>
            </a:pPr>
            <a:r>
              <a:rPr lang="en-GB" sz="1400" b="1" dirty="0">
                <a:solidFill>
                  <a:srgbClr val="1132D9"/>
                </a:solidFill>
                <a:latin typeface="Times New Roman"/>
                <a:ea typeface="Calibri"/>
                <a:cs typeface="Arial"/>
              </a:rPr>
              <a:t>Unlike any other type of text translator, the translator of Prophet Muhammad’s </a:t>
            </a:r>
            <a:r>
              <a:rPr lang="en-GB" sz="1400" b="1" dirty="0" err="1">
                <a:solidFill>
                  <a:srgbClr val="1132D9"/>
                </a:solidFill>
                <a:latin typeface="Times New Roman"/>
                <a:ea typeface="Calibri"/>
                <a:cs typeface="Arial"/>
              </a:rPr>
              <a:t>Hadeethes</a:t>
            </a:r>
            <a:r>
              <a:rPr lang="en-GB" sz="1400" b="1" dirty="0">
                <a:solidFill>
                  <a:srgbClr val="1132D9"/>
                </a:solidFill>
                <a:latin typeface="Times New Roman"/>
                <a:ea typeface="Calibri"/>
                <a:cs typeface="Arial"/>
              </a:rPr>
              <a:t> (</a:t>
            </a:r>
            <a:r>
              <a:rPr lang="en-GB" sz="1400" b="1" dirty="0" err="1">
                <a:solidFill>
                  <a:srgbClr val="1132D9"/>
                </a:solidFill>
                <a:latin typeface="Times New Roman"/>
                <a:ea typeface="Calibri"/>
                <a:cs typeface="Arial"/>
              </a:rPr>
              <a:t>p.b.b.u.h</a:t>
            </a:r>
            <a:r>
              <a:rPr lang="en-GB" sz="1400" b="1" dirty="0">
                <a:solidFill>
                  <a:srgbClr val="1132D9"/>
                </a:solidFill>
                <a:latin typeface="Times New Roman"/>
                <a:ea typeface="Calibri"/>
                <a:cs typeface="Arial"/>
              </a:rPr>
              <a:t>) should have the following additional characteristics which would make him/her outstanding</a:t>
            </a:r>
            <a:r>
              <a:rPr lang="en-GB" sz="1400" b="1" dirty="0" smtClean="0">
                <a:solidFill>
                  <a:srgbClr val="1132D9"/>
                </a:solidFill>
                <a:latin typeface="Times New Roman"/>
                <a:ea typeface="Calibri"/>
                <a:cs typeface="Arial"/>
              </a:rPr>
              <a:t>:</a:t>
            </a:r>
            <a:r>
              <a:rPr lang="en-GB" sz="1400" b="1" dirty="0">
                <a:solidFill>
                  <a:srgbClr val="1132D9"/>
                </a:solidFill>
                <a:latin typeface="Times New Roman"/>
                <a:ea typeface="Calibri"/>
                <a:cs typeface="Arial"/>
              </a:rPr>
              <a:t> </a:t>
            </a:r>
            <a:endParaRPr lang="en-GB" sz="1200" b="1" dirty="0">
              <a:solidFill>
                <a:srgbClr val="1132D9"/>
              </a:solidFill>
              <a:ea typeface="Times New Roman"/>
              <a:cs typeface="Arial"/>
            </a:endParaRPr>
          </a:p>
          <a:p>
            <a:pPr lvl="0" algn="l">
              <a:lnSpc>
                <a:spcPct val="115000"/>
              </a:lnSpc>
              <a:spcAft>
                <a:spcPts val="0"/>
              </a:spcAft>
              <a:buFont typeface="+mj-lt"/>
              <a:buAutoNum type="alphaUcPeriod"/>
            </a:pPr>
            <a:r>
              <a:rPr lang="en-GB" sz="1400" b="1" dirty="0">
                <a:latin typeface="Times New Roman"/>
                <a:ea typeface="Calibri"/>
                <a:cs typeface="Arial"/>
              </a:rPr>
              <a:t>The translator should be a Muslim who fears Allah in executing his or her duties.</a:t>
            </a:r>
            <a:endParaRPr lang="en-GB" sz="1200" b="1" dirty="0">
              <a:ea typeface="Times New Roman"/>
              <a:cs typeface="Arial"/>
            </a:endParaRPr>
          </a:p>
          <a:p>
            <a:pPr lvl="0" algn="l">
              <a:lnSpc>
                <a:spcPct val="115000"/>
              </a:lnSpc>
              <a:spcAft>
                <a:spcPts val="0"/>
              </a:spcAft>
              <a:buFont typeface="+mj-lt"/>
              <a:buAutoNum type="alphaUcPeriod"/>
            </a:pPr>
            <a:r>
              <a:rPr lang="en-GB" sz="1400" b="1" dirty="0">
                <a:latin typeface="Times New Roman"/>
                <a:ea typeface="Calibri"/>
                <a:cs typeface="Arial"/>
              </a:rPr>
              <a:t>The translator’s general religious knowledge should be very good.</a:t>
            </a:r>
            <a:endParaRPr lang="en-GB" sz="1200" b="1" dirty="0">
              <a:ea typeface="Times New Roman"/>
              <a:cs typeface="Arial"/>
            </a:endParaRPr>
          </a:p>
          <a:p>
            <a:pPr lvl="0" algn="l">
              <a:lnSpc>
                <a:spcPct val="115000"/>
              </a:lnSpc>
              <a:spcAft>
                <a:spcPts val="0"/>
              </a:spcAft>
              <a:buFont typeface="+mj-lt"/>
              <a:buAutoNum type="alphaUcPeriod"/>
            </a:pPr>
            <a:r>
              <a:rPr lang="en-GB" sz="1400" b="1" dirty="0">
                <a:latin typeface="Times New Roman"/>
                <a:ea typeface="Calibri"/>
                <a:cs typeface="Arial"/>
              </a:rPr>
              <a:t>The translator should have excellent knowledge of (TL), (SL) Text-Type, Subject-area and contrastive knowledge.</a:t>
            </a:r>
            <a:endParaRPr lang="en-GB" sz="1200" b="1" dirty="0">
              <a:ea typeface="Times New Roman"/>
              <a:cs typeface="Arial"/>
            </a:endParaRPr>
          </a:p>
          <a:p>
            <a:pPr marR="690880" lvl="0" algn="l">
              <a:lnSpc>
                <a:spcPct val="115000"/>
              </a:lnSpc>
              <a:spcAft>
                <a:spcPts val="0"/>
              </a:spcAft>
              <a:buFont typeface="+mj-lt"/>
              <a:buAutoNum type="alphaUcPeriod"/>
              <a:tabLst>
                <a:tab pos="685800" algn="l"/>
              </a:tabLst>
            </a:pPr>
            <a:r>
              <a:rPr lang="en-GB" sz="1400" b="1" dirty="0">
                <a:latin typeface="Times New Roman"/>
                <a:ea typeface="Calibri"/>
                <a:cs typeface="Arial"/>
              </a:rPr>
              <a:t>The translator should be able to transfer into English the linguistic, social, cultural and religious associations and connotations of the original text.</a:t>
            </a:r>
            <a:endParaRPr lang="en-GB" sz="1200" b="1" dirty="0">
              <a:ea typeface="Times New Roman"/>
              <a:cs typeface="Arial"/>
            </a:endParaRPr>
          </a:p>
          <a:p>
            <a:pPr lvl="0" algn="l">
              <a:lnSpc>
                <a:spcPct val="115000"/>
              </a:lnSpc>
              <a:spcAft>
                <a:spcPts val="0"/>
              </a:spcAft>
              <a:buFont typeface="+mj-lt"/>
              <a:buAutoNum type="alphaUcPeriod"/>
            </a:pPr>
            <a:r>
              <a:rPr lang="en-GB" sz="1400" b="1" dirty="0">
                <a:latin typeface="Times New Roman"/>
                <a:ea typeface="Calibri"/>
                <a:cs typeface="Arial"/>
              </a:rPr>
              <a:t>The translator should be able to give as literal and faithful a translation of the meanings of the </a:t>
            </a:r>
            <a:r>
              <a:rPr lang="en-GB" sz="1400" b="1" dirty="0" err="1">
                <a:latin typeface="Times New Roman"/>
                <a:ea typeface="Calibri"/>
                <a:cs typeface="Arial"/>
              </a:rPr>
              <a:t>Hadeeths</a:t>
            </a:r>
            <a:r>
              <a:rPr lang="en-GB" sz="1400" b="1" dirty="0">
                <a:latin typeface="Times New Roman"/>
                <a:ea typeface="Calibri"/>
                <a:cs typeface="Arial"/>
              </a:rPr>
              <a:t> as possible. </a:t>
            </a:r>
            <a:r>
              <a:rPr lang="en-GB" sz="1400" b="1" dirty="0" smtClean="0">
                <a:latin typeface="Times New Roman"/>
                <a:ea typeface="Calibri"/>
                <a:cs typeface="Arial"/>
              </a:rPr>
              <a:t>(i.e.. </a:t>
            </a:r>
            <a:r>
              <a:rPr lang="en-GB" sz="1400" b="1" dirty="0">
                <a:latin typeface="Times New Roman"/>
                <a:ea typeface="Calibri"/>
                <a:cs typeface="Arial"/>
              </a:rPr>
              <a:t>achieving maximum equivalence in his or her translation)</a:t>
            </a:r>
            <a:endParaRPr lang="en-GB" sz="1200" b="1" dirty="0">
              <a:ea typeface="Times New Roman"/>
              <a:cs typeface="Arial"/>
            </a:endParaRPr>
          </a:p>
          <a:p>
            <a:pPr lvl="0" algn="l">
              <a:lnSpc>
                <a:spcPct val="115000"/>
              </a:lnSpc>
              <a:spcAft>
                <a:spcPts val="0"/>
              </a:spcAft>
              <a:buFont typeface="+mj-lt"/>
              <a:buAutoNum type="alphaUcPeriod"/>
            </a:pPr>
            <a:r>
              <a:rPr lang="en-GB" sz="1400" b="1" dirty="0">
                <a:latin typeface="Times New Roman"/>
                <a:ea typeface="Calibri"/>
                <a:cs typeface="Arial"/>
              </a:rPr>
              <a:t>The translator should be able to provide a translation that is stylistically and communicatively appropriate. (</a:t>
            </a:r>
            <a:r>
              <a:rPr lang="en-GB" sz="1400" b="1" dirty="0" err="1">
                <a:latin typeface="Times New Roman"/>
                <a:ea typeface="Calibri"/>
                <a:cs typeface="Arial"/>
              </a:rPr>
              <a:t>ie</a:t>
            </a:r>
            <a:r>
              <a:rPr lang="en-GB" sz="1400" b="1" dirty="0">
                <a:latin typeface="Times New Roman"/>
                <a:ea typeface="Calibri"/>
                <a:cs typeface="Arial"/>
              </a:rPr>
              <a:t>. achieving the communicative purpose of his/her translation)</a:t>
            </a:r>
            <a:endParaRPr lang="en-GB" sz="1200" b="1" dirty="0">
              <a:ea typeface="Times New Roman"/>
              <a:cs typeface="Arial"/>
            </a:endParaRPr>
          </a:p>
          <a:p>
            <a:pPr lvl="0" algn="l">
              <a:lnSpc>
                <a:spcPct val="115000"/>
              </a:lnSpc>
              <a:spcAft>
                <a:spcPts val="1000"/>
              </a:spcAft>
              <a:buFont typeface="+mj-lt"/>
              <a:buAutoNum type="alphaUcPeriod"/>
            </a:pPr>
            <a:r>
              <a:rPr lang="en-GB" sz="1400" b="1" dirty="0">
                <a:latin typeface="Times New Roman"/>
                <a:ea typeface="Calibri"/>
                <a:cs typeface="Arial"/>
              </a:rPr>
              <a:t>The translator should be able to write plainly, economically, gracefully and elegantly so that his or her translation would have the same effect on the TL reader as that of the Source language reader. </a:t>
            </a:r>
            <a:endParaRPr lang="en-GB" sz="1200" b="1" dirty="0">
              <a:ea typeface="Times New Roman"/>
              <a:cs typeface="Arial"/>
            </a:endParaRPr>
          </a:p>
          <a:p>
            <a:pPr algn="l">
              <a:lnSpc>
                <a:spcPct val="115000"/>
              </a:lnSpc>
              <a:spcAft>
                <a:spcPts val="0"/>
              </a:spcAft>
            </a:pPr>
            <a:endParaRPr lang="en-GB" sz="1400" dirty="0">
              <a:ea typeface="Times New Roman"/>
              <a:cs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3200" b="1" dirty="0" smtClean="0">
                <a:solidFill>
                  <a:srgbClr val="FF0000"/>
                </a:solidFill>
              </a:rPr>
              <a:t>Example</a:t>
            </a:r>
            <a:endParaRPr lang="en-GB" sz="3200" b="1" dirty="0">
              <a:solidFill>
                <a:srgbClr val="FF0000"/>
              </a:solidFill>
            </a:endParaRPr>
          </a:p>
        </p:txBody>
      </p:sp>
      <p:sp>
        <p:nvSpPr>
          <p:cNvPr id="3" name="Content Placeholder 2"/>
          <p:cNvSpPr>
            <a:spLocks noGrp="1"/>
          </p:cNvSpPr>
          <p:nvPr>
            <p:ph idx="1"/>
          </p:nvPr>
        </p:nvSpPr>
        <p:spPr/>
        <p:txBody>
          <a:bodyPr/>
          <a:lstStyle/>
          <a:p>
            <a:pPr algn="just">
              <a:buFont typeface="Wingdings" pitchFamily="2" charset="2"/>
              <a:buChar char="q"/>
            </a:pPr>
            <a:r>
              <a:rPr lang="en-GB" sz="1800" dirty="0" smtClean="0">
                <a:latin typeface="Times New Roman"/>
              </a:rPr>
              <a:t>For </a:t>
            </a:r>
            <a:r>
              <a:rPr lang="en-GB" sz="1800" dirty="0">
                <a:latin typeface="Times New Roman"/>
              </a:rPr>
              <a:t>example, let’s now look at the following </a:t>
            </a:r>
            <a:r>
              <a:rPr lang="en-GB" sz="1800" dirty="0" err="1">
                <a:latin typeface="Times New Roman"/>
              </a:rPr>
              <a:t>Hadeeth</a:t>
            </a:r>
            <a:r>
              <a:rPr lang="en-GB" sz="1800" dirty="0">
                <a:latin typeface="Times New Roman"/>
              </a:rPr>
              <a:t> and see how  Halimah (2012) tried to achieve equivalence in English, communicative purpose of the </a:t>
            </a:r>
            <a:r>
              <a:rPr lang="en-GB" sz="1800" dirty="0" err="1">
                <a:latin typeface="Times New Roman"/>
              </a:rPr>
              <a:t>Hadeeth</a:t>
            </a:r>
            <a:r>
              <a:rPr lang="en-GB" sz="1800" dirty="0">
                <a:latin typeface="Times New Roman"/>
              </a:rPr>
              <a:t>, in a style that signals  that this is a translation of a </a:t>
            </a:r>
            <a:r>
              <a:rPr lang="en-GB" sz="1800" dirty="0" err="1">
                <a:latin typeface="Times New Roman"/>
              </a:rPr>
              <a:t>Hadeeth</a:t>
            </a:r>
            <a:r>
              <a:rPr lang="en-GB" sz="1800" dirty="0">
                <a:latin typeface="Times New Roman"/>
              </a:rPr>
              <a:t> of Prophet </a:t>
            </a:r>
            <a:r>
              <a:rPr lang="en-GB" sz="1800" dirty="0" err="1">
                <a:latin typeface="Times New Roman"/>
              </a:rPr>
              <a:t>Muhmmad</a:t>
            </a:r>
            <a:r>
              <a:rPr lang="en-GB" sz="1800" dirty="0">
                <a:latin typeface="Times New Roman"/>
              </a:rPr>
              <a:t> </a:t>
            </a:r>
            <a:r>
              <a:rPr lang="en-GB" sz="1800" dirty="0">
                <a:latin typeface="Times New Roman"/>
                <a:ea typeface="Calibri"/>
              </a:rPr>
              <a:t>(</a:t>
            </a:r>
            <a:r>
              <a:rPr lang="en-GB" sz="1800" dirty="0" err="1">
                <a:latin typeface="Times New Roman"/>
                <a:ea typeface="Calibri"/>
              </a:rPr>
              <a:t>p.b.b.u.h</a:t>
            </a:r>
            <a:r>
              <a:rPr lang="en-GB" sz="1800" dirty="0">
                <a:latin typeface="Times New Roman"/>
                <a:ea typeface="Calibri"/>
              </a:rPr>
              <a:t>) </a:t>
            </a:r>
            <a:r>
              <a:rPr lang="en-GB" sz="1800" dirty="0">
                <a:latin typeface="Times New Roman"/>
              </a:rPr>
              <a:t> narrated by Omar in 1</a:t>
            </a:r>
            <a:r>
              <a:rPr lang="en-GB" sz="1800" baseline="30000" dirty="0">
                <a:latin typeface="Times New Roman"/>
              </a:rPr>
              <a:t>st</a:t>
            </a:r>
            <a:r>
              <a:rPr lang="en-GB" sz="1800" dirty="0">
                <a:latin typeface="Times New Roman"/>
              </a:rPr>
              <a:t> Century of </a:t>
            </a:r>
            <a:r>
              <a:rPr lang="en-GB" sz="1800" dirty="0" err="1">
                <a:latin typeface="Times New Roman"/>
              </a:rPr>
              <a:t>Hijri</a:t>
            </a:r>
            <a:r>
              <a:rPr lang="en-GB" sz="1800" dirty="0">
                <a:latin typeface="Times New Roman"/>
              </a:rPr>
              <a:t> Calendar:</a:t>
            </a:r>
            <a:endParaRPr lang="en-GB" sz="1800" dirty="0"/>
          </a:p>
          <a:p>
            <a:pPr>
              <a:lnSpc>
                <a:spcPct val="115000"/>
              </a:lnSpc>
              <a:spcAft>
                <a:spcPts val="1000"/>
              </a:spcAft>
            </a:pPr>
            <a:r>
              <a:rPr lang="en-GB" sz="1600" dirty="0">
                <a:latin typeface="Times New Roman"/>
                <a:ea typeface="Calibri"/>
                <a:cs typeface="Arial"/>
              </a:rPr>
              <a:t> </a:t>
            </a:r>
            <a:endParaRPr lang="en-GB" sz="1600" dirty="0">
              <a:ea typeface="Times New Roman"/>
              <a:cs typeface="Arial"/>
            </a:endParaRPr>
          </a:p>
          <a:p>
            <a:pPr marL="615315" marR="630555" algn="justLow" rtl="1">
              <a:lnSpc>
                <a:spcPct val="115000"/>
              </a:lnSpc>
              <a:spcAft>
                <a:spcPts val="0"/>
              </a:spcAft>
              <a:tabLst>
                <a:tab pos="5116195" algn="r"/>
              </a:tabLst>
            </a:pPr>
            <a:r>
              <a:rPr lang="ar-SY" sz="2000" dirty="0" smtClean="0">
                <a:latin typeface="CG Times"/>
                <a:ea typeface="Times New Roman"/>
                <a:cs typeface="Traditional Arabic"/>
              </a:rPr>
              <a:t>      </a:t>
            </a:r>
            <a:r>
              <a:rPr lang="ar-SA" sz="2000" b="1" dirty="0" smtClean="0">
                <a:solidFill>
                  <a:srgbClr val="1132D9"/>
                </a:solidFill>
                <a:latin typeface="CG Times"/>
                <a:ea typeface="Times New Roman"/>
                <a:cs typeface="Traditional Arabic"/>
              </a:rPr>
              <a:t>عنْ </a:t>
            </a:r>
            <a:r>
              <a:rPr lang="ar-SA" sz="2000" b="1" dirty="0">
                <a:solidFill>
                  <a:srgbClr val="1132D9"/>
                </a:solidFill>
                <a:latin typeface="CG Times"/>
                <a:ea typeface="Times New Roman"/>
                <a:cs typeface="Traditional Arabic"/>
              </a:rPr>
              <a:t>عُمَرَ قَالَ: سَمِعْتُ رَسُولَ اللهِ </a:t>
            </a:r>
            <a:r>
              <a:rPr lang="en-GB" sz="2000" b="1" dirty="0">
                <a:solidFill>
                  <a:srgbClr val="1132D9"/>
                </a:solidFill>
                <a:latin typeface="CG Times"/>
                <a:ea typeface="Times New Roman"/>
                <a:cs typeface="Traditional Arabic"/>
                <a:sym typeface="AGA Arabesque"/>
              </a:rPr>
              <a:t></a:t>
            </a:r>
            <a:r>
              <a:rPr lang="ar-SA" sz="2000" b="1" dirty="0">
                <a:solidFill>
                  <a:srgbClr val="1132D9"/>
                </a:solidFill>
                <a:latin typeface="CG Times"/>
                <a:ea typeface="Times New Roman"/>
                <a:cs typeface="Traditional Arabic"/>
              </a:rPr>
              <a:t>  يَقُوْلُ: "لا تُطْرُونِي، كَمَا أَطْرَتِ النَّصَارَى ابْنَ مَرْيَمَ، فَإِنَّمَا أَنَا عَبْدُهُ، فَقُوْلُوا: عَبْدُ اللهِ وَرَسُولُهُ".</a:t>
            </a:r>
            <a:r>
              <a:rPr lang="ar-SY" sz="2000" b="1" dirty="0">
                <a:solidFill>
                  <a:srgbClr val="1132D9"/>
                </a:solidFill>
                <a:latin typeface="CG Times"/>
                <a:ea typeface="Times New Roman"/>
                <a:cs typeface="Traditional Arabic"/>
              </a:rPr>
              <a:t> (رواه البخاري)</a:t>
            </a:r>
            <a:endParaRPr lang="en-GB" sz="1600" b="1" dirty="0">
              <a:solidFill>
                <a:srgbClr val="1132D9"/>
              </a:solidFill>
              <a:ea typeface="Times New Roman"/>
              <a:cs typeface="Arial"/>
            </a:endParaRPr>
          </a:p>
          <a:p>
            <a:pPr marL="525780" marR="540385" algn="justLow">
              <a:lnSpc>
                <a:spcPct val="115000"/>
              </a:lnSpc>
              <a:spcAft>
                <a:spcPts val="0"/>
              </a:spcAft>
              <a:tabLst>
                <a:tab pos="5206365" algn="r"/>
              </a:tabLst>
            </a:pPr>
            <a:r>
              <a:rPr lang="ar-SY" sz="2000" dirty="0">
                <a:latin typeface="CG Times"/>
                <a:ea typeface="Times New Roman"/>
                <a:cs typeface="Traditional Arabic"/>
              </a:rPr>
              <a:t> </a:t>
            </a:r>
            <a:r>
              <a:rPr lang="en-GB" sz="2000" dirty="0" smtClean="0">
                <a:latin typeface="CG Times"/>
                <a:ea typeface="Times New Roman"/>
                <a:cs typeface="Traditional Arabic"/>
              </a:rPr>
              <a:t>   </a:t>
            </a:r>
            <a:r>
              <a:rPr lang="en-GB" sz="1800" dirty="0" smtClean="0">
                <a:latin typeface="CG Times"/>
                <a:ea typeface="Times New Roman"/>
                <a:cs typeface="Arial"/>
              </a:rPr>
              <a:t>Omar </a:t>
            </a:r>
            <a:r>
              <a:rPr lang="en-GB" sz="1800" dirty="0">
                <a:latin typeface="CG Times"/>
                <a:ea typeface="Times New Roman"/>
                <a:cs typeface="Arial"/>
              </a:rPr>
              <a:t>reported that he heard the Messenger of Allah (peace and blessings of Allah be upon him) saying: "Do not </a:t>
            </a:r>
            <a:r>
              <a:rPr lang="en-GB" sz="1800" u="sng" dirty="0">
                <a:solidFill>
                  <a:srgbClr val="FF0000"/>
                </a:solidFill>
                <a:latin typeface="CG Times"/>
                <a:ea typeface="Times New Roman"/>
                <a:cs typeface="Arial"/>
              </a:rPr>
              <a:t>overpraise</a:t>
            </a:r>
            <a:r>
              <a:rPr lang="en-GB" sz="1800" dirty="0">
                <a:latin typeface="CG Times"/>
                <a:ea typeface="Times New Roman"/>
                <a:cs typeface="Arial"/>
              </a:rPr>
              <a:t> me as the Christians did to the son of Mary.  I am just Allah's servant. You may just say `Muhammad is the servant and Messenger of Allah'."</a:t>
            </a:r>
            <a:endParaRPr lang="en-GB" sz="1600" dirty="0">
              <a:ea typeface="Times New Roman"/>
              <a:cs typeface="Arial"/>
            </a:endParaRPr>
          </a:p>
          <a:p>
            <a:pPr marL="525780">
              <a:lnSpc>
                <a:spcPct val="115000"/>
              </a:lnSpc>
              <a:spcAft>
                <a:spcPts val="0"/>
              </a:spcAft>
              <a:tabLst>
                <a:tab pos="4935855" algn="r"/>
              </a:tabLst>
            </a:pPr>
            <a:r>
              <a:rPr lang="en-GB" sz="1800" dirty="0">
                <a:latin typeface="CG Times"/>
                <a:ea typeface="Times New Roman"/>
                <a:cs typeface="Arial"/>
              </a:rPr>
              <a:t> </a:t>
            </a:r>
            <a:r>
              <a:rPr lang="en-GB" sz="1050" dirty="0">
                <a:latin typeface="CG Times"/>
                <a:ea typeface="Times New Roman"/>
                <a:cs typeface="Arial"/>
              </a:rPr>
              <a:t>(</a:t>
            </a:r>
            <a:r>
              <a:rPr lang="en-GB" sz="1050" b="1" i="1" dirty="0" err="1">
                <a:latin typeface="CG Times"/>
                <a:ea typeface="Times New Roman"/>
                <a:cs typeface="Arial"/>
              </a:rPr>
              <a:t>Bukhari</a:t>
            </a:r>
            <a:r>
              <a:rPr lang="en-GB" sz="1050" b="1" i="1" dirty="0">
                <a:latin typeface="CG Times"/>
                <a:ea typeface="Times New Roman"/>
                <a:cs typeface="Arial"/>
              </a:rPr>
              <a:t>)</a:t>
            </a:r>
            <a:endParaRPr lang="en-GB" sz="1600" dirty="0">
              <a:ea typeface="Times New Roman"/>
              <a:cs typeface="Arial"/>
            </a:endParaRPr>
          </a:p>
          <a:p>
            <a:pPr marL="525780">
              <a:lnSpc>
                <a:spcPct val="115000"/>
              </a:lnSpc>
              <a:spcAft>
                <a:spcPts val="1000"/>
              </a:spcAft>
              <a:tabLst>
                <a:tab pos="4935855" algn="r"/>
              </a:tabLst>
            </a:pPr>
            <a:r>
              <a:rPr lang="en-GB" sz="1600" dirty="0">
                <a:latin typeface="Times New Roman"/>
                <a:ea typeface="Calibri"/>
                <a:cs typeface="Arial"/>
              </a:rPr>
              <a:t> </a:t>
            </a:r>
            <a:endParaRPr lang="en-GB" sz="1600" dirty="0">
              <a:ea typeface="Times New Roman"/>
              <a:cs typeface="Arial"/>
            </a:endParaRPr>
          </a:p>
          <a:p>
            <a:pPr marL="0" lvl="0" indent="0" algn="just">
              <a:lnSpc>
                <a:spcPct val="115000"/>
              </a:lnSpc>
              <a:spcAft>
                <a:spcPts val="0"/>
              </a:spcAft>
              <a:tabLst>
                <a:tab pos="180340" algn="l"/>
              </a:tabLst>
            </a:pPr>
            <a:endParaRPr lang="en-GB" sz="1800" dirty="0"/>
          </a:p>
        </p:txBody>
      </p:sp>
    </p:spTree>
    <p:extLst>
      <p:ext uri="{BB962C8B-B14F-4D97-AF65-F5344CB8AC3E}">
        <p14:creationId xmlns:p14="http://schemas.microsoft.com/office/powerpoint/2010/main" xmlns="" val="15323697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spcAft>
                <a:spcPts val="0"/>
              </a:spcAft>
            </a:pPr>
            <a:r>
              <a:rPr lang="en-GB" sz="3200" b="1" dirty="0" smtClean="0">
                <a:solidFill>
                  <a:srgbClr val="1132D9"/>
                </a:solidFill>
              </a:rPr>
              <a:t/>
            </a:r>
            <a:br>
              <a:rPr lang="en-GB" sz="3200" b="1" dirty="0" smtClean="0">
                <a:solidFill>
                  <a:srgbClr val="1132D9"/>
                </a:solidFill>
              </a:rPr>
            </a:br>
            <a:r>
              <a:rPr lang="en-GB" sz="2400" b="1" dirty="0" smtClean="0">
                <a:solidFill>
                  <a:srgbClr val="1132D9"/>
                </a:solidFill>
              </a:rPr>
              <a:t>3.The  </a:t>
            </a:r>
            <a:r>
              <a:rPr lang="en-GB" sz="2400" b="1" dirty="0">
                <a:solidFill>
                  <a:srgbClr val="1132D9"/>
                </a:solidFill>
              </a:rPr>
              <a:t>T</a:t>
            </a:r>
            <a:r>
              <a:rPr lang="en-GB" sz="2400" b="1" dirty="0" smtClean="0">
                <a:solidFill>
                  <a:srgbClr val="1132D9"/>
                </a:solidFill>
              </a:rPr>
              <a:t>ranslation </a:t>
            </a:r>
            <a:r>
              <a:rPr lang="en-GB" sz="2400" b="1" dirty="0">
                <a:solidFill>
                  <a:srgbClr val="1132D9"/>
                </a:solidFill>
              </a:rPr>
              <a:t>of </a:t>
            </a:r>
            <a:r>
              <a:rPr lang="en-GB" sz="2400" b="1" dirty="0" err="1">
                <a:solidFill>
                  <a:srgbClr val="1132D9"/>
                </a:solidFill>
              </a:rPr>
              <a:t>Hadeeth</a:t>
            </a:r>
            <a:r>
              <a:rPr lang="en-GB" sz="2400" b="1" dirty="0">
                <a:solidFill>
                  <a:srgbClr val="1132D9"/>
                </a:solidFill>
              </a:rPr>
              <a:t> from a </a:t>
            </a:r>
            <a:r>
              <a:rPr lang="en-GB" sz="2400" b="1" dirty="0" smtClean="0">
                <a:solidFill>
                  <a:srgbClr val="1132D9"/>
                </a:solidFill>
              </a:rPr>
              <a:t>Linguistic Point </a:t>
            </a:r>
            <a:r>
              <a:rPr lang="en-GB" sz="2400" b="1" dirty="0">
                <a:solidFill>
                  <a:srgbClr val="1132D9"/>
                </a:solidFill>
              </a:rPr>
              <a:t>of </a:t>
            </a:r>
            <a:r>
              <a:rPr lang="en-GB" sz="2400" b="1" dirty="0" smtClean="0">
                <a:solidFill>
                  <a:srgbClr val="1132D9"/>
                </a:solidFill>
              </a:rPr>
              <a:t>View</a:t>
            </a:r>
            <a:r>
              <a:rPr lang="en-GB" sz="2800" b="1" dirty="0">
                <a:solidFill>
                  <a:srgbClr val="1132D9"/>
                </a:solidFill>
              </a:rPr>
              <a:t/>
            </a:r>
            <a:br>
              <a:rPr lang="en-GB" sz="2800" b="1" dirty="0">
                <a:solidFill>
                  <a:srgbClr val="1132D9"/>
                </a:solidFill>
              </a:rPr>
            </a:br>
            <a:r>
              <a:rPr lang="en-GB" sz="1800" b="1" dirty="0">
                <a:solidFill>
                  <a:schemeClr val="tx1"/>
                </a:solidFill>
                <a:latin typeface="+mn-lt"/>
                <a:ea typeface="Calibri"/>
                <a:cs typeface="Arial"/>
              </a:rPr>
              <a:t> </a:t>
            </a:r>
            <a:br>
              <a:rPr lang="en-GB" sz="1800" b="1" dirty="0">
                <a:solidFill>
                  <a:schemeClr val="tx1"/>
                </a:solidFill>
                <a:latin typeface="+mn-lt"/>
                <a:ea typeface="Calibri"/>
                <a:cs typeface="Arial"/>
              </a:rPr>
            </a:br>
            <a:endParaRPr lang="en-US" sz="3200" b="1" dirty="0">
              <a:solidFill>
                <a:srgbClr val="1132D9"/>
              </a:solidFill>
            </a:endParaRPr>
          </a:p>
        </p:txBody>
      </p:sp>
      <p:sp>
        <p:nvSpPr>
          <p:cNvPr id="3" name="Content Placeholder 2"/>
          <p:cNvSpPr>
            <a:spLocks noGrp="1"/>
          </p:cNvSpPr>
          <p:nvPr>
            <p:ph idx="1"/>
          </p:nvPr>
        </p:nvSpPr>
        <p:spPr>
          <a:xfrm>
            <a:off x="495300" y="1295400"/>
            <a:ext cx="8915400" cy="5181600"/>
          </a:xfrm>
        </p:spPr>
        <p:txBody>
          <a:bodyPr/>
          <a:lstStyle/>
          <a:p>
            <a:pPr algn="just">
              <a:lnSpc>
                <a:spcPct val="115000"/>
              </a:lnSpc>
              <a:spcAft>
                <a:spcPts val="0"/>
              </a:spcAft>
              <a:buFont typeface="Wingdings" pitchFamily="2" charset="2"/>
              <a:buChar char="q"/>
            </a:pPr>
            <a:r>
              <a:rPr lang="en-GB" sz="1600" dirty="0">
                <a:latin typeface="Times New Roman"/>
                <a:ea typeface="Calibri"/>
                <a:cs typeface="Arial"/>
              </a:rPr>
              <a:t>Linguistically speaking, the translator of the Prophet’s </a:t>
            </a:r>
            <a:r>
              <a:rPr lang="en-GB" sz="1600" dirty="0" err="1">
                <a:latin typeface="Times New Roman"/>
                <a:ea typeface="Calibri"/>
                <a:cs typeface="Arial"/>
              </a:rPr>
              <a:t>Hadeeth</a:t>
            </a:r>
            <a:r>
              <a:rPr lang="en-GB" sz="1600" dirty="0">
                <a:latin typeface="Times New Roman"/>
                <a:ea typeface="Calibri"/>
                <a:cs typeface="Arial"/>
              </a:rPr>
              <a:t> (</a:t>
            </a:r>
            <a:r>
              <a:rPr lang="en-GB" sz="1600" dirty="0" err="1">
                <a:latin typeface="Times New Roman"/>
                <a:ea typeface="Calibri"/>
                <a:cs typeface="Arial"/>
              </a:rPr>
              <a:t>p.b.b.u.h</a:t>
            </a:r>
            <a:r>
              <a:rPr lang="en-GB" sz="1600" dirty="0">
                <a:latin typeface="Times New Roman"/>
                <a:ea typeface="Calibri"/>
                <a:cs typeface="Arial"/>
              </a:rPr>
              <a:t>) needs to be aware of certain translation problems that might distort the meaning of the </a:t>
            </a:r>
            <a:r>
              <a:rPr lang="en-GB" sz="1600" dirty="0" err="1">
                <a:latin typeface="Times New Roman"/>
                <a:ea typeface="Calibri"/>
                <a:cs typeface="Arial"/>
              </a:rPr>
              <a:t>Hadeeth</a:t>
            </a:r>
            <a:r>
              <a:rPr lang="en-GB" sz="1600" dirty="0">
                <a:latin typeface="Times New Roman"/>
                <a:ea typeface="Calibri"/>
                <a:cs typeface="Arial"/>
              </a:rPr>
              <a:t>.  A simple comparison between Al-</a:t>
            </a:r>
            <a:r>
              <a:rPr lang="en-GB" sz="1600" dirty="0" err="1">
                <a:latin typeface="Times New Roman"/>
                <a:ea typeface="Calibri"/>
                <a:cs typeface="Arial"/>
              </a:rPr>
              <a:t>Fahim’s</a:t>
            </a:r>
            <a:r>
              <a:rPr lang="en-GB" sz="1600" dirty="0">
                <a:latin typeface="Times New Roman"/>
                <a:ea typeface="Calibri"/>
                <a:cs typeface="Arial"/>
              </a:rPr>
              <a:t> translation (1997) and that of Halimah (2012) would explain the point.  </a:t>
            </a:r>
            <a:endParaRPr lang="en-GB" sz="1600" dirty="0">
              <a:ea typeface="Times New Roman"/>
              <a:cs typeface="Arial"/>
            </a:endParaRPr>
          </a:p>
          <a:p>
            <a:pPr marL="615315" marR="630555" algn="justLow" rtl="1">
              <a:lnSpc>
                <a:spcPct val="115000"/>
              </a:lnSpc>
              <a:spcAft>
                <a:spcPts val="0"/>
              </a:spcAft>
            </a:pPr>
            <a:r>
              <a:rPr lang="en-GB" sz="1600" b="1" dirty="0" smtClean="0">
                <a:latin typeface="CG Times"/>
                <a:ea typeface="Times New Roman"/>
                <a:cs typeface="Traditional Arabic"/>
              </a:rPr>
              <a:t>      </a:t>
            </a:r>
            <a:r>
              <a:rPr lang="ar-SA" sz="1600" b="1" dirty="0" smtClean="0">
                <a:latin typeface="CG Times"/>
                <a:ea typeface="Times New Roman"/>
                <a:cs typeface="Traditional Arabic"/>
              </a:rPr>
              <a:t>عَنْ </a:t>
            </a:r>
            <a:r>
              <a:rPr lang="ar-SA" sz="1600" b="1" dirty="0">
                <a:latin typeface="CG Times"/>
                <a:ea typeface="Times New Roman"/>
                <a:cs typeface="Traditional Arabic"/>
              </a:rPr>
              <a:t>أَبِيْ هُرَيْرَةَ، أَنَّ رَسُولَ اللهِ </a:t>
            </a:r>
            <a:r>
              <a:rPr lang="en-GB" sz="1600" b="1" dirty="0">
                <a:latin typeface="CG Times"/>
                <a:ea typeface="Times New Roman"/>
                <a:cs typeface="Traditional Arabic"/>
                <a:sym typeface="AGA Arabesque"/>
              </a:rPr>
              <a:t></a:t>
            </a:r>
            <a:r>
              <a:rPr lang="ar-SA" sz="1600" b="1" dirty="0">
                <a:latin typeface="CG Times"/>
                <a:ea typeface="Times New Roman"/>
                <a:cs typeface="Traditional Arabic"/>
              </a:rPr>
              <a:t> قَالَ: "أَتَدْرُونَ مَا الْمُفْلِسُ؟" قَالُوا: ال</a:t>
            </a:r>
            <a:r>
              <a:rPr lang="ar-SA" sz="1600" b="1" dirty="0">
                <a:solidFill>
                  <a:srgbClr val="FF0000"/>
                </a:solidFill>
                <a:latin typeface="CG Times"/>
                <a:ea typeface="Times New Roman"/>
                <a:cs typeface="Traditional Arabic"/>
              </a:rPr>
              <a:t>ْمُف</a:t>
            </a:r>
            <a:r>
              <a:rPr lang="ar-SA" sz="1600" b="1" dirty="0">
                <a:solidFill>
                  <a:srgbClr val="FF3300"/>
                </a:solidFill>
                <a:latin typeface="CG Times"/>
                <a:ea typeface="Times New Roman"/>
                <a:cs typeface="Traditional Arabic"/>
              </a:rPr>
              <a:t>ْلِسُ </a:t>
            </a:r>
            <a:r>
              <a:rPr lang="ar-SA" sz="1600" b="1" dirty="0">
                <a:latin typeface="CG Times"/>
                <a:ea typeface="Times New Roman"/>
                <a:cs typeface="Traditional Arabic"/>
              </a:rPr>
              <a:t>فِيْنَا مَنْ لا دِرْهَمَ لَهُ وَلا مَتَاعَ. فَقَالَ: "الْمُفْلِسُ مِنْ أُمَّتِيْ مَنْ يَأْتِيْ يَوْمَ الْقِيَامَةِ بِصَلاةٍ وَصِيَامٍ وَزَكَاةٍ، وَيَأْتِيْ </a:t>
            </a:r>
            <a:r>
              <a:rPr lang="ar-SA" sz="1600" b="1" dirty="0">
                <a:solidFill>
                  <a:srgbClr val="FF0000"/>
                </a:solidFill>
                <a:latin typeface="CG Times"/>
                <a:ea typeface="Times New Roman"/>
                <a:cs typeface="Traditional Arabic"/>
              </a:rPr>
              <a:t>وَقَدْ شَتَمَ هَذَا وَقَذَفَ هَذَا، وَأَكَلَ مَالَ هَذَا وَسَفَكَ دَمَ هَذَا، وَضَرَبَ هَذَا،</a:t>
            </a:r>
            <a:r>
              <a:rPr lang="ar-SA" sz="1600" b="1" dirty="0">
                <a:latin typeface="CG Times"/>
                <a:ea typeface="Times New Roman"/>
                <a:cs typeface="Traditional Arabic"/>
              </a:rPr>
              <a:t> فَيُعْطَى هَذَا مِنْ حَسَنَاتِهِ، وَهَذَا مِنْ حَسَنَاتِهِ، فَإِنْ فَنِيَتْ حَسَنَاتُهُ قَبْلَ أَنْ يُقْضَى مَا عَلَيْهِ أُخِذَ مِنْ خَطَايَاهًم، فَطُرِحَتْ عَلَيْه، ثُمَّ طُرِحَ فِي النَّارِ". </a:t>
            </a:r>
            <a:r>
              <a:rPr lang="ar-SA" sz="1600" b="1" dirty="0" smtClean="0">
                <a:latin typeface="CG Times"/>
                <a:ea typeface="Times New Roman"/>
                <a:cs typeface="Traditional Arabic"/>
              </a:rPr>
              <a:t>(</a:t>
            </a:r>
            <a:r>
              <a:rPr lang="ar-SA" sz="1600" b="1" dirty="0">
                <a:latin typeface="CG Times"/>
                <a:ea typeface="Times New Roman"/>
                <a:cs typeface="Traditional Arabic"/>
              </a:rPr>
              <a:t>رَوَاهُ مُسْلِم</a:t>
            </a:r>
            <a:r>
              <a:rPr lang="ar-SA" sz="1600" b="1" dirty="0" smtClean="0">
                <a:latin typeface="CG Times"/>
                <a:ea typeface="Times New Roman"/>
                <a:cs typeface="Traditional Arabic"/>
              </a:rPr>
              <a:t>)</a:t>
            </a:r>
            <a:endParaRPr lang="en-GB" sz="1600" b="1" dirty="0" smtClean="0">
              <a:latin typeface="CG Times"/>
              <a:ea typeface="Times New Roman"/>
              <a:cs typeface="Traditional Arabic"/>
            </a:endParaRPr>
          </a:p>
          <a:p>
            <a:pPr marL="615315" marR="630555" algn="just">
              <a:lnSpc>
                <a:spcPct val="115000"/>
              </a:lnSpc>
              <a:spcAft>
                <a:spcPts val="0"/>
              </a:spcAft>
            </a:pPr>
            <a:r>
              <a:rPr lang="en-GB" sz="1600" b="1" u="sng" dirty="0">
                <a:latin typeface="Times New Roman"/>
                <a:ea typeface="Calibri"/>
                <a:cs typeface="Arial"/>
              </a:rPr>
              <a:t>Al-</a:t>
            </a:r>
            <a:r>
              <a:rPr lang="en-GB" sz="1600" b="1" u="sng" dirty="0" err="1">
                <a:latin typeface="Times New Roman"/>
                <a:ea typeface="Calibri"/>
                <a:cs typeface="Arial"/>
              </a:rPr>
              <a:t>Fahim’s</a:t>
            </a:r>
            <a:r>
              <a:rPr lang="en-GB" sz="1600" b="1" u="sng" dirty="0">
                <a:latin typeface="Times New Roman"/>
                <a:ea typeface="Calibri"/>
                <a:cs typeface="Arial"/>
              </a:rPr>
              <a:t> translation</a:t>
            </a:r>
            <a:r>
              <a:rPr lang="en-GB" sz="1600" b="1" dirty="0" smtClean="0">
                <a:latin typeface="Times New Roman"/>
                <a:ea typeface="Calibri"/>
                <a:cs typeface="Arial"/>
              </a:rPr>
              <a:t>:</a:t>
            </a:r>
            <a:r>
              <a:rPr lang="en-GB" sz="1600" b="1" dirty="0">
                <a:latin typeface="Times New Roman"/>
                <a:ea typeface="Calibri"/>
                <a:cs typeface="Arial"/>
              </a:rPr>
              <a:t> </a:t>
            </a:r>
            <a:endParaRPr lang="en-GB" sz="1600" dirty="0">
              <a:ea typeface="Times New Roman"/>
              <a:cs typeface="Arial"/>
            </a:endParaRPr>
          </a:p>
          <a:p>
            <a:pPr marL="615315" marR="630555" algn="just">
              <a:lnSpc>
                <a:spcPct val="115000"/>
              </a:lnSpc>
              <a:spcAft>
                <a:spcPts val="0"/>
              </a:spcAft>
              <a:buFont typeface="Wingdings" pitchFamily="2" charset="2"/>
              <a:buChar char="q"/>
            </a:pPr>
            <a:r>
              <a:rPr lang="en-GB" sz="1400" dirty="0">
                <a:latin typeface="Times New Roman"/>
                <a:ea typeface="Calibri"/>
                <a:cs typeface="Arial"/>
              </a:rPr>
              <a:t>On the authority of Abu </a:t>
            </a:r>
            <a:r>
              <a:rPr lang="en-GB" sz="1400" dirty="0" err="1">
                <a:latin typeface="Times New Roman"/>
                <a:ea typeface="Calibri"/>
                <a:cs typeface="Arial"/>
              </a:rPr>
              <a:t>Hurairah</a:t>
            </a:r>
            <a:r>
              <a:rPr lang="en-GB" sz="1400" dirty="0">
                <a:latin typeface="Times New Roman"/>
                <a:ea typeface="Calibri"/>
                <a:cs typeface="Arial"/>
              </a:rPr>
              <a:t> (may Allah be pleased with him who said: the Messenger of Allah (peace and blessings of Allah be upon him) once asked his companions: Do you know who </a:t>
            </a:r>
            <a:r>
              <a:rPr lang="en-GB" sz="1400" b="1" i="1" u="sng" dirty="0">
                <a:solidFill>
                  <a:srgbClr val="FF0000"/>
                </a:solidFill>
                <a:latin typeface="Times New Roman"/>
                <a:ea typeface="Calibri"/>
                <a:cs typeface="Arial"/>
              </a:rPr>
              <a:t>a pauper</a:t>
            </a:r>
            <a:r>
              <a:rPr lang="en-GB" sz="1400" dirty="0">
                <a:solidFill>
                  <a:srgbClr val="FF0000"/>
                </a:solidFill>
                <a:latin typeface="Times New Roman"/>
                <a:ea typeface="Calibri"/>
                <a:cs typeface="Arial"/>
              </a:rPr>
              <a:t> </a:t>
            </a:r>
            <a:r>
              <a:rPr lang="en-GB" sz="1400" dirty="0">
                <a:latin typeface="Times New Roman"/>
                <a:ea typeface="Calibri"/>
                <a:cs typeface="Arial"/>
              </a:rPr>
              <a:t>is?  The companions replied that </a:t>
            </a:r>
            <a:r>
              <a:rPr lang="en-GB" sz="1400" b="1" i="1" u="sng" dirty="0">
                <a:solidFill>
                  <a:srgbClr val="FF0000"/>
                </a:solidFill>
                <a:latin typeface="Times New Roman"/>
                <a:ea typeface="Calibri"/>
                <a:cs typeface="Arial"/>
              </a:rPr>
              <a:t>a pauper</a:t>
            </a:r>
            <a:r>
              <a:rPr lang="en-GB" sz="1400" dirty="0">
                <a:solidFill>
                  <a:srgbClr val="FF0000"/>
                </a:solidFill>
                <a:latin typeface="Times New Roman"/>
                <a:ea typeface="Calibri"/>
                <a:cs typeface="Arial"/>
              </a:rPr>
              <a:t> </a:t>
            </a:r>
            <a:r>
              <a:rPr lang="en-GB" sz="1400" dirty="0">
                <a:latin typeface="Times New Roman"/>
                <a:ea typeface="Calibri"/>
                <a:cs typeface="Arial"/>
              </a:rPr>
              <a:t>is a person who has no money or property.  The Prophet explained the point and said: “A Pauper among my followers (</a:t>
            </a:r>
            <a:r>
              <a:rPr lang="en-GB" sz="1400" dirty="0" err="1">
                <a:latin typeface="Times New Roman"/>
                <a:ea typeface="Calibri"/>
                <a:cs typeface="Arial"/>
              </a:rPr>
              <a:t>Ummah</a:t>
            </a:r>
            <a:r>
              <a:rPr lang="en-GB" sz="1400" dirty="0">
                <a:latin typeface="Times New Roman"/>
                <a:ea typeface="Calibri"/>
                <a:cs typeface="Arial"/>
              </a:rPr>
              <a:t>) is one who will come on the Day of Judgement with a good record of </a:t>
            </a:r>
            <a:r>
              <a:rPr lang="en-GB" sz="1400" dirty="0" err="1">
                <a:latin typeface="Times New Roman"/>
                <a:ea typeface="Calibri"/>
                <a:cs typeface="Arial"/>
              </a:rPr>
              <a:t>Salat</a:t>
            </a:r>
            <a:r>
              <a:rPr lang="en-GB" sz="1400" dirty="0">
                <a:latin typeface="Times New Roman"/>
                <a:ea typeface="Calibri"/>
                <a:cs typeface="Arial"/>
              </a:rPr>
              <a:t> (prayers), </a:t>
            </a:r>
            <a:r>
              <a:rPr lang="en-GB" sz="1400" dirty="0" err="1">
                <a:latin typeface="Times New Roman"/>
                <a:ea typeface="Calibri"/>
                <a:cs typeface="Arial"/>
              </a:rPr>
              <a:t>Saum</a:t>
            </a:r>
            <a:r>
              <a:rPr lang="en-GB" sz="1400" dirty="0">
                <a:latin typeface="Times New Roman"/>
                <a:ea typeface="Calibri"/>
                <a:cs typeface="Arial"/>
              </a:rPr>
              <a:t> (fasting) and Zakat (payment of poor due) but who has also </a:t>
            </a:r>
            <a:r>
              <a:rPr lang="en-GB" sz="1400" b="1" i="1" dirty="0">
                <a:solidFill>
                  <a:srgbClr val="FF0000"/>
                </a:solidFill>
                <a:latin typeface="Times New Roman"/>
                <a:ea typeface="Calibri"/>
                <a:cs typeface="Arial"/>
              </a:rPr>
              <a:t>abused somebody; slandered someone; usurped the goods of another person, has killed someone or beaten another person</a:t>
            </a:r>
            <a:r>
              <a:rPr lang="en-GB" sz="1400" i="1" dirty="0">
                <a:latin typeface="Times New Roman"/>
                <a:ea typeface="Calibri"/>
                <a:cs typeface="Arial"/>
              </a:rPr>
              <a:t>.</a:t>
            </a:r>
            <a:r>
              <a:rPr lang="en-GB" sz="1400" dirty="0">
                <a:latin typeface="Times New Roman"/>
                <a:ea typeface="Calibri"/>
                <a:cs typeface="Arial"/>
              </a:rPr>
              <a:t>  All the oppressed people will receive a part of the aggressor’s good deeds.  Should they fall short of his aggression, then the aggrieved person’s sins and defaults, will be transferred from them to him, and he will be thrown into the Fire (Hell).”</a:t>
            </a:r>
            <a:endParaRPr lang="en-GB" sz="1400" dirty="0">
              <a:ea typeface="Times New Roman"/>
              <a:cs typeface="Arial"/>
            </a:endParaRPr>
          </a:p>
          <a:p>
            <a:pPr marL="630555" marR="615315">
              <a:lnSpc>
                <a:spcPct val="115000"/>
              </a:lnSpc>
              <a:spcAft>
                <a:spcPts val="0"/>
              </a:spcAft>
              <a:tabLst>
                <a:tab pos="471805" algn="l"/>
              </a:tabLst>
            </a:pPr>
            <a:r>
              <a:rPr lang="en-GB" sz="1400" dirty="0" smtClean="0">
                <a:latin typeface="Times New Roman" pitchFamily="18" charset="0"/>
                <a:ea typeface="Times New Roman"/>
                <a:cs typeface="Times New Roman" pitchFamily="18" charset="0"/>
              </a:rPr>
              <a:t>(</a:t>
            </a:r>
            <a:r>
              <a:rPr lang="en-GB" sz="1400" dirty="0">
                <a:latin typeface="Times New Roman" pitchFamily="18" charset="0"/>
                <a:ea typeface="Times New Roman"/>
                <a:cs typeface="Times New Roman" pitchFamily="18" charset="0"/>
              </a:rPr>
              <a:t>Muslim)</a:t>
            </a:r>
          </a:p>
          <a:p>
            <a:pPr marL="630555" marR="615315" algn="just">
              <a:lnSpc>
                <a:spcPct val="115000"/>
              </a:lnSpc>
              <a:spcAft>
                <a:spcPts val="0"/>
              </a:spcAft>
            </a:pPr>
            <a:r>
              <a:rPr lang="en-GB" sz="1600" dirty="0">
                <a:latin typeface="Times New Roman"/>
                <a:ea typeface="Calibri"/>
                <a:cs typeface="Arial"/>
              </a:rPr>
              <a:t> </a:t>
            </a:r>
            <a:endParaRPr lang="en-GB" sz="1600" dirty="0">
              <a:ea typeface="Times New Roman"/>
              <a:cs typeface="Arial"/>
            </a:endParaRPr>
          </a:p>
          <a:p>
            <a:pPr marL="114300" indent="0" algn="l">
              <a:lnSpc>
                <a:spcPct val="115000"/>
              </a:lnSpc>
              <a:spcAft>
                <a:spcPts val="1000"/>
              </a:spcAft>
            </a:pPr>
            <a:endParaRPr lang="en-GB" sz="1800" b="1" dirty="0">
              <a:ea typeface="Calibri"/>
              <a:cs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lnSpc>
                <a:spcPct val="115000"/>
              </a:lnSpc>
              <a:spcAft>
                <a:spcPts val="0"/>
              </a:spcAft>
            </a:pPr>
            <a:r>
              <a:rPr lang="en-GB" sz="3200" b="1" dirty="0">
                <a:solidFill>
                  <a:schemeClr val="tx1"/>
                </a:solidFill>
              </a:rPr>
              <a:t/>
            </a:r>
            <a:br>
              <a:rPr lang="en-GB" sz="3200" b="1" dirty="0">
                <a:solidFill>
                  <a:schemeClr val="tx1"/>
                </a:solidFill>
              </a:rPr>
            </a:br>
            <a:r>
              <a:rPr lang="en-GB" sz="3200" b="1" dirty="0" smtClean="0">
                <a:solidFill>
                  <a:schemeClr val="tx1"/>
                </a:solidFill>
              </a:rPr>
              <a:t/>
            </a:r>
            <a:br>
              <a:rPr lang="en-GB" sz="3200" b="1" dirty="0" smtClean="0">
                <a:solidFill>
                  <a:schemeClr val="tx1"/>
                </a:solidFill>
              </a:rPr>
            </a:br>
            <a:r>
              <a:rPr lang="en-GB" sz="2800" b="1" dirty="0">
                <a:solidFill>
                  <a:srgbClr val="FF0000"/>
                </a:solidFill>
              </a:rPr>
              <a:t>Example</a:t>
            </a:r>
            <a:r>
              <a:rPr lang="en-GB" sz="3200" b="1" dirty="0">
                <a:solidFill>
                  <a:srgbClr val="FF0000"/>
                </a:solidFill>
              </a:rPr>
              <a:t/>
            </a:r>
            <a:br>
              <a:rPr lang="en-GB" sz="3200" b="1" dirty="0">
                <a:solidFill>
                  <a:srgbClr val="FF0000"/>
                </a:solidFill>
              </a:rPr>
            </a:br>
            <a:r>
              <a:rPr lang="en-GB" sz="3200" b="1" dirty="0">
                <a:latin typeface="Times New Roman"/>
                <a:ea typeface="Times New Roman"/>
                <a:cs typeface="Arial"/>
              </a:rPr>
              <a:t> </a:t>
            </a:r>
            <a:r>
              <a:rPr lang="en-GB" sz="2800" b="1" dirty="0">
                <a:solidFill>
                  <a:srgbClr val="1132D9"/>
                </a:solidFill>
                <a:ea typeface="Times New Roman"/>
                <a:cs typeface="Arial"/>
              </a:rPr>
              <a:t/>
            </a:r>
            <a:br>
              <a:rPr lang="en-GB" sz="2800" b="1" dirty="0">
                <a:solidFill>
                  <a:srgbClr val="1132D9"/>
                </a:solidFill>
                <a:ea typeface="Times New Roman"/>
                <a:cs typeface="Arial"/>
              </a:rPr>
            </a:br>
            <a:endParaRPr lang="en-US" sz="2800" b="1" dirty="0">
              <a:solidFill>
                <a:srgbClr val="1132D9"/>
              </a:solidFill>
              <a:ea typeface="Times New Roman"/>
              <a:cs typeface="Arial"/>
            </a:endParaRPr>
          </a:p>
        </p:txBody>
      </p:sp>
      <p:sp>
        <p:nvSpPr>
          <p:cNvPr id="3" name="Content Placeholder 2"/>
          <p:cNvSpPr>
            <a:spLocks noGrp="1"/>
          </p:cNvSpPr>
          <p:nvPr>
            <p:ph idx="1"/>
          </p:nvPr>
        </p:nvSpPr>
        <p:spPr/>
        <p:txBody>
          <a:bodyPr/>
          <a:lstStyle/>
          <a:p>
            <a:pPr marL="630555" marR="615315" lvl="0" algn="just">
              <a:lnSpc>
                <a:spcPct val="115000"/>
              </a:lnSpc>
              <a:spcAft>
                <a:spcPts val="0"/>
              </a:spcAft>
            </a:pPr>
            <a:r>
              <a:rPr lang="en-GB" sz="1400" b="1" u="sng" dirty="0" err="1">
                <a:solidFill>
                  <a:prstClr val="black"/>
                </a:solidFill>
                <a:latin typeface="Times New Roman"/>
                <a:ea typeface="Calibri"/>
                <a:cs typeface="Arial"/>
              </a:rPr>
              <a:t>Halimah’s</a:t>
            </a:r>
            <a:r>
              <a:rPr lang="en-GB" sz="1400" b="1" u="sng" dirty="0">
                <a:solidFill>
                  <a:prstClr val="black"/>
                </a:solidFill>
                <a:latin typeface="Times New Roman"/>
                <a:ea typeface="Calibri"/>
                <a:cs typeface="Arial"/>
              </a:rPr>
              <a:t> Translation:</a:t>
            </a:r>
            <a:r>
              <a:rPr lang="ar-SA" sz="1400" b="1" dirty="0">
                <a:solidFill>
                  <a:prstClr val="black"/>
                </a:solidFill>
                <a:ea typeface="Calibri"/>
                <a:cs typeface="Times New Roman"/>
              </a:rPr>
              <a:t> </a:t>
            </a:r>
            <a:endParaRPr lang="en-GB" sz="1400" dirty="0">
              <a:solidFill>
                <a:prstClr val="black"/>
              </a:solidFill>
              <a:ea typeface="Times New Roman"/>
              <a:cs typeface="Arial"/>
            </a:endParaRPr>
          </a:p>
          <a:p>
            <a:pPr marL="630555" marR="615315" algn="justLow">
              <a:lnSpc>
                <a:spcPct val="115000"/>
              </a:lnSpc>
              <a:spcAft>
                <a:spcPts val="0"/>
              </a:spcAft>
              <a:buFont typeface="Wingdings" pitchFamily="2" charset="2"/>
              <a:buChar char="q"/>
              <a:tabLst>
                <a:tab pos="471805" algn="l"/>
              </a:tabLst>
            </a:pPr>
            <a:r>
              <a:rPr lang="en-GB" sz="1400" dirty="0" smtClean="0">
                <a:solidFill>
                  <a:prstClr val="black"/>
                </a:solidFill>
                <a:latin typeface="Times New Roman" pitchFamily="18" charset="0"/>
                <a:ea typeface="Times New Roman"/>
                <a:cs typeface="Times New Roman" pitchFamily="18" charset="0"/>
              </a:rPr>
              <a:t>Abu </a:t>
            </a:r>
            <a:r>
              <a:rPr lang="en-GB" sz="1400" dirty="0" err="1" smtClean="0">
                <a:solidFill>
                  <a:prstClr val="black"/>
                </a:solidFill>
                <a:latin typeface="Times New Roman" pitchFamily="18" charset="0"/>
                <a:ea typeface="Times New Roman"/>
                <a:cs typeface="Times New Roman" pitchFamily="18" charset="0"/>
              </a:rPr>
              <a:t>Hurairah</a:t>
            </a:r>
            <a:r>
              <a:rPr lang="en-GB" sz="1400" dirty="0" smtClean="0">
                <a:solidFill>
                  <a:prstClr val="black"/>
                </a:solidFill>
                <a:latin typeface="Times New Roman" pitchFamily="18" charset="0"/>
                <a:ea typeface="Times New Roman"/>
                <a:cs typeface="Times New Roman" pitchFamily="18" charset="0"/>
              </a:rPr>
              <a:t> reported that the Messenger of Allah (peace and blessings of Allah be upon him) asked: "Do you know who </a:t>
            </a:r>
            <a:r>
              <a:rPr lang="en-GB" sz="1400" b="1" i="1" u="sng" dirty="0" smtClean="0">
                <a:solidFill>
                  <a:prstClr val="black"/>
                </a:solidFill>
                <a:latin typeface="Times New Roman" pitchFamily="18" charset="0"/>
                <a:ea typeface="Times New Roman"/>
                <a:cs typeface="Times New Roman" pitchFamily="18" charset="0"/>
              </a:rPr>
              <a:t>the bankrupt</a:t>
            </a:r>
            <a:r>
              <a:rPr lang="en-GB" sz="1400" dirty="0" smtClean="0">
                <a:solidFill>
                  <a:prstClr val="black"/>
                </a:solidFill>
                <a:latin typeface="Times New Roman" pitchFamily="18" charset="0"/>
                <a:ea typeface="Times New Roman"/>
                <a:cs typeface="Times New Roman" pitchFamily="18" charset="0"/>
              </a:rPr>
              <a:t> is?" His companions replied: "</a:t>
            </a:r>
            <a:r>
              <a:rPr lang="en-GB" sz="1400" b="1" i="1" u="sng" dirty="0" smtClean="0">
                <a:solidFill>
                  <a:prstClr val="black"/>
                </a:solidFill>
                <a:latin typeface="Times New Roman" pitchFamily="18" charset="0"/>
                <a:ea typeface="Times New Roman"/>
                <a:cs typeface="Times New Roman" pitchFamily="18" charset="0"/>
              </a:rPr>
              <a:t>The bankrupt</a:t>
            </a:r>
            <a:r>
              <a:rPr lang="en-GB" sz="1400" dirty="0" smtClean="0">
                <a:solidFill>
                  <a:prstClr val="black"/>
                </a:solidFill>
                <a:latin typeface="Times New Roman" pitchFamily="18" charset="0"/>
                <a:ea typeface="Times New Roman"/>
                <a:cs typeface="Times New Roman" pitchFamily="18" charset="0"/>
              </a:rPr>
              <a:t> among us is he who has neither money nor property."  The Prophet (</a:t>
            </a:r>
            <a:r>
              <a:rPr lang="en-GB" sz="1400" dirty="0" err="1" smtClean="0">
                <a:solidFill>
                  <a:prstClr val="black"/>
                </a:solidFill>
                <a:latin typeface="Times New Roman" pitchFamily="18" charset="0"/>
                <a:ea typeface="Times New Roman"/>
                <a:cs typeface="Times New Roman" pitchFamily="18" charset="0"/>
              </a:rPr>
              <a:t>p.b.b.u.h</a:t>
            </a:r>
            <a:r>
              <a:rPr lang="en-GB" sz="1400" dirty="0" smtClean="0">
                <a:solidFill>
                  <a:prstClr val="black"/>
                </a:solidFill>
                <a:latin typeface="Times New Roman" pitchFamily="18" charset="0"/>
                <a:ea typeface="Times New Roman"/>
                <a:cs typeface="Times New Roman" pitchFamily="18" charset="0"/>
              </a:rPr>
              <a:t>) then said: "</a:t>
            </a:r>
            <a:r>
              <a:rPr lang="en-GB" sz="1400" b="1" i="1" dirty="0" smtClean="0">
                <a:solidFill>
                  <a:prstClr val="black"/>
                </a:solidFill>
                <a:latin typeface="Times New Roman" pitchFamily="18" charset="0"/>
                <a:ea typeface="Times New Roman"/>
                <a:cs typeface="Times New Roman" pitchFamily="18" charset="0"/>
              </a:rPr>
              <a:t>The bankrupt</a:t>
            </a:r>
            <a:r>
              <a:rPr lang="en-GB" sz="1400" dirty="0" smtClean="0">
                <a:solidFill>
                  <a:prstClr val="black"/>
                </a:solidFill>
                <a:latin typeface="Times New Roman" pitchFamily="18" charset="0"/>
                <a:ea typeface="Times New Roman"/>
                <a:cs typeface="Times New Roman" pitchFamily="18" charset="0"/>
              </a:rPr>
              <a:t> among my people is he who comes in the Hereafter having performed </a:t>
            </a:r>
            <a:r>
              <a:rPr lang="en-GB" sz="1400" b="1" i="1" dirty="0" smtClean="0">
                <a:solidFill>
                  <a:prstClr val="black"/>
                </a:solidFill>
                <a:latin typeface="Times New Roman" pitchFamily="18" charset="0"/>
                <a:ea typeface="Times New Roman"/>
                <a:cs typeface="Times New Roman" pitchFamily="18" charset="0"/>
              </a:rPr>
              <a:t>prayers, fasted and paid `zakat'  but has already abused someone, slandered someone, encroached upon someone's rights, killed someone and robbed someone</a:t>
            </a:r>
            <a:r>
              <a:rPr lang="en-GB" sz="1400" dirty="0" smtClean="0">
                <a:solidFill>
                  <a:prstClr val="black"/>
                </a:solidFill>
                <a:latin typeface="Times New Roman" pitchFamily="18" charset="0"/>
                <a:ea typeface="Times New Roman"/>
                <a:cs typeface="Times New Roman" pitchFamily="18" charset="0"/>
              </a:rPr>
              <a:t>.  Each one of these people will be paid back from the bankrupt's good deeds.  If he runs out of good deeds, he will be given some of their sins the result of which is that he is thrown in Hell-fire."       </a:t>
            </a:r>
            <a:r>
              <a:rPr lang="en-GB" sz="1400" dirty="0">
                <a:latin typeface="Times New Roman" pitchFamily="18" charset="0"/>
                <a:ea typeface="Times New Roman"/>
                <a:cs typeface="Times New Roman" pitchFamily="18" charset="0"/>
              </a:rPr>
              <a:t>(Muslim</a:t>
            </a:r>
            <a:r>
              <a:rPr lang="en-GB" sz="1400" dirty="0" smtClean="0">
                <a:latin typeface="Times New Roman" pitchFamily="18" charset="0"/>
                <a:ea typeface="Times New Roman"/>
                <a:cs typeface="Times New Roman" pitchFamily="18" charset="0"/>
              </a:rPr>
              <a:t>)</a:t>
            </a:r>
            <a:r>
              <a:rPr lang="en-GB" sz="1600" dirty="0" smtClean="0">
                <a:solidFill>
                  <a:prstClr val="black"/>
                </a:solidFill>
                <a:latin typeface="Times New Roman" pitchFamily="18" charset="0"/>
                <a:ea typeface="Times New Roman"/>
                <a:cs typeface="Times New Roman" pitchFamily="18" charset="0"/>
              </a:rPr>
              <a:t>                                      </a:t>
            </a:r>
            <a:endParaRPr lang="en-GB" sz="1600" dirty="0">
              <a:solidFill>
                <a:prstClr val="black"/>
              </a:solidFill>
              <a:latin typeface="Times New Roman" pitchFamily="18" charset="0"/>
              <a:ea typeface="Times New Roman"/>
              <a:cs typeface="Times New Roman" pitchFamily="18" charset="0"/>
            </a:endParaRPr>
          </a:p>
          <a:p>
            <a:pPr algn="just">
              <a:lnSpc>
                <a:spcPct val="115000"/>
              </a:lnSpc>
              <a:spcAft>
                <a:spcPts val="0"/>
              </a:spcAft>
              <a:buFont typeface="Wingdings" pitchFamily="2" charset="2"/>
              <a:buChar char="q"/>
            </a:pPr>
            <a:r>
              <a:rPr lang="en-GB" sz="1600" dirty="0">
                <a:latin typeface="Times New Roman"/>
                <a:ea typeface="Calibri"/>
                <a:cs typeface="Arial"/>
              </a:rPr>
              <a:t>At the lexical level, for example, </a:t>
            </a:r>
            <a:r>
              <a:rPr lang="en-GB" sz="1600" dirty="0" err="1">
                <a:latin typeface="Times New Roman"/>
                <a:ea typeface="Calibri"/>
                <a:cs typeface="Arial"/>
              </a:rPr>
              <a:t>AlFahim</a:t>
            </a:r>
            <a:r>
              <a:rPr lang="en-GB" sz="1600" dirty="0">
                <a:latin typeface="Times New Roman"/>
                <a:ea typeface="Calibri"/>
                <a:cs typeface="Arial"/>
              </a:rPr>
              <a:t> translated the Arabic word </a:t>
            </a:r>
            <a:r>
              <a:rPr lang="ar-SY" sz="1600" dirty="0">
                <a:ea typeface="Calibri"/>
                <a:cs typeface="Times New Roman"/>
              </a:rPr>
              <a:t>المفلس</a:t>
            </a:r>
            <a:r>
              <a:rPr lang="en-GB" sz="1600" dirty="0">
                <a:latin typeface="Times New Roman"/>
                <a:ea typeface="Calibri"/>
                <a:cs typeface="Arial"/>
              </a:rPr>
              <a:t> as a </a:t>
            </a:r>
            <a:r>
              <a:rPr lang="en-GB" sz="1600" b="1" i="1" dirty="0">
                <a:latin typeface="Times New Roman"/>
                <a:ea typeface="Calibri"/>
                <a:cs typeface="Arial"/>
              </a:rPr>
              <a:t>‘pauper’</a:t>
            </a:r>
            <a:r>
              <a:rPr lang="en-GB" sz="1600" dirty="0">
                <a:latin typeface="Times New Roman"/>
                <a:ea typeface="Calibri"/>
                <a:cs typeface="Arial"/>
              </a:rPr>
              <a:t> which is not really appropriate because it has a financial connotation </a:t>
            </a:r>
            <a:r>
              <a:rPr lang="en-GB" sz="1600" b="1" i="1" dirty="0">
                <a:latin typeface="Times New Roman"/>
                <a:ea typeface="Calibri"/>
                <a:cs typeface="Arial"/>
              </a:rPr>
              <a:t>only</a:t>
            </a:r>
            <a:r>
              <a:rPr lang="en-GB" sz="1600" dirty="0">
                <a:latin typeface="Times New Roman"/>
                <a:ea typeface="Calibri"/>
                <a:cs typeface="Arial"/>
              </a:rPr>
              <a:t> which is not what is meant by the Prophet’s saying (</a:t>
            </a:r>
            <a:r>
              <a:rPr lang="en-GB" sz="1600" dirty="0" err="1">
                <a:latin typeface="Times New Roman"/>
                <a:ea typeface="Calibri"/>
                <a:cs typeface="Arial"/>
              </a:rPr>
              <a:t>p.b.b.u.h</a:t>
            </a:r>
            <a:r>
              <a:rPr lang="en-GB" sz="1600" dirty="0">
                <a:latin typeface="Times New Roman"/>
                <a:ea typeface="Calibri"/>
                <a:cs typeface="Arial"/>
              </a:rPr>
              <a:t>) whereas  Halimah used the word </a:t>
            </a:r>
            <a:r>
              <a:rPr lang="en-GB" sz="1600" b="1" i="1" dirty="0">
                <a:latin typeface="Times New Roman"/>
                <a:ea typeface="Calibri"/>
                <a:cs typeface="Arial"/>
              </a:rPr>
              <a:t>‘bankrupt’</a:t>
            </a:r>
            <a:r>
              <a:rPr lang="en-GB" sz="1600" dirty="0">
                <a:latin typeface="Times New Roman"/>
                <a:ea typeface="Calibri"/>
                <a:cs typeface="Arial"/>
              </a:rPr>
              <a:t> which has both </a:t>
            </a:r>
            <a:r>
              <a:rPr lang="en-GB" sz="1600" b="1" i="1" dirty="0">
                <a:latin typeface="Times New Roman"/>
                <a:ea typeface="Calibri"/>
                <a:cs typeface="Arial"/>
              </a:rPr>
              <a:t>financial and spiritual connotations</a:t>
            </a:r>
            <a:r>
              <a:rPr lang="en-GB" sz="1600" dirty="0">
                <a:latin typeface="Times New Roman"/>
                <a:ea typeface="Calibri"/>
                <a:cs typeface="Arial"/>
              </a:rPr>
              <a:t> in English. Other examples of poor equivalence of </a:t>
            </a:r>
            <a:r>
              <a:rPr lang="en-GB" sz="1600" dirty="0" err="1">
                <a:latin typeface="Times New Roman"/>
                <a:ea typeface="Calibri"/>
                <a:cs typeface="Arial"/>
              </a:rPr>
              <a:t>AlFahim’s</a:t>
            </a:r>
            <a:r>
              <a:rPr lang="en-GB" sz="1600" dirty="0">
                <a:latin typeface="Times New Roman"/>
                <a:ea typeface="Calibri"/>
                <a:cs typeface="Arial"/>
              </a:rPr>
              <a:t> lexical translations are as highlighted above. Try to make the comparison yourself and find out why they seem to be poor renderings of the Arabic versions.</a:t>
            </a:r>
            <a:endParaRPr lang="en-GB" sz="1600" dirty="0">
              <a:ea typeface="Times New Roman"/>
              <a:cs typeface="Arial"/>
            </a:endParaRPr>
          </a:p>
          <a:p>
            <a:pPr marL="0" indent="0" algn="l">
              <a:lnSpc>
                <a:spcPct val="115000"/>
              </a:lnSpc>
              <a:spcAft>
                <a:spcPts val="0"/>
              </a:spcAft>
            </a:pPr>
            <a:endParaRPr lang="en-GB" sz="1800" b="1" dirty="0">
              <a:solidFill>
                <a:srgbClr val="1132D9"/>
              </a:solidFill>
              <a:ea typeface="Times New Roman"/>
              <a:cs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8915400" cy="1143000"/>
          </a:xfrm>
        </p:spPr>
        <p:txBody>
          <a:bodyPr/>
          <a:lstStyle/>
          <a:p>
            <a:pPr lvl="0" algn="l">
              <a:spcAft>
                <a:spcPts val="0"/>
              </a:spcAft>
            </a:pPr>
            <a:r>
              <a:rPr lang="en-GB" sz="3200" b="1" i="1" dirty="0">
                <a:latin typeface="Times New Roman"/>
                <a:cs typeface="Arial"/>
              </a:rPr>
              <a:t/>
            </a:r>
            <a:br>
              <a:rPr lang="en-GB" sz="3200" b="1" i="1" dirty="0">
                <a:latin typeface="Times New Roman"/>
                <a:cs typeface="Arial"/>
              </a:rPr>
            </a:br>
            <a:r>
              <a:rPr lang="en-GB" sz="3200" b="1" dirty="0" smtClean="0">
                <a:solidFill>
                  <a:srgbClr val="1132D9"/>
                </a:solidFill>
              </a:rPr>
              <a:t>4</a:t>
            </a:r>
            <a:r>
              <a:rPr lang="en-GB" sz="2800" b="1" dirty="0" smtClean="0">
                <a:solidFill>
                  <a:srgbClr val="1132D9"/>
                </a:solidFill>
              </a:rPr>
              <a:t>.</a:t>
            </a:r>
            <a:r>
              <a:rPr lang="en-GB" sz="2800" b="1" dirty="0" smtClean="0">
                <a:latin typeface="Times New Roman"/>
                <a:ea typeface="Calibri"/>
              </a:rPr>
              <a:t> </a:t>
            </a:r>
            <a:r>
              <a:rPr lang="en-GB" sz="2800" b="1" dirty="0">
                <a:solidFill>
                  <a:srgbClr val="1132D9"/>
                </a:solidFill>
              </a:rPr>
              <a:t>The Translation of the </a:t>
            </a:r>
            <a:r>
              <a:rPr lang="en-GB" sz="2800" b="1" dirty="0" err="1">
                <a:solidFill>
                  <a:srgbClr val="1132D9"/>
                </a:solidFill>
              </a:rPr>
              <a:t>Hadeeth</a:t>
            </a:r>
            <a:r>
              <a:rPr lang="en-GB" sz="2800" b="1" dirty="0">
                <a:solidFill>
                  <a:srgbClr val="1132D9"/>
                </a:solidFill>
              </a:rPr>
              <a:t> from a Cultural point of View</a:t>
            </a:r>
            <a:r>
              <a:rPr lang="en-GB" sz="2800" b="1" dirty="0">
                <a:solidFill>
                  <a:srgbClr val="1132D9"/>
                </a:solidFill>
                <a:latin typeface="+mn-lt"/>
                <a:ea typeface="+mn-ea"/>
              </a:rPr>
              <a:t/>
            </a:r>
            <a:br>
              <a:rPr lang="en-GB" sz="2800" b="1" dirty="0">
                <a:solidFill>
                  <a:srgbClr val="1132D9"/>
                </a:solidFill>
                <a:latin typeface="+mn-lt"/>
                <a:ea typeface="+mn-ea"/>
              </a:rPr>
            </a:br>
            <a:r>
              <a:rPr lang="en-GB" sz="3600" dirty="0">
                <a:latin typeface="Times New Roman"/>
                <a:ea typeface="Calibri"/>
                <a:cs typeface="Arial"/>
              </a:rPr>
              <a:t> </a:t>
            </a:r>
            <a:endParaRPr lang="en-US" dirty="0"/>
          </a:p>
        </p:txBody>
      </p:sp>
      <p:sp>
        <p:nvSpPr>
          <p:cNvPr id="3" name="Content Placeholder 2"/>
          <p:cNvSpPr>
            <a:spLocks noGrp="1"/>
          </p:cNvSpPr>
          <p:nvPr>
            <p:ph idx="1"/>
          </p:nvPr>
        </p:nvSpPr>
        <p:spPr/>
        <p:txBody>
          <a:bodyPr/>
          <a:lstStyle/>
          <a:p>
            <a:pPr marL="457200" algn="just">
              <a:lnSpc>
                <a:spcPct val="115000"/>
              </a:lnSpc>
              <a:spcAft>
                <a:spcPts val="1000"/>
              </a:spcAft>
              <a:buFont typeface="Wingdings" pitchFamily="2" charset="2"/>
              <a:buChar char="q"/>
            </a:pPr>
            <a:r>
              <a:rPr lang="en-GB" sz="1600" dirty="0">
                <a:latin typeface="Times New Roman"/>
                <a:ea typeface="Calibri"/>
                <a:cs typeface="Arial"/>
              </a:rPr>
              <a:t>Another concern of religious text translation is its cultural dimension, particularly the translation of the Prophet’s </a:t>
            </a:r>
            <a:r>
              <a:rPr lang="en-GB" sz="1600" dirty="0" err="1">
                <a:latin typeface="Times New Roman"/>
                <a:ea typeface="Calibri"/>
                <a:cs typeface="Arial"/>
              </a:rPr>
              <a:t>Hadeeth</a:t>
            </a:r>
            <a:r>
              <a:rPr lang="en-GB" sz="1600" dirty="0">
                <a:latin typeface="Times New Roman"/>
                <a:ea typeface="Calibri"/>
                <a:cs typeface="Arial"/>
              </a:rPr>
              <a:t> (</a:t>
            </a:r>
            <a:r>
              <a:rPr lang="en-GB" sz="1600" dirty="0" err="1">
                <a:latin typeface="Times New Roman"/>
                <a:ea typeface="Calibri"/>
                <a:cs typeface="Arial"/>
              </a:rPr>
              <a:t>pbbuh</a:t>
            </a:r>
            <a:r>
              <a:rPr lang="en-GB" sz="1600" dirty="0">
                <a:latin typeface="Times New Roman"/>
                <a:ea typeface="Calibri"/>
                <a:cs typeface="Arial"/>
              </a:rPr>
              <a:t>).  </a:t>
            </a:r>
            <a:r>
              <a:rPr lang="en-GB" sz="1600" dirty="0">
                <a:latin typeface="Times New Roman"/>
                <a:ea typeface="Times New Roman"/>
                <a:cs typeface="Arial"/>
              </a:rPr>
              <a:t>For example, let’s now look at the following </a:t>
            </a:r>
            <a:r>
              <a:rPr lang="en-GB" sz="1600" dirty="0" err="1">
                <a:latin typeface="Times New Roman"/>
                <a:ea typeface="Times New Roman"/>
                <a:cs typeface="Arial"/>
              </a:rPr>
              <a:t>Hadeeth</a:t>
            </a:r>
            <a:r>
              <a:rPr lang="en-GB" sz="1600" dirty="0">
                <a:latin typeface="Times New Roman"/>
                <a:ea typeface="Times New Roman"/>
                <a:cs typeface="Arial"/>
              </a:rPr>
              <a:t> and see how </a:t>
            </a:r>
            <a:r>
              <a:rPr lang="en-GB" sz="1600" dirty="0" err="1">
                <a:latin typeface="Times New Roman"/>
                <a:ea typeface="Times New Roman"/>
                <a:cs typeface="Arial"/>
              </a:rPr>
              <a:t>AlFahim</a:t>
            </a:r>
            <a:r>
              <a:rPr lang="en-GB" sz="1600" dirty="0">
                <a:latin typeface="Times New Roman"/>
                <a:ea typeface="Times New Roman"/>
                <a:cs typeface="Arial"/>
              </a:rPr>
              <a:t> (1992) and Halimah (2012) have tackled the cultural dimensions in the text. </a:t>
            </a:r>
            <a:endParaRPr lang="en-GB" sz="1600" dirty="0">
              <a:ea typeface="Times New Roman"/>
              <a:cs typeface="Arial"/>
            </a:endParaRPr>
          </a:p>
          <a:p>
            <a:pPr marL="615315" marR="630555" algn="justLow" rtl="1">
              <a:lnSpc>
                <a:spcPct val="115000"/>
              </a:lnSpc>
              <a:spcAft>
                <a:spcPts val="0"/>
              </a:spcAft>
            </a:pPr>
            <a:r>
              <a:rPr lang="ar-SA" sz="1400" b="1" dirty="0" smtClean="0">
                <a:latin typeface="CG Times"/>
                <a:ea typeface="Times New Roman"/>
                <a:cs typeface="Traditional Arabic"/>
              </a:rPr>
              <a:t> </a:t>
            </a:r>
            <a:r>
              <a:rPr lang="ar-SY" sz="1400" b="1" dirty="0" smtClean="0">
                <a:latin typeface="CG Times"/>
                <a:ea typeface="Times New Roman"/>
                <a:cs typeface="Traditional Arabic"/>
              </a:rPr>
              <a:t>        </a:t>
            </a:r>
            <a:r>
              <a:rPr lang="ar-SA" sz="1600" b="1" dirty="0" smtClean="0">
                <a:latin typeface="CG Times"/>
                <a:ea typeface="Times New Roman"/>
                <a:cs typeface="Traditional Arabic"/>
              </a:rPr>
              <a:t>عَنْ </a:t>
            </a:r>
            <a:r>
              <a:rPr lang="ar-SA" sz="1600" b="1" dirty="0">
                <a:latin typeface="CG Times"/>
                <a:ea typeface="Times New Roman"/>
                <a:cs typeface="Traditional Arabic"/>
              </a:rPr>
              <a:t>أَنَسٍ، قَالَ: سَمِعْتُ رَسُولَ اللهِ </a:t>
            </a:r>
            <a:r>
              <a:rPr lang="en-GB" sz="1600" b="1" dirty="0">
                <a:latin typeface="CG Times"/>
                <a:ea typeface="Times New Roman"/>
                <a:cs typeface="Traditional Arabic"/>
                <a:sym typeface="AGA Arabesque"/>
              </a:rPr>
              <a:t></a:t>
            </a:r>
            <a:r>
              <a:rPr lang="ar-SA" sz="1600" b="1" dirty="0">
                <a:latin typeface="CG Times"/>
                <a:ea typeface="Times New Roman"/>
                <a:cs typeface="Traditional Arabic"/>
              </a:rPr>
              <a:t> يَقُولُ: "إِنَّ مِنْ أَشْرَاطِ السَّاعَةِ أَنْ يَقِلَّ الْعِلْمُ، وَيَظْهَرُ الْجَهْلُ، وَيَظْهَرُ الزِّنَا، وَيُشْرَبُ الْخَمْرُ، وَتَكْثُرُ النِّسَاءُ وَيَقِلَّ الرِّجَالُ، حَتَّى يَكُونَ لِخَمْسِيْنَ امْرَأَةٍ الْقَيْمُ الْوَاحِدُ". </a:t>
            </a:r>
            <a:r>
              <a:rPr lang="ar-SA" sz="1600" b="1" dirty="0" smtClean="0">
                <a:latin typeface="CG Times"/>
                <a:ea typeface="Times New Roman"/>
                <a:cs typeface="Traditional Arabic"/>
              </a:rPr>
              <a:t>(</a:t>
            </a:r>
            <a:r>
              <a:rPr lang="ar-SA" sz="1600" b="1" dirty="0">
                <a:latin typeface="CG Times"/>
                <a:ea typeface="Times New Roman"/>
                <a:cs typeface="Traditional Arabic"/>
              </a:rPr>
              <a:t>رَوَاهُ الْبُخَارِي)</a:t>
            </a:r>
            <a:endParaRPr lang="en-GB" sz="1600" dirty="0">
              <a:ea typeface="Times New Roman"/>
              <a:cs typeface="Arial"/>
            </a:endParaRPr>
          </a:p>
          <a:p>
            <a:pPr marL="615315" marR="630555" algn="just">
              <a:lnSpc>
                <a:spcPct val="115000"/>
              </a:lnSpc>
              <a:spcAft>
                <a:spcPts val="0"/>
              </a:spcAft>
            </a:pPr>
            <a:r>
              <a:rPr lang="en-GB" sz="1600" b="1" u="sng" dirty="0" err="1">
                <a:latin typeface="Times New Roman"/>
                <a:ea typeface="Calibri"/>
                <a:cs typeface="Arial"/>
              </a:rPr>
              <a:t>AlFahim’s</a:t>
            </a:r>
            <a:r>
              <a:rPr lang="en-GB" sz="1600" b="1" u="sng" dirty="0">
                <a:latin typeface="Times New Roman"/>
                <a:ea typeface="Calibri"/>
                <a:cs typeface="Arial"/>
              </a:rPr>
              <a:t> translation</a:t>
            </a:r>
          </a:p>
          <a:p>
            <a:pPr marL="615315" marR="630555" algn="just">
              <a:lnSpc>
                <a:spcPct val="115000"/>
              </a:lnSpc>
              <a:spcAft>
                <a:spcPts val="0"/>
              </a:spcAft>
              <a:buFont typeface="Wingdings" pitchFamily="2" charset="2"/>
              <a:buChar char="q"/>
            </a:pPr>
            <a:r>
              <a:rPr lang="en-GB" sz="1600" dirty="0">
                <a:latin typeface="Times New Roman"/>
                <a:ea typeface="Calibri"/>
                <a:cs typeface="Arial"/>
              </a:rPr>
              <a:t>On the authority of </a:t>
            </a:r>
            <a:r>
              <a:rPr lang="en-GB" sz="1600" dirty="0" err="1">
                <a:latin typeface="Times New Roman"/>
                <a:ea typeface="Calibri"/>
                <a:cs typeface="Arial"/>
              </a:rPr>
              <a:t>Anas</a:t>
            </a:r>
            <a:r>
              <a:rPr lang="en-GB" sz="1600" dirty="0">
                <a:latin typeface="Times New Roman"/>
                <a:ea typeface="Calibri"/>
                <a:cs typeface="Arial"/>
              </a:rPr>
              <a:t> (may Allah be pleased with him) who said: I heard the Messenger of Allah (peace and blessings of Allah be upon him) saying: “Among the signs of the Last Day are: that knowledge will suffer complete extinction.  Ignorance</a:t>
            </a:r>
            <a:r>
              <a:rPr lang="en-GB" sz="1600" i="1" dirty="0">
                <a:latin typeface="Times New Roman"/>
                <a:ea typeface="Calibri"/>
                <a:cs typeface="Arial"/>
              </a:rPr>
              <a:t>, </a:t>
            </a:r>
            <a:r>
              <a:rPr lang="en-GB" sz="1600" b="1" i="1" u="sng" dirty="0">
                <a:solidFill>
                  <a:srgbClr val="FF3300"/>
                </a:solidFill>
                <a:latin typeface="Times New Roman"/>
                <a:ea typeface="Calibri"/>
                <a:cs typeface="Arial"/>
              </a:rPr>
              <a:t>adultery</a:t>
            </a:r>
            <a:r>
              <a:rPr lang="en-GB" sz="1600" dirty="0">
                <a:latin typeface="Times New Roman"/>
                <a:ea typeface="Calibri"/>
                <a:cs typeface="Arial"/>
              </a:rPr>
              <a:t> and drinking of </a:t>
            </a:r>
            <a:r>
              <a:rPr lang="en-GB" sz="1600" i="1" u="sng" dirty="0">
                <a:latin typeface="Times New Roman"/>
                <a:ea typeface="Calibri"/>
                <a:cs typeface="Arial"/>
              </a:rPr>
              <a:t>wine </a:t>
            </a:r>
            <a:r>
              <a:rPr lang="en-GB" sz="1600" dirty="0">
                <a:latin typeface="Times New Roman"/>
                <a:ea typeface="Calibri"/>
                <a:cs typeface="Arial"/>
              </a:rPr>
              <a:t>will be alarmingly on the increase.  The number of </a:t>
            </a:r>
            <a:r>
              <a:rPr lang="en-GB" sz="1600" b="1" dirty="0">
                <a:solidFill>
                  <a:srgbClr val="FF3300"/>
                </a:solidFill>
                <a:latin typeface="Times New Roman"/>
                <a:ea typeface="Calibri"/>
                <a:cs typeface="Arial"/>
              </a:rPr>
              <a:t>males</a:t>
            </a:r>
            <a:r>
              <a:rPr lang="en-GB" sz="1600" dirty="0">
                <a:latin typeface="Times New Roman"/>
                <a:ea typeface="Calibri"/>
                <a:cs typeface="Arial"/>
              </a:rPr>
              <a:t> will decrease while the number of </a:t>
            </a:r>
            <a:r>
              <a:rPr lang="en-GB" sz="1600" b="1" dirty="0">
                <a:solidFill>
                  <a:srgbClr val="FF3300"/>
                </a:solidFill>
                <a:latin typeface="Times New Roman"/>
                <a:ea typeface="Calibri"/>
                <a:cs typeface="Arial"/>
              </a:rPr>
              <a:t>females</a:t>
            </a:r>
            <a:r>
              <a:rPr lang="en-GB" sz="1600" u="sng" dirty="0">
                <a:latin typeface="Times New Roman"/>
                <a:ea typeface="Calibri"/>
                <a:cs typeface="Arial"/>
              </a:rPr>
              <a:t> </a:t>
            </a:r>
            <a:r>
              <a:rPr lang="en-GB" sz="1600" dirty="0">
                <a:latin typeface="Times New Roman"/>
                <a:ea typeface="Calibri"/>
                <a:cs typeface="Arial"/>
              </a:rPr>
              <a:t>will increase until there will be only one male to look after fifty </a:t>
            </a:r>
            <a:r>
              <a:rPr lang="en-GB" sz="1600" b="1" u="sng" dirty="0">
                <a:solidFill>
                  <a:srgbClr val="FF3300"/>
                </a:solidFill>
                <a:latin typeface="Times New Roman"/>
                <a:ea typeface="Calibri"/>
                <a:cs typeface="Arial"/>
              </a:rPr>
              <a:t>women”</a:t>
            </a:r>
            <a:r>
              <a:rPr lang="en-GB" sz="1600" dirty="0">
                <a:latin typeface="Times New Roman"/>
                <a:ea typeface="Calibri"/>
                <a:cs typeface="Arial"/>
              </a:rPr>
              <a:t> </a:t>
            </a:r>
            <a:endParaRPr lang="en-GB" sz="1400" dirty="0">
              <a:ea typeface="Times New Roman"/>
              <a:cs typeface="Arial"/>
            </a:endParaRPr>
          </a:p>
          <a:p>
            <a:pPr indent="450215" algn="l">
              <a:lnSpc>
                <a:spcPct val="115000"/>
              </a:lnSpc>
              <a:spcAft>
                <a:spcPts val="0"/>
              </a:spcAft>
            </a:pPr>
            <a:endParaRPr lang="en-US" sz="1400"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lnSpc>
                <a:spcPct val="115000"/>
              </a:lnSpc>
              <a:spcAft>
                <a:spcPts val="0"/>
              </a:spcAft>
            </a:pPr>
            <a:r>
              <a:rPr lang="en-GB" sz="2800" b="1" dirty="0" smtClean="0">
                <a:solidFill>
                  <a:srgbClr val="1132D9"/>
                </a:solidFill>
                <a:ea typeface="Times New Roman"/>
                <a:cs typeface="Arial"/>
              </a:rPr>
              <a:t/>
            </a:r>
            <a:br>
              <a:rPr lang="en-GB" sz="2800" b="1" dirty="0" smtClean="0">
                <a:solidFill>
                  <a:srgbClr val="1132D9"/>
                </a:solidFill>
                <a:ea typeface="Times New Roman"/>
                <a:cs typeface="Arial"/>
              </a:rPr>
            </a:br>
            <a:r>
              <a:rPr lang="en-GB" sz="2800" b="1" dirty="0" smtClean="0">
                <a:solidFill>
                  <a:srgbClr val="1132D9"/>
                </a:solidFill>
                <a:ea typeface="Times New Roman"/>
                <a:cs typeface="Arial"/>
              </a:rPr>
              <a:t> </a:t>
            </a:r>
            <a:r>
              <a:rPr lang="en-GB" sz="2800" b="1" dirty="0">
                <a:solidFill>
                  <a:srgbClr val="FF0000"/>
                </a:solidFill>
              </a:rPr>
              <a:t>Example </a:t>
            </a:r>
            <a:r>
              <a:rPr lang="en-GB" sz="2800" b="1" dirty="0" smtClean="0">
                <a:solidFill>
                  <a:srgbClr val="1132D9"/>
                </a:solidFill>
                <a:ea typeface="Times New Roman"/>
                <a:cs typeface="Arial"/>
              </a:rPr>
              <a:t>  </a:t>
            </a:r>
            <a:r>
              <a:rPr lang="en-GB" sz="2800" b="1" dirty="0">
                <a:solidFill>
                  <a:srgbClr val="1132D9"/>
                </a:solidFill>
                <a:ea typeface="Times New Roman"/>
                <a:cs typeface="Arial"/>
              </a:rPr>
              <a:t/>
            </a:r>
            <a:br>
              <a:rPr lang="en-GB" sz="2800" b="1" dirty="0">
                <a:solidFill>
                  <a:srgbClr val="1132D9"/>
                </a:solidFill>
                <a:ea typeface="Times New Roman"/>
                <a:cs typeface="Arial"/>
              </a:rPr>
            </a:br>
            <a:endParaRPr lang="en-US" sz="2800" b="1" dirty="0">
              <a:solidFill>
                <a:srgbClr val="1132D9"/>
              </a:solidFill>
              <a:ea typeface="Times New Roman"/>
              <a:cs typeface="Arial"/>
            </a:endParaRPr>
          </a:p>
        </p:txBody>
      </p:sp>
      <p:sp>
        <p:nvSpPr>
          <p:cNvPr id="3" name="Content Placeholder 2"/>
          <p:cNvSpPr>
            <a:spLocks noGrp="1"/>
          </p:cNvSpPr>
          <p:nvPr>
            <p:ph idx="1"/>
          </p:nvPr>
        </p:nvSpPr>
        <p:spPr>
          <a:xfrm>
            <a:off x="495300" y="1447800"/>
            <a:ext cx="8915400" cy="4678363"/>
          </a:xfrm>
        </p:spPr>
        <p:txBody>
          <a:bodyPr/>
          <a:lstStyle/>
          <a:p>
            <a:pPr marL="615315" marR="630555" algn="l">
              <a:lnSpc>
                <a:spcPct val="115000"/>
              </a:lnSpc>
              <a:spcAft>
                <a:spcPts val="0"/>
              </a:spcAft>
            </a:pPr>
            <a:r>
              <a:rPr lang="en-GB" sz="2400" dirty="0">
                <a:latin typeface="Times New Roman"/>
                <a:ea typeface="Times New Roman"/>
                <a:cs typeface="Arial"/>
              </a:rPr>
              <a:t> </a:t>
            </a:r>
            <a:r>
              <a:rPr lang="en-GB" sz="3600" dirty="0">
                <a:latin typeface="Times New Roman"/>
                <a:ea typeface="Calibri"/>
                <a:cs typeface="Arial"/>
              </a:rPr>
              <a:t> </a:t>
            </a:r>
            <a:r>
              <a:rPr lang="en-GB" sz="2400" b="1" i="1" dirty="0">
                <a:latin typeface="Times New Roman"/>
                <a:ea typeface="Calibri"/>
                <a:cs typeface="Arial"/>
              </a:rPr>
              <a:t> </a:t>
            </a:r>
            <a:r>
              <a:rPr lang="en-GB" sz="1400" b="1" u="sng" dirty="0" err="1">
                <a:solidFill>
                  <a:prstClr val="black"/>
                </a:solidFill>
                <a:latin typeface="Times New Roman"/>
                <a:ea typeface="Calibri"/>
                <a:cs typeface="Arial"/>
              </a:rPr>
              <a:t>Halimah’s</a:t>
            </a:r>
            <a:r>
              <a:rPr lang="en-GB" sz="1400" b="1" u="sng" dirty="0">
                <a:solidFill>
                  <a:prstClr val="black"/>
                </a:solidFill>
                <a:latin typeface="Times New Roman"/>
                <a:ea typeface="Calibri"/>
                <a:cs typeface="Arial"/>
              </a:rPr>
              <a:t> Translation</a:t>
            </a:r>
          </a:p>
          <a:p>
            <a:pPr marL="630555" marR="615315" algn="l">
              <a:lnSpc>
                <a:spcPct val="115000"/>
              </a:lnSpc>
              <a:spcAft>
                <a:spcPts val="0"/>
              </a:spcAft>
              <a:buFont typeface="Wingdings" pitchFamily="2" charset="2"/>
              <a:buChar char="q"/>
            </a:pPr>
            <a:r>
              <a:rPr lang="en-GB" sz="1600" dirty="0" err="1" smtClean="0">
                <a:latin typeface="Times New Roman" pitchFamily="18" charset="0"/>
                <a:ea typeface="Times New Roman"/>
                <a:cs typeface="Times New Roman" pitchFamily="18" charset="0"/>
              </a:rPr>
              <a:t>Anas</a:t>
            </a:r>
            <a:r>
              <a:rPr lang="en-GB" sz="1600" dirty="0" smtClean="0">
                <a:latin typeface="Times New Roman" pitchFamily="18" charset="0"/>
                <a:ea typeface="Times New Roman"/>
                <a:cs typeface="Times New Roman" pitchFamily="18" charset="0"/>
              </a:rPr>
              <a:t> reported that he heard the Messenger of Allah (peace and blessings of Allah be upon him) saying: "Some signs of the Hour are: disappearance of scholarly knowledge, spread of ignorance among people, </a:t>
            </a:r>
            <a:r>
              <a:rPr lang="en-GB" sz="1600" b="1" i="1" u="sng" dirty="0" smtClean="0">
                <a:solidFill>
                  <a:srgbClr val="009900"/>
                </a:solidFill>
                <a:latin typeface="Times New Roman" pitchFamily="18" charset="0"/>
                <a:ea typeface="Times New Roman"/>
                <a:cs typeface="Times New Roman" pitchFamily="18" charset="0"/>
              </a:rPr>
              <a:t>adultery and fornicat</a:t>
            </a:r>
            <a:r>
              <a:rPr lang="en-GB" sz="1600" i="1" u="sng" dirty="0" smtClean="0">
                <a:latin typeface="Times New Roman" pitchFamily="18" charset="0"/>
                <a:ea typeface="Times New Roman"/>
                <a:cs typeface="Times New Roman" pitchFamily="18" charset="0"/>
              </a:rPr>
              <a:t>ion</a:t>
            </a:r>
            <a:r>
              <a:rPr lang="en-GB" sz="1600" dirty="0" smtClean="0">
                <a:latin typeface="Times New Roman" pitchFamily="18" charset="0"/>
                <a:ea typeface="Times New Roman"/>
                <a:cs typeface="Times New Roman" pitchFamily="18" charset="0"/>
              </a:rPr>
              <a:t> become very common, drinking </a:t>
            </a:r>
            <a:r>
              <a:rPr lang="en-GB" sz="1600" b="1" i="1" u="sng" dirty="0" smtClean="0">
                <a:solidFill>
                  <a:srgbClr val="009900"/>
                </a:solidFill>
                <a:latin typeface="Times New Roman" pitchFamily="18" charset="0"/>
                <a:ea typeface="Times New Roman"/>
                <a:cs typeface="Times New Roman" pitchFamily="18" charset="0"/>
              </a:rPr>
              <a:t>alcohol</a:t>
            </a:r>
            <a:r>
              <a:rPr lang="en-GB" sz="1600" b="1" dirty="0" smtClean="0">
                <a:solidFill>
                  <a:srgbClr val="009900"/>
                </a:solidFill>
                <a:latin typeface="Times New Roman" pitchFamily="18" charset="0"/>
                <a:ea typeface="Times New Roman"/>
                <a:cs typeface="Times New Roman" pitchFamily="18" charset="0"/>
              </a:rPr>
              <a:t> </a:t>
            </a:r>
            <a:r>
              <a:rPr lang="en-GB" sz="1600" dirty="0" smtClean="0">
                <a:latin typeface="Times New Roman" pitchFamily="18" charset="0"/>
                <a:ea typeface="Times New Roman"/>
                <a:cs typeface="Times New Roman" pitchFamily="18" charset="0"/>
              </a:rPr>
              <a:t>will become rife, increase in number of women and decrease in number of men to the extent that for each man there will be fifty women to look after.“ (</a:t>
            </a:r>
            <a:r>
              <a:rPr lang="en-GB" sz="1600" dirty="0" err="1" smtClean="0">
                <a:latin typeface="Times New Roman" pitchFamily="18" charset="0"/>
                <a:ea typeface="Times New Roman"/>
                <a:cs typeface="Times New Roman" pitchFamily="18" charset="0"/>
              </a:rPr>
              <a:t>Bukhari</a:t>
            </a:r>
            <a:r>
              <a:rPr lang="en-GB" sz="1600" dirty="0" smtClean="0">
                <a:latin typeface="Times New Roman" pitchFamily="18" charset="0"/>
                <a:ea typeface="Times New Roman"/>
                <a:cs typeface="Times New Roman" pitchFamily="18" charset="0"/>
              </a:rPr>
              <a:t>)</a:t>
            </a:r>
          </a:p>
          <a:p>
            <a:pPr marL="630555" marR="615315" algn="just">
              <a:lnSpc>
                <a:spcPct val="115000"/>
              </a:lnSpc>
              <a:spcAft>
                <a:spcPts val="0"/>
              </a:spcAft>
              <a:buFont typeface="Wingdings" pitchFamily="2" charset="2"/>
              <a:buChar char="q"/>
            </a:pPr>
            <a:r>
              <a:rPr lang="en-GB" sz="2400" dirty="0">
                <a:latin typeface="Times New Roman"/>
                <a:ea typeface="Calibri"/>
                <a:cs typeface="Arial"/>
              </a:rPr>
              <a:t> </a:t>
            </a:r>
            <a:r>
              <a:rPr lang="en-GB" sz="1400" dirty="0" err="1" smtClean="0">
                <a:latin typeface="Times New Roman"/>
                <a:ea typeface="Calibri"/>
                <a:cs typeface="Arial"/>
              </a:rPr>
              <a:t>AlFahim</a:t>
            </a:r>
            <a:r>
              <a:rPr lang="en-GB" sz="1400" dirty="0">
                <a:latin typeface="Times New Roman"/>
                <a:ea typeface="Calibri"/>
                <a:cs typeface="Arial"/>
              </a:rPr>
              <a:t>, once again fails to understand and appropriately translate the concepts of both </a:t>
            </a:r>
            <a:r>
              <a:rPr lang="ar-SY" sz="1400" b="1" dirty="0">
                <a:solidFill>
                  <a:srgbClr val="FF3300"/>
                </a:solidFill>
                <a:latin typeface="Times New Roman"/>
                <a:ea typeface="Calibri"/>
                <a:cs typeface="Arial"/>
              </a:rPr>
              <a:t>الخمر و الزنى </a:t>
            </a:r>
            <a:r>
              <a:rPr lang="en-GB" sz="1400" dirty="0">
                <a:latin typeface="Times New Roman"/>
                <a:ea typeface="Calibri"/>
                <a:cs typeface="Arial"/>
              </a:rPr>
              <a:t>into English. The meaning of </a:t>
            </a:r>
            <a:r>
              <a:rPr lang="en-GB" sz="1400" b="1" dirty="0">
                <a:latin typeface="Times New Roman"/>
                <a:ea typeface="Calibri"/>
                <a:cs typeface="Arial"/>
              </a:rPr>
              <a:t>‘adultery</a:t>
            </a:r>
            <a:r>
              <a:rPr lang="en-GB" sz="1400" dirty="0">
                <a:latin typeface="Times New Roman"/>
                <a:ea typeface="Calibri"/>
                <a:cs typeface="Arial"/>
              </a:rPr>
              <a:t>’ in western culture is a voluntary sexual intercourse between a married man or woman and a partner other than the legal spouse.  If however such a sexual intercourse takes place between two people of opposite sex before marriage, it is not considered ‘adultery which is completely different from what is meant in the Prophet’s </a:t>
            </a:r>
            <a:r>
              <a:rPr lang="en-GB" sz="1400" dirty="0" err="1">
                <a:latin typeface="Times New Roman"/>
                <a:ea typeface="Calibri"/>
                <a:cs typeface="Arial"/>
              </a:rPr>
              <a:t>Hadeeth</a:t>
            </a:r>
            <a:r>
              <a:rPr lang="en-GB" sz="1400" dirty="0">
                <a:latin typeface="Times New Roman"/>
                <a:ea typeface="Calibri"/>
                <a:cs typeface="Arial"/>
              </a:rPr>
              <a:t> (</a:t>
            </a:r>
            <a:r>
              <a:rPr lang="en-GB" sz="1400" dirty="0" err="1">
                <a:latin typeface="Times New Roman"/>
                <a:ea typeface="Calibri"/>
                <a:cs typeface="Arial"/>
              </a:rPr>
              <a:t>p.b.b.u.h</a:t>
            </a:r>
            <a:r>
              <a:rPr lang="en-GB" sz="1400" dirty="0">
                <a:latin typeface="Times New Roman"/>
                <a:ea typeface="Calibri"/>
                <a:cs typeface="Arial"/>
              </a:rPr>
              <a:t>).  Again with regard to the concept of </a:t>
            </a:r>
            <a:r>
              <a:rPr lang="ar-SY" sz="1400" dirty="0">
                <a:latin typeface="Times New Roman"/>
                <a:ea typeface="Calibri"/>
                <a:cs typeface="Arial"/>
              </a:rPr>
              <a:t>ا</a:t>
            </a:r>
            <a:r>
              <a:rPr lang="ar-SY" sz="1400" b="1" dirty="0">
                <a:latin typeface="Times New Roman"/>
                <a:ea typeface="Calibri"/>
                <a:cs typeface="Arial"/>
              </a:rPr>
              <a:t>لخمر</a:t>
            </a:r>
            <a:r>
              <a:rPr lang="en-GB" sz="1400" dirty="0">
                <a:latin typeface="Times New Roman"/>
                <a:ea typeface="Calibri"/>
                <a:cs typeface="Arial"/>
              </a:rPr>
              <a:t> , Al-</a:t>
            </a:r>
            <a:r>
              <a:rPr lang="en-GB" sz="1400" dirty="0" err="1">
                <a:latin typeface="Times New Roman"/>
                <a:ea typeface="Calibri"/>
                <a:cs typeface="Arial"/>
              </a:rPr>
              <a:t>Fahim</a:t>
            </a:r>
            <a:r>
              <a:rPr lang="en-GB" sz="1400" dirty="0">
                <a:latin typeface="Times New Roman"/>
                <a:ea typeface="Calibri"/>
                <a:cs typeface="Arial"/>
              </a:rPr>
              <a:t> inappropriately translated it as ‘wine’ which really limits what is meant by it because the Arabic word covers all types of alcoholic drinks not </a:t>
            </a:r>
            <a:r>
              <a:rPr lang="en-GB" sz="1400" b="1" dirty="0">
                <a:latin typeface="Times New Roman"/>
                <a:ea typeface="Calibri"/>
                <a:cs typeface="Arial"/>
              </a:rPr>
              <a:t>only ‘wine’.  </a:t>
            </a:r>
            <a:r>
              <a:rPr lang="en-GB" sz="1400" dirty="0">
                <a:latin typeface="Times New Roman"/>
                <a:ea typeface="Calibri"/>
                <a:cs typeface="Arial"/>
              </a:rPr>
              <a:t>The above example shows how serious a mistake in translation may be.  </a:t>
            </a:r>
            <a:r>
              <a:rPr lang="en-GB" sz="1400" b="1" dirty="0">
                <a:solidFill>
                  <a:srgbClr val="FF3300"/>
                </a:solidFill>
                <a:latin typeface="Times New Roman"/>
                <a:ea typeface="Calibri"/>
                <a:cs typeface="Arial"/>
              </a:rPr>
              <a:t>It is not only a matter of translatability but rather of rendering a concept.</a:t>
            </a:r>
            <a:endParaRPr lang="en-GB" sz="1400" b="1" dirty="0">
              <a:solidFill>
                <a:srgbClr val="FF3300"/>
              </a:solidFill>
              <a:ea typeface="Times New Roman"/>
              <a:cs typeface="Arial"/>
            </a:endParaRPr>
          </a:p>
          <a:p>
            <a:pPr algn="l">
              <a:lnSpc>
                <a:spcPct val="115000"/>
              </a:lnSpc>
              <a:spcAft>
                <a:spcPts val="0"/>
              </a:spcAft>
            </a:pPr>
            <a:endParaRPr lang="en-GB" sz="2400" dirty="0">
              <a:ea typeface="Times New Roman"/>
              <a:cs typeface="Arial"/>
            </a:endParaRPr>
          </a:p>
          <a:p>
            <a:pPr algn="just">
              <a:lnSpc>
                <a:spcPct val="115000"/>
              </a:lnSpc>
              <a:spcAft>
                <a:spcPts val="0"/>
              </a:spcAft>
              <a:buFont typeface="Wingdings" pitchFamily="2" charset="2"/>
              <a:buChar char="q"/>
            </a:pPr>
            <a:endParaRPr lang="en-US" sz="2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l">
              <a:lnSpc>
                <a:spcPct val="115000"/>
              </a:lnSpc>
              <a:spcAft>
                <a:spcPts val="0"/>
              </a:spcAft>
            </a:pPr>
            <a:r>
              <a:rPr lang="en-GB" sz="2800" b="1" dirty="0" smtClean="0">
                <a:solidFill>
                  <a:srgbClr val="1132D9"/>
                </a:solidFill>
                <a:ea typeface="Calibri"/>
                <a:cs typeface="Arial"/>
              </a:rPr>
              <a:t>5.</a:t>
            </a:r>
            <a:r>
              <a:rPr lang="en-GB" sz="2800" b="1" dirty="0" smtClean="0">
                <a:latin typeface="Times New Roman"/>
                <a:ea typeface="Calibri"/>
                <a:cs typeface="Arial"/>
              </a:rPr>
              <a:t> </a:t>
            </a:r>
            <a:r>
              <a:rPr lang="en-GB" sz="2800" b="1" dirty="0">
                <a:solidFill>
                  <a:srgbClr val="1132D9"/>
                </a:solidFill>
              </a:rPr>
              <a:t>The </a:t>
            </a:r>
            <a:r>
              <a:rPr lang="en-GB" sz="2800" b="1" dirty="0" smtClean="0">
                <a:solidFill>
                  <a:srgbClr val="1132D9"/>
                </a:solidFill>
              </a:rPr>
              <a:t>Translation </a:t>
            </a:r>
            <a:r>
              <a:rPr lang="en-GB" sz="2800" b="1" dirty="0">
                <a:solidFill>
                  <a:srgbClr val="1132D9"/>
                </a:solidFill>
              </a:rPr>
              <a:t>of the </a:t>
            </a:r>
            <a:r>
              <a:rPr lang="en-GB" sz="2800" b="1" dirty="0" err="1">
                <a:solidFill>
                  <a:srgbClr val="1132D9"/>
                </a:solidFill>
              </a:rPr>
              <a:t>Hadeeth</a:t>
            </a:r>
            <a:r>
              <a:rPr lang="en-GB" sz="2800" b="1" dirty="0">
                <a:solidFill>
                  <a:srgbClr val="1132D9"/>
                </a:solidFill>
              </a:rPr>
              <a:t> from a </a:t>
            </a:r>
            <a:r>
              <a:rPr lang="en-GB" sz="2800" b="1" dirty="0" smtClean="0">
                <a:solidFill>
                  <a:srgbClr val="1132D9"/>
                </a:solidFill>
              </a:rPr>
              <a:t>Rhetorical Point </a:t>
            </a:r>
            <a:r>
              <a:rPr lang="en-GB" sz="2800" b="1" dirty="0">
                <a:solidFill>
                  <a:srgbClr val="1132D9"/>
                </a:solidFill>
              </a:rPr>
              <a:t>of </a:t>
            </a:r>
            <a:r>
              <a:rPr lang="en-GB" sz="2800" b="1" dirty="0" smtClean="0">
                <a:solidFill>
                  <a:srgbClr val="1132D9"/>
                </a:solidFill>
              </a:rPr>
              <a:t>View</a:t>
            </a:r>
            <a:endParaRPr lang="en-GB" sz="2800" b="1" dirty="0">
              <a:solidFill>
                <a:srgbClr val="1132D9"/>
              </a:solidFill>
            </a:endParaRPr>
          </a:p>
        </p:txBody>
      </p:sp>
      <p:sp>
        <p:nvSpPr>
          <p:cNvPr id="3" name="Content Placeholder 2"/>
          <p:cNvSpPr>
            <a:spLocks noGrp="1"/>
          </p:cNvSpPr>
          <p:nvPr>
            <p:ph idx="1"/>
          </p:nvPr>
        </p:nvSpPr>
        <p:spPr/>
        <p:txBody>
          <a:bodyPr/>
          <a:lstStyle/>
          <a:p>
            <a:pPr algn="just">
              <a:lnSpc>
                <a:spcPct val="115000"/>
              </a:lnSpc>
              <a:spcAft>
                <a:spcPts val="0"/>
              </a:spcAft>
              <a:buFont typeface="Wingdings" pitchFamily="2" charset="2"/>
              <a:buChar char="q"/>
            </a:pPr>
            <a:r>
              <a:rPr lang="en-GB" sz="1800" dirty="0">
                <a:latin typeface="Times New Roman"/>
                <a:ea typeface="Times New Roman"/>
                <a:cs typeface="Arial"/>
              </a:rPr>
              <a:t>Another concern is the </a:t>
            </a:r>
            <a:r>
              <a:rPr lang="en-GB" sz="1800" b="1" dirty="0">
                <a:latin typeface="Times New Roman"/>
                <a:ea typeface="Times New Roman"/>
                <a:cs typeface="Arial"/>
              </a:rPr>
              <a:t>translation of the Prophet’s style</a:t>
            </a:r>
            <a:r>
              <a:rPr lang="en-GB" sz="1800" dirty="0">
                <a:latin typeface="Times New Roman"/>
                <a:ea typeface="Times New Roman"/>
                <a:cs typeface="Arial"/>
              </a:rPr>
              <a:t>. His style is divine and human at the same time. This combination makes it quite difficult even for an experienced translator. Therefore, any translator engaged in the translation of the Prophet’s sayings should really be aware of the stylistic features and rhetorical dimensions of the Prophet’s </a:t>
            </a:r>
            <a:r>
              <a:rPr lang="en-GB" sz="1800" dirty="0" err="1">
                <a:latin typeface="Times New Roman"/>
                <a:ea typeface="Times New Roman"/>
                <a:cs typeface="Arial"/>
              </a:rPr>
              <a:t>Hadeeths</a:t>
            </a:r>
            <a:r>
              <a:rPr lang="en-GB" sz="1800" dirty="0">
                <a:latin typeface="Times New Roman"/>
                <a:ea typeface="Times New Roman"/>
                <a:cs typeface="Arial"/>
              </a:rPr>
              <a:t>. </a:t>
            </a:r>
            <a:endParaRPr lang="en-GB" sz="1800" dirty="0">
              <a:ea typeface="Times New Roman"/>
              <a:cs typeface="Arial"/>
            </a:endParaRPr>
          </a:p>
          <a:p>
            <a:pPr marL="0" indent="0" algn="just">
              <a:lnSpc>
                <a:spcPct val="115000"/>
              </a:lnSpc>
              <a:spcAft>
                <a:spcPts val="0"/>
              </a:spcAft>
            </a:pPr>
            <a:endParaRPr lang="en-GB" sz="1800" dirty="0">
              <a:ea typeface="Times New Roman"/>
              <a:cs typeface="Arial"/>
            </a:endParaRPr>
          </a:p>
          <a:p>
            <a:pPr marL="457200" algn="just">
              <a:lnSpc>
                <a:spcPct val="115000"/>
              </a:lnSpc>
              <a:spcAft>
                <a:spcPts val="1000"/>
              </a:spcAft>
              <a:buFont typeface="Wingdings" pitchFamily="2" charset="2"/>
              <a:buChar char="q"/>
            </a:pPr>
            <a:r>
              <a:rPr lang="en-GB" sz="1800" dirty="0">
                <a:latin typeface="Times New Roman"/>
                <a:ea typeface="Times New Roman"/>
                <a:cs typeface="Arial"/>
              </a:rPr>
              <a:t>For example, let’s look at the following </a:t>
            </a:r>
            <a:r>
              <a:rPr lang="en-GB" sz="1800" dirty="0" err="1">
                <a:latin typeface="Times New Roman"/>
                <a:ea typeface="Times New Roman"/>
                <a:cs typeface="Arial"/>
              </a:rPr>
              <a:t>Hadeeth</a:t>
            </a:r>
            <a:r>
              <a:rPr lang="en-GB" sz="1800" dirty="0">
                <a:latin typeface="Times New Roman"/>
                <a:ea typeface="Times New Roman"/>
                <a:cs typeface="Arial"/>
              </a:rPr>
              <a:t> and see how Dr Halimah (2012) tried to achieve equivalence in English, communicative purpose of the </a:t>
            </a:r>
            <a:r>
              <a:rPr lang="en-GB" sz="1800" dirty="0" err="1">
                <a:latin typeface="Times New Roman"/>
                <a:ea typeface="Times New Roman"/>
                <a:cs typeface="Arial"/>
              </a:rPr>
              <a:t>Hadeeth</a:t>
            </a:r>
            <a:r>
              <a:rPr lang="en-GB" sz="1800" dirty="0">
                <a:latin typeface="Times New Roman"/>
                <a:ea typeface="Times New Roman"/>
                <a:cs typeface="Arial"/>
              </a:rPr>
              <a:t> in a style that signals  that this is a translation of a </a:t>
            </a:r>
            <a:r>
              <a:rPr lang="en-GB" sz="1800" dirty="0" err="1">
                <a:latin typeface="Times New Roman"/>
                <a:ea typeface="Times New Roman"/>
                <a:cs typeface="Arial"/>
              </a:rPr>
              <a:t>Hadeeth</a:t>
            </a:r>
            <a:r>
              <a:rPr lang="en-GB" sz="1800" dirty="0">
                <a:latin typeface="Times New Roman"/>
                <a:ea typeface="Times New Roman"/>
                <a:cs typeface="Arial"/>
              </a:rPr>
              <a:t> of </a:t>
            </a:r>
            <a:r>
              <a:rPr lang="en-GB" sz="1800" dirty="0" err="1">
                <a:latin typeface="Times New Roman"/>
                <a:ea typeface="Times New Roman"/>
                <a:cs typeface="Arial"/>
              </a:rPr>
              <a:t>Prpohet</a:t>
            </a:r>
            <a:r>
              <a:rPr lang="en-GB" sz="1800" dirty="0">
                <a:latin typeface="Times New Roman"/>
                <a:ea typeface="Times New Roman"/>
                <a:cs typeface="Arial"/>
              </a:rPr>
              <a:t> </a:t>
            </a:r>
            <a:r>
              <a:rPr lang="en-GB" sz="1800" dirty="0" err="1">
                <a:latin typeface="Times New Roman"/>
                <a:ea typeface="Times New Roman"/>
                <a:cs typeface="Arial"/>
              </a:rPr>
              <a:t>Muhmmad</a:t>
            </a:r>
            <a:r>
              <a:rPr lang="en-GB" sz="1800" dirty="0">
                <a:latin typeface="Times New Roman"/>
                <a:ea typeface="Times New Roman"/>
                <a:cs typeface="Arial"/>
              </a:rPr>
              <a:t> (PBBUH) narrated by Aisha in 1</a:t>
            </a:r>
            <a:r>
              <a:rPr lang="en-GB" sz="1800" baseline="30000" dirty="0">
                <a:latin typeface="Times New Roman"/>
                <a:ea typeface="Times New Roman"/>
                <a:cs typeface="Arial"/>
              </a:rPr>
              <a:t>st</a:t>
            </a:r>
            <a:r>
              <a:rPr lang="en-GB" sz="1800" dirty="0">
                <a:latin typeface="Times New Roman"/>
                <a:ea typeface="Times New Roman"/>
                <a:cs typeface="Arial"/>
              </a:rPr>
              <a:t> Century of </a:t>
            </a:r>
            <a:r>
              <a:rPr lang="en-GB" sz="1800" dirty="0" err="1">
                <a:latin typeface="Times New Roman"/>
                <a:ea typeface="Times New Roman"/>
                <a:cs typeface="Arial"/>
              </a:rPr>
              <a:t>Hijri</a:t>
            </a:r>
            <a:r>
              <a:rPr lang="en-GB" sz="1800" dirty="0">
                <a:latin typeface="Times New Roman"/>
                <a:ea typeface="Times New Roman"/>
                <a:cs typeface="Arial"/>
              </a:rPr>
              <a:t> Calendar:</a:t>
            </a:r>
            <a:endParaRPr lang="en-GB" sz="1800" dirty="0">
              <a:ea typeface="Times New Roman"/>
              <a:cs typeface="Arial"/>
            </a:endParaRPr>
          </a:p>
          <a:p>
            <a:pPr marR="810260" indent="615315" algn="ctr" rtl="1">
              <a:lnSpc>
                <a:spcPct val="115000"/>
              </a:lnSpc>
              <a:spcAft>
                <a:spcPts val="0"/>
              </a:spcAft>
            </a:pPr>
            <a:r>
              <a:rPr lang="ar-SA" sz="1800" b="1" dirty="0">
                <a:solidFill>
                  <a:srgbClr val="1132D9"/>
                </a:solidFill>
                <a:latin typeface="CG Times"/>
                <a:ea typeface="Times New Roman"/>
                <a:cs typeface="Traditional Arabic"/>
              </a:rPr>
              <a:t>عَنْ عَاْئِشَةَ، ق</a:t>
            </a:r>
            <a:r>
              <a:rPr lang="ar-SY" sz="1800" b="1" dirty="0">
                <a:solidFill>
                  <a:srgbClr val="1132D9"/>
                </a:solidFill>
                <a:latin typeface="CG Times"/>
                <a:ea typeface="Times New Roman"/>
                <a:cs typeface="Traditional Arabic"/>
              </a:rPr>
              <a:t>َ</a:t>
            </a:r>
            <a:r>
              <a:rPr lang="ar-SA" sz="1800" b="1" dirty="0">
                <a:solidFill>
                  <a:srgbClr val="1132D9"/>
                </a:solidFill>
                <a:latin typeface="CG Times"/>
                <a:ea typeface="Times New Roman"/>
                <a:cs typeface="Traditional Arabic"/>
              </a:rPr>
              <a:t>اْلَتْ: قَالَ رَسُوْلُ اللهِ </a:t>
            </a:r>
            <a:r>
              <a:rPr lang="en-GB" sz="1800" b="1" dirty="0">
                <a:solidFill>
                  <a:srgbClr val="1132D9"/>
                </a:solidFill>
                <a:latin typeface="CG Times"/>
                <a:ea typeface="Times New Roman"/>
                <a:cs typeface="Traditional Arabic"/>
                <a:sym typeface="AGA Arabesque"/>
              </a:rPr>
              <a:t></a:t>
            </a:r>
            <a:r>
              <a:rPr lang="ar-SA" sz="1800" b="1" dirty="0">
                <a:solidFill>
                  <a:srgbClr val="1132D9"/>
                </a:solidFill>
                <a:latin typeface="CG Times"/>
                <a:ea typeface="Times New Roman"/>
                <a:cs typeface="Traditional Arabic"/>
              </a:rPr>
              <a:t>: "مَنْ أَحْدَثَ فِيْ أَمْرِنَا هَذَا مَا لَيْسَ فِيْهِ فَهُوَ رَدٌّ".    </a:t>
            </a:r>
            <a:r>
              <a:rPr lang="ar-SA" sz="1800" b="1" dirty="0" smtClean="0">
                <a:latin typeface="CG Times"/>
                <a:ea typeface="Times New Roman"/>
                <a:cs typeface="Traditional Arabic"/>
              </a:rPr>
              <a:t>  </a:t>
            </a:r>
            <a:r>
              <a:rPr lang="ar-SA" sz="1800" b="1" dirty="0">
                <a:latin typeface="CG Times"/>
                <a:ea typeface="Times New Roman"/>
                <a:cs typeface="Traditional Arabic"/>
              </a:rPr>
              <a:t>(رَوَاهُ الشَّيْخَان)</a:t>
            </a:r>
            <a:endParaRPr lang="en-GB" sz="1800" dirty="0">
              <a:ea typeface="Times New Roman"/>
              <a:cs typeface="Arial"/>
            </a:endParaRPr>
          </a:p>
          <a:p>
            <a:pPr marL="810260" marR="615315" algn="justLow">
              <a:lnSpc>
                <a:spcPct val="115000"/>
              </a:lnSpc>
              <a:spcAft>
                <a:spcPts val="0"/>
              </a:spcAft>
            </a:pPr>
            <a:r>
              <a:rPr lang="en-GB" sz="1800" dirty="0" smtClean="0">
                <a:latin typeface="Times New Roman" pitchFamily="18" charset="0"/>
                <a:ea typeface="Times New Roman"/>
                <a:cs typeface="Times New Roman" pitchFamily="18" charset="0"/>
              </a:rPr>
              <a:t>	Aisha </a:t>
            </a:r>
            <a:r>
              <a:rPr lang="en-GB" sz="1800" dirty="0">
                <a:latin typeface="Times New Roman" pitchFamily="18" charset="0"/>
                <a:ea typeface="Times New Roman"/>
                <a:cs typeface="Times New Roman" pitchFamily="18" charset="0"/>
              </a:rPr>
              <a:t>said that the Messenger of Allah (peace and blessings of Allah be upon him) said: "</a:t>
            </a:r>
            <a:r>
              <a:rPr lang="en-GB" sz="1800" b="1" dirty="0">
                <a:solidFill>
                  <a:srgbClr val="009900"/>
                </a:solidFill>
                <a:latin typeface="Times New Roman" pitchFamily="18" charset="0"/>
                <a:ea typeface="Times New Roman"/>
                <a:cs typeface="Times New Roman" pitchFamily="18" charset="0"/>
              </a:rPr>
              <a:t>Anything innovative introduced to our religion is rejected."   </a:t>
            </a:r>
            <a:r>
              <a:rPr lang="en-GB" sz="1800" dirty="0">
                <a:latin typeface="Times New Roman" pitchFamily="18" charset="0"/>
                <a:ea typeface="Times New Roman"/>
                <a:cs typeface="Times New Roman" pitchFamily="18" charset="0"/>
              </a:rPr>
              <a:t>(</a:t>
            </a:r>
            <a:r>
              <a:rPr lang="en-GB" sz="1800" dirty="0" err="1">
                <a:latin typeface="Times New Roman" pitchFamily="18" charset="0"/>
                <a:ea typeface="Times New Roman"/>
                <a:cs typeface="Times New Roman" pitchFamily="18" charset="0"/>
              </a:rPr>
              <a:t>Bukhari</a:t>
            </a:r>
            <a:r>
              <a:rPr lang="en-GB" sz="1800" dirty="0">
                <a:latin typeface="Times New Roman" pitchFamily="18" charset="0"/>
                <a:ea typeface="Times New Roman"/>
                <a:cs typeface="Times New Roman" pitchFamily="18" charset="0"/>
              </a:rPr>
              <a:t> &amp; Muslim)</a:t>
            </a:r>
          </a:p>
          <a:p>
            <a:pPr algn="ctr">
              <a:lnSpc>
                <a:spcPct val="115000"/>
              </a:lnSpc>
              <a:spcAft>
                <a:spcPts val="0"/>
              </a:spcAft>
            </a:pPr>
            <a:r>
              <a:rPr lang="en-GB" sz="1600" b="1" dirty="0">
                <a:latin typeface="Times New Roman"/>
                <a:ea typeface="Times New Roman"/>
                <a:cs typeface="Arial"/>
              </a:rPr>
              <a:t> </a:t>
            </a:r>
            <a:endParaRPr lang="en-GB" sz="1600" dirty="0">
              <a:ea typeface="Times New Roman"/>
              <a:cs typeface="Arial"/>
            </a:endParaRPr>
          </a:p>
          <a:p>
            <a:pPr marL="0" lvl="0" indent="0" algn="l">
              <a:lnSpc>
                <a:spcPct val="115000"/>
              </a:lnSpc>
              <a:spcAft>
                <a:spcPts val="0"/>
              </a:spcAft>
            </a:pPr>
            <a:endParaRPr lang="en-GB" sz="1400" b="1" dirty="0"/>
          </a:p>
        </p:txBody>
      </p:sp>
    </p:spTree>
    <p:extLst>
      <p:ext uri="{BB962C8B-B14F-4D97-AF65-F5344CB8AC3E}">
        <p14:creationId xmlns:p14="http://schemas.microsoft.com/office/powerpoint/2010/main" xmlns="" val="13546429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lnSpc>
                <a:spcPct val="115000"/>
              </a:lnSpc>
              <a:spcAft>
                <a:spcPts val="0"/>
              </a:spcAft>
            </a:pPr>
            <a:r>
              <a:rPr lang="en-GB" sz="1800" b="1" u="sng" dirty="0" smtClean="0">
                <a:solidFill>
                  <a:srgbClr val="FF3300"/>
                </a:solidFill>
                <a:latin typeface="Times New Roman"/>
                <a:ea typeface="Calibri"/>
                <a:cs typeface="Arial"/>
              </a:rPr>
              <a:t/>
            </a:r>
            <a:br>
              <a:rPr lang="en-GB" sz="1800" b="1" u="sng" dirty="0" smtClean="0">
                <a:solidFill>
                  <a:srgbClr val="FF3300"/>
                </a:solidFill>
                <a:latin typeface="Times New Roman"/>
                <a:ea typeface="Calibri"/>
                <a:cs typeface="Arial"/>
              </a:rPr>
            </a:br>
            <a:r>
              <a:rPr lang="en-GB" sz="1800" b="1" u="sng" dirty="0" smtClean="0">
                <a:solidFill>
                  <a:srgbClr val="FF3300"/>
                </a:solidFill>
                <a:latin typeface="Times New Roman"/>
                <a:ea typeface="Calibri"/>
                <a:cs typeface="Arial"/>
              </a:rPr>
              <a:t>L</a:t>
            </a:r>
            <a:r>
              <a:rPr lang="ar-SY" sz="1800" b="1" u="sng" dirty="0" smtClean="0">
                <a:solidFill>
                  <a:srgbClr val="FF3300"/>
                </a:solidFill>
                <a:latin typeface="Times New Roman"/>
                <a:ea typeface="Calibri"/>
                <a:cs typeface="Arial"/>
              </a:rPr>
              <a:t>6</a:t>
            </a:r>
            <a:r>
              <a:rPr lang="en-GB" sz="1800" b="1" u="sng" dirty="0" smtClean="0">
                <a:solidFill>
                  <a:srgbClr val="FF3300"/>
                </a:solidFill>
                <a:latin typeface="Times New Roman"/>
                <a:ea typeface="Calibri"/>
                <a:cs typeface="Arial"/>
              </a:rPr>
              <a:t> </a:t>
            </a:r>
            <a:r>
              <a:rPr lang="en-GB" sz="1800" b="1" u="sng" dirty="0">
                <a:solidFill>
                  <a:srgbClr val="FF3300"/>
                </a:solidFill>
                <a:latin typeface="Times New Roman"/>
                <a:ea typeface="Calibri"/>
                <a:cs typeface="Arial"/>
              </a:rPr>
              <a:t>Practical </a:t>
            </a:r>
            <a:r>
              <a:rPr lang="en-GB" sz="1800" b="1" u="sng" dirty="0" smtClean="0">
                <a:solidFill>
                  <a:srgbClr val="FF3300"/>
                </a:solidFill>
                <a:latin typeface="Times New Roman"/>
                <a:ea typeface="Calibri"/>
                <a:cs typeface="Arial"/>
              </a:rPr>
              <a:t>A</a:t>
            </a:r>
            <a:br>
              <a:rPr lang="en-GB" sz="1800" b="1" u="sng" dirty="0" smtClean="0">
                <a:solidFill>
                  <a:srgbClr val="FF3300"/>
                </a:solidFill>
                <a:latin typeface="Times New Roman"/>
                <a:ea typeface="Calibri"/>
                <a:cs typeface="Arial"/>
              </a:rPr>
            </a:br>
            <a:r>
              <a:rPr lang="en-GB" sz="1800" b="1" dirty="0">
                <a:solidFill>
                  <a:srgbClr val="1132D9"/>
                </a:solidFill>
                <a:latin typeface="Times New Roman"/>
                <a:ea typeface="Times New Roman"/>
                <a:cs typeface="Arial"/>
              </a:rPr>
              <a:t>Translate the following </a:t>
            </a:r>
            <a:r>
              <a:rPr lang="en-GB" sz="1800" b="1" dirty="0" err="1">
                <a:solidFill>
                  <a:srgbClr val="1132D9"/>
                </a:solidFill>
                <a:latin typeface="Times New Roman"/>
                <a:ea typeface="Times New Roman"/>
                <a:cs typeface="Arial"/>
              </a:rPr>
              <a:t>Hadeeth</a:t>
            </a:r>
            <a:r>
              <a:rPr lang="en-GB" sz="1800" b="1" dirty="0">
                <a:solidFill>
                  <a:srgbClr val="1132D9"/>
                </a:solidFill>
                <a:latin typeface="Times New Roman"/>
                <a:ea typeface="Times New Roman"/>
                <a:cs typeface="Arial"/>
              </a:rPr>
              <a:t> into English</a:t>
            </a:r>
            <a:r>
              <a:rPr lang="ar-SA" sz="1800" b="1" dirty="0">
                <a:solidFill>
                  <a:srgbClr val="1132D9"/>
                </a:solidFill>
                <a:latin typeface="Times New Roman"/>
                <a:ea typeface="Times New Roman"/>
                <a:cs typeface="Arial"/>
              </a:rPr>
              <a:t>. </a:t>
            </a:r>
            <a:r>
              <a:rPr lang="en-GB" sz="1800" b="1" dirty="0">
                <a:solidFill>
                  <a:srgbClr val="1132D9"/>
                </a:solidFill>
                <a:latin typeface="Times New Roman"/>
                <a:ea typeface="Times New Roman"/>
                <a:cs typeface="Arial"/>
              </a:rPr>
              <a:t> Use </a:t>
            </a:r>
            <a:r>
              <a:rPr lang="en-GB" sz="1800" b="1" dirty="0" smtClean="0">
                <a:solidFill>
                  <a:srgbClr val="1132D9"/>
                </a:solidFill>
                <a:latin typeface="Times New Roman"/>
                <a:ea typeface="Times New Roman"/>
                <a:cs typeface="Arial"/>
              </a:rPr>
              <a:t>your </a:t>
            </a:r>
            <a:r>
              <a:rPr lang="en-GB" sz="1800" b="1" dirty="0">
                <a:solidFill>
                  <a:srgbClr val="1132D9"/>
                </a:solidFill>
                <a:latin typeface="Times New Roman"/>
                <a:ea typeface="Times New Roman"/>
                <a:cs typeface="Arial"/>
              </a:rPr>
              <a:t>creative ability in </a:t>
            </a:r>
            <a:r>
              <a:rPr lang="en-GB" sz="1800" b="1" dirty="0" smtClean="0">
                <a:solidFill>
                  <a:srgbClr val="1132D9"/>
                </a:solidFill>
                <a:latin typeface="Times New Roman"/>
                <a:ea typeface="Times New Roman"/>
                <a:cs typeface="Arial"/>
              </a:rPr>
              <a:t>your translation</a:t>
            </a:r>
            <a:r>
              <a:rPr lang="en-GB" sz="1800" b="1" dirty="0">
                <a:solidFill>
                  <a:srgbClr val="1132D9"/>
                </a:solidFill>
                <a:latin typeface="Times New Roman"/>
                <a:ea typeface="Times New Roman"/>
                <a:cs typeface="Arial"/>
              </a:rPr>
              <a:t>.</a:t>
            </a:r>
            <a:r>
              <a:rPr lang="en-GB" sz="2400" dirty="0">
                <a:solidFill>
                  <a:srgbClr val="1132D9"/>
                </a:solidFill>
                <a:ea typeface="Times New Roman"/>
                <a:cs typeface="Arial"/>
              </a:rPr>
              <a:t/>
            </a:r>
            <a:br>
              <a:rPr lang="en-GB" sz="2400" dirty="0">
                <a:solidFill>
                  <a:srgbClr val="1132D9"/>
                </a:solidFill>
                <a:ea typeface="Times New Roman"/>
                <a:cs typeface="Arial"/>
              </a:rPr>
            </a:br>
            <a:r>
              <a:rPr lang="en-GB" sz="1800" b="1" dirty="0">
                <a:latin typeface="Times New Roman"/>
                <a:ea typeface="Times New Roman"/>
                <a:cs typeface="Arial"/>
              </a:rPr>
              <a:t> </a:t>
            </a:r>
            <a:r>
              <a:rPr lang="en-GB" sz="2400" dirty="0">
                <a:ea typeface="Times New Roman"/>
                <a:cs typeface="Arial"/>
              </a:rPr>
              <a:t/>
            </a:r>
            <a:br>
              <a:rPr lang="en-GB" sz="2400" dirty="0">
                <a:ea typeface="Times New Roman"/>
                <a:cs typeface="Arial"/>
              </a:rPr>
            </a:br>
            <a:endParaRPr lang="en-GB" sz="1800" dirty="0">
              <a:solidFill>
                <a:srgbClr val="1132D9"/>
              </a:solidFill>
            </a:endParaRPr>
          </a:p>
        </p:txBody>
      </p:sp>
      <p:sp>
        <p:nvSpPr>
          <p:cNvPr id="3" name="Content Placeholder 2"/>
          <p:cNvSpPr>
            <a:spLocks noGrp="1"/>
          </p:cNvSpPr>
          <p:nvPr>
            <p:ph idx="1"/>
          </p:nvPr>
        </p:nvSpPr>
        <p:spPr/>
        <p:txBody>
          <a:bodyPr/>
          <a:lstStyle/>
          <a:p>
            <a:pPr rtl="1">
              <a:spcAft>
                <a:spcPts val="1000"/>
              </a:spcAft>
            </a:pPr>
            <a:r>
              <a:rPr lang="ar-SY" sz="2000" b="1" dirty="0" smtClean="0">
                <a:latin typeface="CG Times"/>
                <a:ea typeface="Times New Roman"/>
                <a:cs typeface="Traditional Arabic"/>
              </a:rPr>
              <a:t> </a:t>
            </a:r>
          </a:p>
          <a:p>
            <a:pPr rtl="1">
              <a:spcAft>
                <a:spcPts val="1000"/>
              </a:spcAft>
            </a:pPr>
            <a:r>
              <a:rPr lang="ar-SY" sz="2000" b="1" dirty="0" smtClean="0">
                <a:latin typeface="CG Times"/>
                <a:ea typeface="Times New Roman"/>
                <a:cs typeface="Traditional Arabic"/>
              </a:rPr>
              <a:t> </a:t>
            </a:r>
            <a:r>
              <a:rPr lang="ar-SA" sz="2000" b="1" dirty="0" smtClean="0">
                <a:latin typeface="CG Times"/>
                <a:ea typeface="Times New Roman"/>
                <a:cs typeface="Traditional Arabic"/>
              </a:rPr>
              <a:t>عَنْ عُثْمَانَ، عَنِ النَّبِيِّ </a:t>
            </a:r>
            <a:r>
              <a:rPr lang="en-GB" sz="2000" b="1" dirty="0" smtClean="0">
                <a:latin typeface="CG Times"/>
                <a:ea typeface="Times New Roman"/>
                <a:cs typeface="Traditional Arabic"/>
                <a:sym typeface="AGA Arabesque"/>
              </a:rPr>
              <a:t></a:t>
            </a:r>
            <a:r>
              <a:rPr lang="ar-SA" sz="2000" b="1" dirty="0" smtClean="0">
                <a:latin typeface="CG Times"/>
                <a:ea typeface="Times New Roman"/>
                <a:cs typeface="Traditional Arabic"/>
              </a:rPr>
              <a:t> قَالَ: "إِنَّ أَفِضَلَكُمْ مَنْ تَعَلَّمَ القُرْآنَ وَعَلَّمَهُ". (رَوَاهُ البُخَاري)</a:t>
            </a:r>
            <a:endParaRPr lang="ar-SY" sz="2000" b="1" dirty="0" smtClean="0">
              <a:latin typeface="CG Times"/>
              <a:ea typeface="Times New Roman"/>
              <a:cs typeface="Traditional Arabic"/>
            </a:endParaRPr>
          </a:p>
          <a:p>
            <a:pPr rtl="1">
              <a:spcAft>
                <a:spcPts val="1000"/>
              </a:spcAft>
            </a:pPr>
            <a:endParaRPr lang="en-GB" sz="2000" b="1" dirty="0">
              <a:ea typeface="Calibri"/>
              <a:cs typeface="Arial"/>
            </a:endParaRPr>
          </a:p>
        </p:txBody>
      </p:sp>
    </p:spTree>
    <p:extLst>
      <p:ext uri="{BB962C8B-B14F-4D97-AF65-F5344CB8AC3E}">
        <p14:creationId xmlns:p14="http://schemas.microsoft.com/office/powerpoint/2010/main" xmlns="" val="39929376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915400" cy="1143000"/>
          </a:xfrm>
        </p:spPr>
        <p:txBody>
          <a:bodyPr/>
          <a:lstStyle/>
          <a:p>
            <a:pPr algn="l">
              <a:lnSpc>
                <a:spcPct val="115000"/>
              </a:lnSpc>
              <a:spcAft>
                <a:spcPts val="0"/>
              </a:spcAft>
            </a:pPr>
            <a:r>
              <a:rPr lang="en-GB" sz="1800" b="1" dirty="0" smtClean="0">
                <a:solidFill>
                  <a:srgbClr val="FF3300"/>
                </a:solidFill>
                <a:latin typeface="Times New Roman"/>
                <a:ea typeface="Calibri"/>
                <a:cs typeface="Arial"/>
              </a:rPr>
              <a:t/>
            </a:r>
            <a:br>
              <a:rPr lang="en-GB" sz="1800" b="1" dirty="0" smtClean="0">
                <a:solidFill>
                  <a:srgbClr val="FF3300"/>
                </a:solidFill>
                <a:latin typeface="Times New Roman"/>
                <a:ea typeface="Calibri"/>
                <a:cs typeface="Arial"/>
              </a:rPr>
            </a:br>
            <a:r>
              <a:rPr lang="en-GB" sz="1800" b="1" dirty="0" smtClean="0">
                <a:solidFill>
                  <a:srgbClr val="FF3300"/>
                </a:solidFill>
                <a:latin typeface="Times New Roman"/>
                <a:ea typeface="Calibri"/>
                <a:cs typeface="Arial"/>
              </a:rPr>
              <a:t>L6 </a:t>
            </a:r>
            <a:r>
              <a:rPr lang="en-GB" sz="1800" b="1" dirty="0">
                <a:solidFill>
                  <a:srgbClr val="FF3300"/>
                </a:solidFill>
                <a:latin typeface="Times New Roman"/>
                <a:ea typeface="Calibri"/>
                <a:cs typeface="Arial"/>
              </a:rPr>
              <a:t>Practical B</a:t>
            </a:r>
            <a:r>
              <a:rPr lang="en-GB" sz="1800" b="1" dirty="0">
                <a:solidFill>
                  <a:srgbClr val="FF3300"/>
                </a:solidFill>
                <a:ea typeface="Calibri"/>
                <a:cs typeface="Arial"/>
              </a:rPr>
              <a:t/>
            </a:r>
            <a:br>
              <a:rPr lang="en-GB" sz="1800" b="1" dirty="0">
                <a:solidFill>
                  <a:srgbClr val="FF3300"/>
                </a:solidFill>
                <a:ea typeface="Calibri"/>
                <a:cs typeface="Arial"/>
              </a:rPr>
            </a:br>
            <a:r>
              <a:rPr lang="en-GB" sz="1800" b="1" dirty="0" smtClean="0">
                <a:solidFill>
                  <a:srgbClr val="1132D9"/>
                </a:solidFill>
                <a:latin typeface="Times New Roman"/>
                <a:ea typeface="Calibri"/>
                <a:cs typeface="Arial"/>
              </a:rPr>
              <a:t>Translate the following </a:t>
            </a:r>
            <a:r>
              <a:rPr lang="en-GB" sz="1800" b="1" dirty="0" err="1" smtClean="0">
                <a:solidFill>
                  <a:srgbClr val="1132D9"/>
                </a:solidFill>
                <a:latin typeface="Times New Roman"/>
                <a:ea typeface="Calibri"/>
                <a:cs typeface="Arial"/>
              </a:rPr>
              <a:t>Hadeeth</a:t>
            </a:r>
            <a:r>
              <a:rPr lang="en-GB" sz="1800" b="1" dirty="0" smtClean="0">
                <a:solidFill>
                  <a:srgbClr val="1132D9"/>
                </a:solidFill>
                <a:latin typeface="Times New Roman"/>
                <a:ea typeface="Calibri"/>
                <a:cs typeface="Arial"/>
              </a:rPr>
              <a:t> into English</a:t>
            </a:r>
            <a:r>
              <a:rPr lang="ar-SA" sz="1800" b="1" dirty="0" smtClean="0">
                <a:solidFill>
                  <a:srgbClr val="1132D9"/>
                </a:solidFill>
                <a:latin typeface="Times New Roman"/>
                <a:ea typeface="Calibri"/>
                <a:cs typeface="Arial"/>
              </a:rPr>
              <a:t>. </a:t>
            </a:r>
            <a:r>
              <a:rPr lang="en-GB" sz="1800" b="1" dirty="0" smtClean="0">
                <a:solidFill>
                  <a:srgbClr val="1132D9"/>
                </a:solidFill>
                <a:latin typeface="Times New Roman"/>
                <a:ea typeface="Calibri"/>
                <a:cs typeface="Arial"/>
              </a:rPr>
              <a:t> Use your creative ability in your  translation.</a:t>
            </a:r>
            <a:br>
              <a:rPr lang="en-GB" sz="1800" b="1" dirty="0" smtClean="0">
                <a:solidFill>
                  <a:srgbClr val="1132D9"/>
                </a:solidFill>
                <a:latin typeface="Times New Roman"/>
                <a:ea typeface="Calibri"/>
                <a:cs typeface="Arial"/>
              </a:rPr>
            </a:br>
            <a:endParaRPr lang="en-GB" sz="1800" b="1" dirty="0">
              <a:solidFill>
                <a:srgbClr val="1132D9"/>
              </a:solidFill>
            </a:endParaRPr>
          </a:p>
        </p:txBody>
      </p:sp>
      <p:sp>
        <p:nvSpPr>
          <p:cNvPr id="3" name="Content Placeholder 2"/>
          <p:cNvSpPr>
            <a:spLocks noGrp="1"/>
          </p:cNvSpPr>
          <p:nvPr>
            <p:ph idx="1"/>
          </p:nvPr>
        </p:nvSpPr>
        <p:spPr/>
        <p:txBody>
          <a:bodyPr/>
          <a:lstStyle/>
          <a:p>
            <a:pPr rtl="1">
              <a:lnSpc>
                <a:spcPct val="115000"/>
              </a:lnSpc>
              <a:spcAft>
                <a:spcPts val="1000"/>
              </a:spcAft>
            </a:pPr>
            <a:r>
              <a:rPr lang="ar-SY" sz="2000" b="1" dirty="0" smtClean="0">
                <a:ea typeface="Times New Roman"/>
                <a:cs typeface="Times New Roman"/>
              </a:rPr>
              <a:t>  </a:t>
            </a:r>
            <a:r>
              <a:rPr lang="en-GB" sz="2000" b="1" dirty="0" smtClean="0">
                <a:ea typeface="Times New Roman"/>
                <a:cs typeface="Times New Roman"/>
              </a:rPr>
              <a:t>    </a:t>
            </a:r>
            <a:r>
              <a:rPr lang="ar-SA" sz="2000" b="1" dirty="0" smtClean="0">
                <a:latin typeface="CG Times"/>
                <a:ea typeface="Times New Roman"/>
                <a:cs typeface="Traditional Arabic"/>
              </a:rPr>
              <a:t>عَنْ </a:t>
            </a:r>
            <a:r>
              <a:rPr lang="ar-SA" sz="2000" b="1" dirty="0">
                <a:latin typeface="CG Times"/>
                <a:ea typeface="Times New Roman"/>
                <a:cs typeface="Traditional Arabic"/>
              </a:rPr>
              <a:t>ابْنِ عُمَرَ قَالَ: قَالَ رَسُولُ اللهِ </a:t>
            </a:r>
            <a:r>
              <a:rPr lang="en-GB" sz="2000" b="1" dirty="0">
                <a:latin typeface="CG Times"/>
                <a:ea typeface="Times New Roman"/>
                <a:cs typeface="Traditional Arabic"/>
                <a:sym typeface="AGA Arabesque"/>
              </a:rPr>
              <a:t></a:t>
            </a:r>
            <a:r>
              <a:rPr lang="ar-SA" sz="2000" b="1" dirty="0">
                <a:latin typeface="CG Times"/>
                <a:ea typeface="Times New Roman"/>
                <a:cs typeface="Traditional Arabic"/>
              </a:rPr>
              <a:t>: "بُنِيَ الإِسْلامُ عَلَى خَمْسٍ: شَهَادَة أَنْ لا إِلَهَ إِلاّ اللهُ و</a:t>
            </a:r>
            <a:r>
              <a:rPr lang="ar-SY" sz="2000" b="1" dirty="0">
                <a:latin typeface="CG Times"/>
                <a:ea typeface="Times New Roman"/>
                <a:cs typeface="Traditional Arabic"/>
              </a:rPr>
              <a:t>َ</a:t>
            </a:r>
            <a:r>
              <a:rPr lang="ar-SA" sz="2000" b="1" dirty="0">
                <a:latin typeface="CG Times"/>
                <a:ea typeface="Times New Roman"/>
                <a:cs typeface="Traditional Arabic"/>
              </a:rPr>
              <a:t>أَنَّ مُحَمَّـدَاً رَسُولُ اللهِ وَإِقَامِ الصَّلاةِ وَإِيْتَاءِ الزَّكَاةِ، وَالحَجِّ، وَصَوْمِ رَمَضَانَ". </a:t>
            </a:r>
            <a:r>
              <a:rPr lang="ar-SA" sz="2000" dirty="0">
                <a:latin typeface="CG Times"/>
                <a:ea typeface="Times New Roman"/>
                <a:cs typeface="Traditional Arabic"/>
              </a:rPr>
              <a:t>                           (ر</a:t>
            </a:r>
            <a:r>
              <a:rPr lang="ar-SY" sz="2000" dirty="0">
                <a:latin typeface="CG Times"/>
                <a:ea typeface="Times New Roman"/>
                <a:cs typeface="Traditional Arabic"/>
              </a:rPr>
              <a:t>َ</a:t>
            </a:r>
            <a:r>
              <a:rPr lang="ar-SA" sz="2000" dirty="0">
                <a:latin typeface="CG Times"/>
                <a:ea typeface="Times New Roman"/>
                <a:cs typeface="Traditional Arabic"/>
              </a:rPr>
              <a:t>وَاهُ الشَّيْخَان)</a:t>
            </a:r>
            <a:endParaRPr lang="en-GB" sz="1600" dirty="0">
              <a:ea typeface="Times New Roman"/>
              <a:cs typeface="Arial"/>
            </a:endParaRPr>
          </a:p>
          <a:p>
            <a:pPr algn="justLow" rtl="1">
              <a:lnSpc>
                <a:spcPct val="200000"/>
              </a:lnSpc>
              <a:spcAft>
                <a:spcPts val="1000"/>
              </a:spcAft>
            </a:pPr>
            <a:r>
              <a:rPr lang="ar-SY" sz="2000" b="1" dirty="0" smtClean="0">
                <a:ea typeface="Times New Roman"/>
                <a:cs typeface="Times New Roman"/>
              </a:rPr>
              <a:t>   </a:t>
            </a:r>
            <a:endParaRPr lang="en-GB" sz="2000" b="1" dirty="0">
              <a:ea typeface="Calibri"/>
              <a:cs typeface="Traditional Arabic" pitchFamily="2" charset="-78"/>
            </a:endParaRPr>
          </a:p>
        </p:txBody>
      </p:sp>
    </p:spTree>
    <p:extLst>
      <p:ext uri="{BB962C8B-B14F-4D97-AF65-F5344CB8AC3E}">
        <p14:creationId xmlns:p14="http://schemas.microsoft.com/office/powerpoint/2010/main" xmlns="" val="26657643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2419</TotalTime>
  <Words>1061</Words>
  <Application>Microsoft Office PowerPoint</Application>
  <PresentationFormat>A4 Paper (210x297 mm)</PresentationFormat>
  <Paragraphs>73</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Slide 1</vt:lpstr>
      <vt:lpstr>Lecture 6</vt:lpstr>
      <vt:lpstr>Learning Outcomes</vt:lpstr>
      <vt:lpstr>The Sunnah of  Prophet Muhammad (PBBUH) as central  </vt:lpstr>
      <vt:lpstr>Continued</vt:lpstr>
      <vt:lpstr>2. The Translation of the Prophet’s Hadeethes (p.b.b.u.h) </vt:lpstr>
      <vt:lpstr>Example</vt:lpstr>
      <vt:lpstr> 3.The  Translation of Hadeeth from a Linguistic Point of View   </vt:lpstr>
      <vt:lpstr>  Example   </vt:lpstr>
      <vt:lpstr> 4. The Translation of the Hadeeth from a Cultural point of View  </vt:lpstr>
      <vt:lpstr>  Example    </vt:lpstr>
      <vt:lpstr>5. The Translation of the Hadeeth from a Rhetorical Point of View</vt:lpstr>
      <vt:lpstr> L6 Practical A Translate the following Hadeeth into English.  Use your creative ability in your translation.   </vt:lpstr>
      <vt:lpstr> L6 Practical B Translate the following Hadeeth into English.  Use your creative ability in your  translation. </vt:lpstr>
      <vt:lpstr>Slide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ahalimah</cp:lastModifiedBy>
  <cp:revision>337</cp:revision>
  <dcterms:created xsi:type="dcterms:W3CDTF">2009-10-14T19:14:34Z</dcterms:created>
  <dcterms:modified xsi:type="dcterms:W3CDTF">2012-08-26T11:58:30Z</dcterms:modified>
</cp:coreProperties>
</file>