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82" r:id="rId2"/>
    <p:sldId id="257" r:id="rId3"/>
    <p:sldId id="274" r:id="rId4"/>
    <p:sldId id="285" r:id="rId5"/>
    <p:sldId id="309" r:id="rId6"/>
    <p:sldId id="286" r:id="rId7"/>
    <p:sldId id="301" r:id="rId8"/>
    <p:sldId id="288" r:id="rId9"/>
    <p:sldId id="289" r:id="rId10"/>
    <p:sldId id="291" r:id="rId11"/>
    <p:sldId id="292" r:id="rId12"/>
    <p:sldId id="293" r:id="rId13"/>
    <p:sldId id="310" r:id="rId14"/>
    <p:sldId id="311" r:id="rId15"/>
    <p:sldId id="299" r:id="rId16"/>
    <p:sldId id="30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32D9"/>
    <a:srgbClr val="FF3300"/>
    <a:srgbClr val="009900"/>
    <a:srgbClr val="3B84AF"/>
    <a:srgbClr val="709256"/>
    <a:srgbClr val="AD9968"/>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2"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9/23/2012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 xmlns:p14="http://schemas.microsoft.com/office/powerpoint/2010/main"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7</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Orations</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a:t>
            </a:r>
            <a:r>
              <a:rPr lang="en-GB" b="1" dirty="0" smtClean="0">
                <a:solidFill>
                  <a:srgbClr val="1132D9"/>
                </a:solidFill>
              </a:rPr>
              <a:t>be able  </a:t>
            </a:r>
            <a:endParaRPr lang="en-GB" b="1" dirty="0" smtClean="0">
              <a:solidFill>
                <a:srgbClr val="1132D9"/>
              </a:solidFill>
            </a:endParaRPr>
          </a:p>
          <a:p>
            <a:pPr marL="457200" lvl="0" indent="-457200" algn="l">
              <a:lnSpc>
                <a:spcPct val="115000"/>
              </a:lnSpc>
              <a:spcAft>
                <a:spcPts val="0"/>
              </a:spcAft>
              <a:buFont typeface="+mj-lt"/>
              <a:buAutoNum type="arabicPeriod"/>
            </a:pPr>
            <a:r>
              <a:rPr lang="en-GB" sz="2000" dirty="0" smtClean="0">
                <a:latin typeface="Times New Roman"/>
                <a:ea typeface="Times New Roman"/>
                <a:cs typeface="Arial"/>
              </a:rPr>
              <a:t>show </a:t>
            </a:r>
            <a:r>
              <a:rPr lang="en-GB" sz="2000" dirty="0">
                <a:latin typeface="Times New Roman"/>
                <a:ea typeface="Times New Roman"/>
                <a:cs typeface="Arial"/>
              </a:rPr>
              <a:t>understanding of what is meant by orations or oratorical speech.</a:t>
            </a:r>
            <a:endParaRPr lang="en-GB" sz="2000" dirty="0">
              <a:ea typeface="Times New Roman"/>
              <a:cs typeface="Arial"/>
            </a:endParaRPr>
          </a:p>
          <a:p>
            <a:pPr marL="457200" lvl="0" indent="-457200" algn="l">
              <a:lnSpc>
                <a:spcPct val="115000"/>
              </a:lnSpc>
              <a:spcAft>
                <a:spcPts val="0"/>
              </a:spcAft>
              <a:buFont typeface="+mj-lt"/>
              <a:buAutoNum type="arabicPeriod"/>
            </a:pPr>
            <a:r>
              <a:rPr lang="en-GB" sz="2000" dirty="0">
                <a:latin typeface="Times New Roman"/>
                <a:ea typeface="Times New Roman"/>
                <a:cs typeface="Arial"/>
              </a:rPr>
              <a:t>to translate </a:t>
            </a:r>
            <a:r>
              <a:rPr lang="en-GB" sz="2000" dirty="0" smtClean="0">
                <a:latin typeface="Times New Roman"/>
                <a:ea typeface="Times New Roman"/>
                <a:cs typeface="Arial"/>
              </a:rPr>
              <a:t>excerpts </a:t>
            </a:r>
            <a:r>
              <a:rPr lang="en-GB" sz="2000" dirty="0">
                <a:latin typeface="Times New Roman"/>
                <a:ea typeface="Times New Roman"/>
                <a:cs typeface="Arial"/>
              </a:rPr>
              <a:t>of oratorical speech.</a:t>
            </a:r>
            <a:endParaRPr lang="en-GB" sz="20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400" b="1" dirty="0">
                <a:solidFill>
                  <a:srgbClr val="1132D9"/>
                </a:solidFill>
                <a:latin typeface="Times New Roman"/>
                <a:ea typeface="Times New Roman"/>
                <a:cs typeface="Arial"/>
              </a:rPr>
              <a:t/>
            </a:r>
            <a:br>
              <a:rPr lang="en-GB" sz="2400" b="1" dirty="0">
                <a:solidFill>
                  <a:srgbClr val="1132D9"/>
                </a:solidFill>
                <a:latin typeface="Times New Roman"/>
                <a:ea typeface="Times New Roman"/>
                <a:cs typeface="Arial"/>
              </a:rPr>
            </a:br>
            <a:r>
              <a:rPr lang="en-GB" sz="2400" b="1" dirty="0" smtClean="0">
                <a:solidFill>
                  <a:srgbClr val="1132D9"/>
                </a:solidFill>
                <a:latin typeface="Times New Roman"/>
                <a:ea typeface="Times New Roman"/>
                <a:cs typeface="Arial"/>
              </a:rPr>
              <a:t/>
            </a:r>
            <a:br>
              <a:rPr lang="en-GB" sz="2400" b="1" dirty="0" smtClean="0">
                <a:solidFill>
                  <a:srgbClr val="1132D9"/>
                </a:solidFill>
                <a:latin typeface="Times New Roman"/>
                <a:ea typeface="Times New Roman"/>
                <a:cs typeface="Arial"/>
              </a:rPr>
            </a:br>
            <a:r>
              <a:rPr lang="en-GB" sz="2400" b="1" dirty="0" smtClean="0">
                <a:solidFill>
                  <a:srgbClr val="1132D9"/>
                </a:solidFill>
                <a:latin typeface="Times New Roman"/>
                <a:ea typeface="Times New Roman"/>
                <a:cs typeface="Arial"/>
              </a:rPr>
              <a:t>1. What </a:t>
            </a:r>
            <a:r>
              <a:rPr lang="en-GB" sz="2400" b="1" dirty="0">
                <a:solidFill>
                  <a:srgbClr val="1132D9"/>
                </a:solidFill>
                <a:latin typeface="Times New Roman"/>
                <a:ea typeface="Times New Roman"/>
                <a:cs typeface="Arial"/>
              </a:rPr>
              <a:t>is </a:t>
            </a:r>
            <a:r>
              <a:rPr lang="en-GB" sz="2400" b="1" dirty="0" smtClean="0">
                <a:solidFill>
                  <a:srgbClr val="1132D9"/>
                </a:solidFill>
                <a:latin typeface="Times New Roman"/>
                <a:ea typeface="Times New Roman"/>
                <a:cs typeface="Arial"/>
              </a:rPr>
              <a:t>Oratory</a:t>
            </a:r>
            <a:r>
              <a:rPr lang="en-GB" sz="2400" b="1" dirty="0">
                <a:solidFill>
                  <a:srgbClr val="1132D9"/>
                </a:solidFill>
                <a:latin typeface="Times New Roman"/>
                <a:ea typeface="Times New Roman"/>
                <a:cs typeface="Arial"/>
              </a:rPr>
              <a:t>?</a:t>
            </a:r>
            <a:br>
              <a:rPr lang="en-GB" sz="2400" b="1" dirty="0">
                <a:solidFill>
                  <a:srgbClr val="1132D9"/>
                </a:solidFill>
                <a:latin typeface="Times New Roman"/>
                <a:ea typeface="Times New Roman"/>
                <a:cs typeface="Arial"/>
              </a:rPr>
            </a:br>
            <a:r>
              <a:rPr lang="en-GB" sz="2400" dirty="0">
                <a:ea typeface="Times New Roman"/>
                <a:cs typeface="Arial"/>
              </a:rPr>
              <a:t/>
            </a:r>
            <a:br>
              <a:rPr lang="en-GB" sz="2400" dirty="0">
                <a:ea typeface="Times New Roman"/>
                <a:cs typeface="Arial"/>
              </a:rPr>
            </a:br>
            <a:endParaRPr lang="en-US" sz="24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algn="just">
              <a:lnSpc>
                <a:spcPct val="115000"/>
              </a:lnSpc>
              <a:spcAft>
                <a:spcPts val="0"/>
              </a:spcAft>
              <a:buFont typeface="Wingdings" pitchFamily="2" charset="2"/>
              <a:buChar char="q"/>
              <a:tabLst>
                <a:tab pos="5581015" algn="l"/>
              </a:tabLst>
            </a:pPr>
            <a:r>
              <a:rPr lang="en-GB" sz="1800" b="1" dirty="0" smtClean="0">
                <a:solidFill>
                  <a:srgbClr val="FF0000"/>
                </a:solidFill>
                <a:latin typeface="Times New Roman"/>
                <a:ea typeface="Calibri"/>
                <a:cs typeface="Arial"/>
              </a:rPr>
              <a:t>An oratory </a:t>
            </a:r>
            <a:r>
              <a:rPr lang="en-GB" sz="1800" b="1" dirty="0">
                <a:solidFill>
                  <a:srgbClr val="FF0000"/>
                </a:solidFill>
                <a:latin typeface="Times New Roman"/>
                <a:ea typeface="Calibri"/>
                <a:cs typeface="Arial"/>
              </a:rPr>
              <a:t>is an elaborate and prepared speech. It is the art of swaying an audience by eloquent speech</a:t>
            </a:r>
            <a:r>
              <a:rPr lang="en-GB" sz="1800" dirty="0">
                <a:latin typeface="Times New Roman"/>
                <a:ea typeface="Calibri"/>
                <a:cs typeface="Arial"/>
              </a:rPr>
              <a:t>. In ancient Greece and Rome oratory was included under the term rhetoric, which meant the art of composing as well as delivering a speech. Oratory first appeared in the law courts of Athens and soon became important in all areas of life. Classic Rome's great orators were Cato the Elder, Mark Antony, and Cicero. </a:t>
            </a:r>
            <a:endParaRPr lang="en-GB" sz="1800" dirty="0">
              <a:ea typeface="Times New Roman"/>
              <a:cs typeface="Arial"/>
            </a:endParaRPr>
          </a:p>
          <a:p>
            <a:pPr algn="just">
              <a:lnSpc>
                <a:spcPct val="115000"/>
              </a:lnSpc>
              <a:spcAft>
                <a:spcPts val="0"/>
              </a:spcAft>
              <a:buFont typeface="Wingdings" pitchFamily="2" charset="2"/>
              <a:buChar char="q"/>
              <a:tabLst>
                <a:tab pos="5581015" algn="l"/>
              </a:tabLst>
            </a:pPr>
            <a:r>
              <a:rPr lang="en-GB" sz="1800" dirty="0">
                <a:latin typeface="Times New Roman"/>
                <a:ea typeface="Calibri"/>
                <a:cs typeface="Arial"/>
              </a:rPr>
              <a:t>The theory of rhetoric was discussed by Aristotle and Quintilian; and three main classes of oratory were later designated by classical rhetoricians: (a) </a:t>
            </a:r>
            <a:r>
              <a:rPr lang="en-GB" sz="1800" b="1" dirty="0">
                <a:solidFill>
                  <a:srgbClr val="FF0000"/>
                </a:solidFill>
                <a:latin typeface="Times New Roman"/>
                <a:ea typeface="Calibri"/>
                <a:cs typeface="Arial"/>
              </a:rPr>
              <a:t>deliberative—</a:t>
            </a:r>
            <a:r>
              <a:rPr lang="en-GB" sz="1800" b="1" i="1" dirty="0">
                <a:solidFill>
                  <a:srgbClr val="FF0000"/>
                </a:solidFill>
                <a:latin typeface="Times New Roman"/>
                <a:ea typeface="Calibri"/>
                <a:cs typeface="Arial"/>
              </a:rPr>
              <a:t>to persuade</a:t>
            </a:r>
            <a:r>
              <a:rPr lang="en-GB" sz="1800" b="1" dirty="0">
                <a:solidFill>
                  <a:srgbClr val="FF0000"/>
                </a:solidFill>
                <a:latin typeface="Times New Roman"/>
                <a:ea typeface="Calibri"/>
                <a:cs typeface="Arial"/>
              </a:rPr>
              <a:t> </a:t>
            </a:r>
            <a:r>
              <a:rPr lang="en-GB" sz="1800" b="1" i="1" dirty="0">
                <a:solidFill>
                  <a:srgbClr val="FF0000"/>
                </a:solidFill>
                <a:latin typeface="Times New Roman"/>
                <a:ea typeface="Calibri"/>
                <a:cs typeface="Arial"/>
              </a:rPr>
              <a:t>an</a:t>
            </a:r>
            <a:r>
              <a:rPr lang="en-GB" sz="1800" b="1" dirty="0">
                <a:solidFill>
                  <a:srgbClr val="FF0000"/>
                </a:solidFill>
                <a:latin typeface="Times New Roman"/>
                <a:ea typeface="Calibri"/>
                <a:cs typeface="Arial"/>
              </a:rPr>
              <a:t> </a:t>
            </a:r>
            <a:r>
              <a:rPr lang="en-GB" sz="1800" b="1" i="1" dirty="0">
                <a:solidFill>
                  <a:srgbClr val="FF0000"/>
                </a:solidFill>
                <a:latin typeface="Times New Roman"/>
                <a:ea typeface="Calibri"/>
                <a:cs typeface="Arial"/>
              </a:rPr>
              <a:t>audience</a:t>
            </a:r>
            <a:r>
              <a:rPr lang="en-GB" sz="1800" b="1" dirty="0">
                <a:solidFill>
                  <a:srgbClr val="FF0000"/>
                </a:solidFill>
                <a:latin typeface="Times New Roman"/>
                <a:ea typeface="Calibri"/>
                <a:cs typeface="Arial"/>
              </a:rPr>
              <a:t> </a:t>
            </a:r>
            <a:r>
              <a:rPr lang="en-GB" sz="1800" dirty="0">
                <a:latin typeface="Times New Roman"/>
                <a:ea typeface="Calibri"/>
                <a:cs typeface="Arial"/>
              </a:rPr>
              <a:t>(such as a legislature) to approve or disapprove a matter of public policy; (b</a:t>
            </a:r>
            <a:r>
              <a:rPr lang="en-GB" sz="1800"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forensic—</a:t>
            </a:r>
            <a:r>
              <a:rPr lang="en-GB" sz="1800" b="1" i="1" dirty="0">
                <a:solidFill>
                  <a:srgbClr val="1132D9"/>
                </a:solidFill>
                <a:latin typeface="Times New Roman"/>
                <a:ea typeface="Calibri"/>
                <a:cs typeface="Arial"/>
              </a:rPr>
              <a:t>to achieve (as in a trial) condemnation or approval for a person's action</a:t>
            </a:r>
            <a:r>
              <a:rPr lang="en-GB" sz="1800" b="1" i="1" dirty="0">
                <a:solidFill>
                  <a:srgbClr val="FF0000"/>
                </a:solidFill>
                <a:latin typeface="Times New Roman"/>
                <a:ea typeface="Calibri"/>
                <a:cs typeface="Arial"/>
              </a:rPr>
              <a:t>s</a:t>
            </a:r>
            <a:r>
              <a:rPr lang="en-GB" sz="1800" dirty="0">
                <a:latin typeface="Times New Roman"/>
                <a:ea typeface="Calibri"/>
                <a:cs typeface="Arial"/>
              </a:rPr>
              <a:t>; (c) </a:t>
            </a:r>
            <a:r>
              <a:rPr lang="en-GB" sz="1800" b="1" dirty="0">
                <a:solidFill>
                  <a:srgbClr val="009900"/>
                </a:solidFill>
                <a:latin typeface="Times New Roman"/>
                <a:ea typeface="Calibri"/>
                <a:cs typeface="Arial"/>
              </a:rPr>
              <a:t>epideictic—"</a:t>
            </a:r>
            <a:r>
              <a:rPr lang="en-GB" sz="1800" b="1" i="1" dirty="0">
                <a:solidFill>
                  <a:srgbClr val="009900"/>
                </a:solidFill>
                <a:latin typeface="Times New Roman"/>
                <a:ea typeface="Calibri"/>
                <a:cs typeface="Arial"/>
              </a:rPr>
              <a:t>display rhetoric" used on ceremonial occasions. </a:t>
            </a:r>
            <a:endParaRPr lang="en-GB" sz="1800" b="1" dirty="0">
              <a:solidFill>
                <a:srgbClr val="009900"/>
              </a:solidFill>
              <a:ea typeface="Times New Roman"/>
              <a:cs typeface="Arial"/>
            </a:endParaRPr>
          </a:p>
          <a:p>
            <a:pPr algn="just">
              <a:lnSpc>
                <a:spcPct val="115000"/>
              </a:lnSpc>
              <a:spcAft>
                <a:spcPts val="0"/>
              </a:spcAft>
              <a:buFont typeface="Wingdings" pitchFamily="2" charset="2"/>
              <a:buChar char="q"/>
              <a:tabLst>
                <a:tab pos="5581015" algn="l"/>
              </a:tabLst>
            </a:pPr>
            <a:r>
              <a:rPr lang="en-GB" sz="1800" dirty="0">
                <a:latin typeface="Times New Roman"/>
                <a:ea typeface="Calibri"/>
                <a:cs typeface="Arial"/>
              </a:rPr>
              <a:t>Rhetoric was included in the medieval liberal arts curriculum. </a:t>
            </a:r>
            <a:r>
              <a:rPr lang="en-GB" sz="1800" b="1" dirty="0">
                <a:solidFill>
                  <a:srgbClr val="1132D9"/>
                </a:solidFill>
                <a:latin typeface="Times New Roman"/>
                <a:ea typeface="Calibri"/>
                <a:cs typeface="Arial"/>
              </a:rPr>
              <a:t>In subsequent centuries oratory was utilized in three main areas of public life—politics, religion, and law</a:t>
            </a:r>
            <a:r>
              <a:rPr lang="en-GB" sz="1800" dirty="0">
                <a:latin typeface="Times New Roman"/>
                <a:ea typeface="Calibri"/>
                <a:cs typeface="Arial"/>
              </a:rPr>
              <a:t>. </a:t>
            </a:r>
            <a:r>
              <a:rPr lang="en-GB" sz="1800" b="1" dirty="0">
                <a:latin typeface="Times New Roman"/>
                <a:ea typeface="Calibri"/>
                <a:cs typeface="Arial"/>
              </a:rPr>
              <a:t>During the Middle Ages, the Renaissance, and the Reformation, oratory was generally confined to the church, which produced a </a:t>
            </a:r>
            <a:r>
              <a:rPr lang="en-GB" sz="1800" b="1" i="1" dirty="0">
                <a:latin typeface="Times New Roman"/>
                <a:ea typeface="Calibri"/>
                <a:cs typeface="Arial"/>
              </a:rPr>
              <a:t>soul-searing orator such</a:t>
            </a:r>
            <a:r>
              <a:rPr lang="en-GB" sz="1800" b="1" dirty="0">
                <a:latin typeface="Times New Roman"/>
                <a:ea typeface="Calibri"/>
                <a:cs typeface="Arial"/>
              </a:rPr>
              <a:t> as Martin Luther.</a:t>
            </a:r>
            <a:endParaRPr lang="en-GB" sz="1800" b="1" dirty="0">
              <a:ea typeface="Times New Roman"/>
              <a:cs typeface="Arial"/>
            </a:endParaRPr>
          </a:p>
          <a:p>
            <a:pPr marL="0" marR="255270" indent="0" algn="just">
              <a:lnSpc>
                <a:spcPct val="115000"/>
              </a:lnSpc>
              <a:spcAft>
                <a:spcPts val="0"/>
              </a:spcAft>
              <a:tabLst>
                <a:tab pos="5566410" algn="l"/>
              </a:tabLst>
            </a:pPr>
            <a:endParaRPr lang="en-GB" sz="1200" dirty="0">
              <a:ea typeface="Times New Roman"/>
              <a:cs typeface="Arial"/>
            </a:endParaRPr>
          </a:p>
          <a:p>
            <a:pPr marL="0" lvl="0" indent="0" algn="just">
              <a:lnSpc>
                <a:spcPct val="115000"/>
              </a:lnSpc>
              <a:spcAft>
                <a:spcPts val="0"/>
              </a:spcAft>
            </a:pPr>
            <a:endParaRPr lang="en-GB" sz="2000" dirty="0">
              <a:latin typeface="Times New Roman"/>
              <a:ea typeface="Times New Roman"/>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400" b="1" dirty="0">
                <a:solidFill>
                  <a:srgbClr val="1132D9"/>
                </a:solidFill>
                <a:latin typeface="Times New Roman"/>
                <a:ea typeface="Times New Roman"/>
                <a:cs typeface="Arial"/>
              </a:rPr>
              <a:t>Continued</a:t>
            </a:r>
          </a:p>
        </p:txBody>
      </p:sp>
      <p:sp>
        <p:nvSpPr>
          <p:cNvPr id="3" name="Content Placeholder 2"/>
          <p:cNvSpPr>
            <a:spLocks noGrp="1"/>
          </p:cNvSpPr>
          <p:nvPr>
            <p:ph idx="1"/>
          </p:nvPr>
        </p:nvSpPr>
        <p:spPr>
          <a:xfrm>
            <a:off x="495300" y="1447800"/>
            <a:ext cx="8915400" cy="4724400"/>
          </a:xfrm>
        </p:spPr>
        <p:txBody>
          <a:bodyPr/>
          <a:lstStyle/>
          <a:p>
            <a:pPr lvl="0" algn="just">
              <a:lnSpc>
                <a:spcPct val="115000"/>
              </a:lnSpc>
              <a:spcAft>
                <a:spcPts val="0"/>
              </a:spcAft>
              <a:buFont typeface="Wingdings" pitchFamily="2" charset="2"/>
              <a:buChar char="q"/>
              <a:tabLst>
                <a:tab pos="5581015" algn="l"/>
              </a:tabLst>
            </a:pPr>
            <a:r>
              <a:rPr lang="en-GB" sz="1800" b="1" dirty="0">
                <a:solidFill>
                  <a:prstClr val="black"/>
                </a:solidFill>
                <a:latin typeface="Times New Roman"/>
                <a:ea typeface="Calibri"/>
                <a:cs typeface="Arial"/>
              </a:rPr>
              <a:t>With the development of parliaments in the 18th cent., great political orators appeared. Because these politicians usually spoke to men of their own class and education, their orations were often </a:t>
            </a:r>
            <a:r>
              <a:rPr lang="en-GB" sz="1800" b="1" i="1" dirty="0">
                <a:solidFill>
                  <a:srgbClr val="1132D9"/>
                </a:solidFill>
                <a:latin typeface="Times New Roman"/>
                <a:ea typeface="Calibri"/>
                <a:cs typeface="Arial"/>
              </a:rPr>
              <a:t>complex and erudite, abounding in classical allusions</a:t>
            </a:r>
            <a:r>
              <a:rPr lang="en-GB" sz="1800" b="1" dirty="0">
                <a:solidFill>
                  <a:srgbClr val="1132D9"/>
                </a:solidFill>
                <a:latin typeface="Times New Roman"/>
                <a:ea typeface="Calibri"/>
                <a:cs typeface="Arial"/>
              </a:rPr>
              <a:t>.</a:t>
            </a:r>
            <a:endParaRPr lang="en-GB" sz="1800" b="1" dirty="0">
              <a:solidFill>
                <a:srgbClr val="1132D9"/>
              </a:solidFill>
              <a:ea typeface="Times New Roman"/>
              <a:cs typeface="Arial"/>
            </a:endParaRPr>
          </a:p>
          <a:p>
            <a:pPr lvl="0" algn="just">
              <a:lnSpc>
                <a:spcPct val="115000"/>
              </a:lnSpc>
              <a:spcAft>
                <a:spcPts val="0"/>
              </a:spcAft>
              <a:buFont typeface="Wingdings" pitchFamily="2" charset="2"/>
              <a:buChar char="q"/>
              <a:tabLst>
                <a:tab pos="5581015" algn="l"/>
              </a:tabLst>
            </a:pPr>
            <a:r>
              <a:rPr lang="en-GB" sz="1800" b="1" dirty="0" smtClean="0">
                <a:solidFill>
                  <a:srgbClr val="1132D9"/>
                </a:solidFill>
                <a:latin typeface="Times New Roman"/>
                <a:ea typeface="Calibri"/>
                <a:cs typeface="Arial"/>
              </a:rPr>
              <a:t>Religious </a:t>
            </a:r>
            <a:r>
              <a:rPr lang="en-GB" sz="1800" b="1" dirty="0">
                <a:solidFill>
                  <a:srgbClr val="1132D9"/>
                </a:solidFill>
                <a:latin typeface="Times New Roman"/>
                <a:ea typeface="Calibri"/>
                <a:cs typeface="Arial"/>
              </a:rPr>
              <a:t>sermons, normally addressed to a wide audience of diverse classes of people, tend to replete with religious allusions and appeal to the emotions, which profoundly influence the oratorical style of many orators or speakers. </a:t>
            </a:r>
            <a:endParaRPr lang="en-GB" sz="1800" b="1" dirty="0">
              <a:solidFill>
                <a:srgbClr val="1132D9"/>
              </a:solidFill>
              <a:ea typeface="Times New Roman"/>
              <a:cs typeface="Arial"/>
            </a:endParaRPr>
          </a:p>
          <a:p>
            <a:pPr lvl="0" algn="just">
              <a:lnSpc>
                <a:spcPct val="115000"/>
              </a:lnSpc>
              <a:spcAft>
                <a:spcPts val="0"/>
              </a:spcAft>
              <a:buFont typeface="Wingdings" pitchFamily="2" charset="2"/>
              <a:buChar char="q"/>
              <a:tabLst>
                <a:tab pos="5581015" algn="l"/>
              </a:tabLst>
            </a:pPr>
            <a:r>
              <a:rPr lang="en-GB" sz="1800" b="1" dirty="0">
                <a:solidFill>
                  <a:prstClr val="black"/>
                </a:solidFill>
                <a:latin typeface="Times New Roman"/>
                <a:ea typeface="Calibri"/>
                <a:cs typeface="Arial"/>
              </a:rPr>
              <a:t>The oratorical style could be described as </a:t>
            </a:r>
            <a:r>
              <a:rPr lang="en-GB" sz="1800" b="1" dirty="0">
                <a:solidFill>
                  <a:srgbClr val="FF3300"/>
                </a:solidFill>
                <a:latin typeface="Times New Roman"/>
                <a:ea typeface="Calibri"/>
                <a:cs typeface="Arial"/>
              </a:rPr>
              <a:t>bombastic</a:t>
            </a:r>
            <a:r>
              <a:rPr lang="en-GB" sz="1800" b="1" dirty="0">
                <a:solidFill>
                  <a:prstClr val="black"/>
                </a:solidFill>
                <a:latin typeface="Times New Roman"/>
                <a:ea typeface="Calibri"/>
                <a:cs typeface="Arial"/>
              </a:rPr>
              <a:t> like that of Hitler and Mussolini, and </a:t>
            </a:r>
            <a:r>
              <a:rPr lang="en-GB" sz="1800" b="1" dirty="0">
                <a:solidFill>
                  <a:srgbClr val="FF3300"/>
                </a:solidFill>
                <a:latin typeface="Times New Roman"/>
                <a:ea typeface="Calibri"/>
                <a:cs typeface="Arial"/>
              </a:rPr>
              <a:t>intimate and conversational</a:t>
            </a:r>
            <a:r>
              <a:rPr lang="en-GB" sz="1800" b="1" dirty="0">
                <a:solidFill>
                  <a:prstClr val="black"/>
                </a:solidFill>
                <a:latin typeface="Times New Roman"/>
                <a:ea typeface="Calibri"/>
                <a:cs typeface="Arial"/>
              </a:rPr>
              <a:t>, as in the "fireside chats" of President Franklin </a:t>
            </a:r>
            <a:r>
              <a:rPr lang="en-GB" sz="1800" b="1" dirty="0" smtClean="0">
                <a:solidFill>
                  <a:prstClr val="black"/>
                </a:solidFill>
                <a:latin typeface="Times New Roman"/>
                <a:ea typeface="Calibri"/>
                <a:cs typeface="Arial"/>
              </a:rPr>
              <a:t>D. </a:t>
            </a:r>
            <a:r>
              <a:rPr lang="en-GB" sz="1800" b="1" dirty="0">
                <a:solidFill>
                  <a:prstClr val="black"/>
                </a:solidFill>
                <a:latin typeface="Times New Roman"/>
                <a:ea typeface="Calibri"/>
                <a:cs typeface="Arial"/>
              </a:rPr>
              <a:t>Roosevelt.</a:t>
            </a:r>
            <a:endParaRPr lang="en-GB" sz="1800" b="1" dirty="0">
              <a:solidFill>
                <a:prstClr val="black"/>
              </a:solidFill>
              <a:ea typeface="Times New Roman"/>
              <a:cs typeface="Arial"/>
            </a:endParaRPr>
          </a:p>
          <a:p>
            <a:pPr marR="255270" lvl="0" algn="just">
              <a:lnSpc>
                <a:spcPct val="115000"/>
              </a:lnSpc>
              <a:spcAft>
                <a:spcPts val="0"/>
              </a:spcAft>
              <a:buFont typeface="Wingdings" pitchFamily="2" charset="2"/>
              <a:buChar char="q"/>
              <a:tabLst>
                <a:tab pos="5566410" algn="l"/>
              </a:tabLst>
            </a:pPr>
            <a:r>
              <a:rPr lang="en-GB" sz="1800" b="1" dirty="0">
                <a:solidFill>
                  <a:prstClr val="black"/>
                </a:solidFill>
                <a:latin typeface="Times New Roman"/>
                <a:ea typeface="Calibri"/>
                <a:cs typeface="Arial"/>
              </a:rPr>
              <a:t> </a:t>
            </a:r>
            <a:r>
              <a:rPr lang="en-GB" sz="1800" b="1" dirty="0" smtClean="0">
                <a:solidFill>
                  <a:prstClr val="black"/>
                </a:solidFill>
                <a:latin typeface="Times New Roman"/>
                <a:ea typeface="Calibri"/>
                <a:cs typeface="Arial"/>
              </a:rPr>
              <a:t>Now</a:t>
            </a:r>
            <a:r>
              <a:rPr lang="en-GB" sz="1800" b="1" dirty="0">
                <a:solidFill>
                  <a:prstClr val="black"/>
                </a:solidFill>
                <a:latin typeface="Times New Roman"/>
                <a:ea typeface="Calibri"/>
                <a:cs typeface="Arial"/>
              </a:rPr>
              <a:t>, television forced additional demands on the orator (usually now called the public speaker), who not only had to sound good but also had to look good. Still, most politicians, notably John F. Kennedy, succeeded in utilizing the ubiquitous television camera to heighten the impact of their speeches. </a:t>
            </a:r>
            <a:endParaRPr lang="en-GB" sz="1800" b="1" dirty="0">
              <a:solidFill>
                <a:prstClr val="black"/>
              </a:solidFill>
              <a:ea typeface="Times New Roman"/>
              <a:cs typeface="Arial"/>
            </a:endParaRPr>
          </a:p>
          <a:p>
            <a:pPr lvl="0" algn="just">
              <a:lnSpc>
                <a:spcPct val="115000"/>
              </a:lnSpc>
              <a:spcAft>
                <a:spcPts val="0"/>
              </a:spcAft>
              <a:tabLst>
                <a:tab pos="5490845" algn="l"/>
                <a:tab pos="5566410" algn="l"/>
              </a:tabLst>
            </a:pPr>
            <a:r>
              <a:rPr lang="en-GB" sz="1800" dirty="0">
                <a:solidFill>
                  <a:prstClr val="black"/>
                </a:solidFill>
                <a:latin typeface="Times New Roman"/>
                <a:ea typeface="Calibri"/>
                <a:cs typeface="Arial"/>
              </a:rPr>
              <a:t> </a:t>
            </a:r>
            <a:endParaRPr lang="en-GB" sz="1800" dirty="0">
              <a:solidFill>
                <a:prstClr val="black"/>
              </a:solidFill>
              <a:ea typeface="Times New Roman"/>
              <a:cs typeface="Arial"/>
            </a:endParaRPr>
          </a:p>
          <a:p>
            <a:pPr algn="l"/>
            <a:endParaRPr lang="en-GB" sz="1800" dirty="0"/>
          </a:p>
        </p:txBody>
      </p:sp>
    </p:spTree>
    <p:extLst>
      <p:ext uri="{BB962C8B-B14F-4D97-AF65-F5344CB8AC3E}">
        <p14:creationId xmlns="" xmlns:p14="http://schemas.microsoft.com/office/powerpoint/2010/main" val="327170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smtClean="0">
                <a:solidFill>
                  <a:srgbClr val="1132D9"/>
                </a:solidFill>
              </a:rPr>
              <a:t>2. </a:t>
            </a:r>
            <a:r>
              <a:rPr lang="en-GB" sz="2400" b="1" dirty="0">
                <a:solidFill>
                  <a:srgbClr val="1132D9"/>
                </a:solidFill>
                <a:latin typeface="Times New Roman"/>
                <a:ea typeface="Times New Roman"/>
                <a:cs typeface="Arial"/>
              </a:rPr>
              <a:t>The Translation of </a:t>
            </a:r>
            <a:r>
              <a:rPr lang="en-GB" sz="2400" b="1" dirty="0" smtClean="0">
                <a:solidFill>
                  <a:srgbClr val="1132D9"/>
                </a:solidFill>
                <a:latin typeface="Times New Roman"/>
                <a:ea typeface="Times New Roman"/>
                <a:cs typeface="Arial"/>
              </a:rPr>
              <a:t>Orations</a:t>
            </a:r>
            <a:r>
              <a:rPr lang="en-GB" sz="2400" dirty="0">
                <a:ea typeface="Times New Roman"/>
                <a:cs typeface="Arial"/>
              </a:rPr>
              <a:t/>
            </a:r>
            <a:br>
              <a:rPr lang="en-GB" sz="2400" dirty="0">
                <a:ea typeface="Times New Roman"/>
                <a:cs typeface="Arial"/>
              </a:rPr>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buFont typeface="Wingdings" pitchFamily="2" charset="2"/>
              <a:buChar char="q"/>
              <a:tabLst>
                <a:tab pos="5581015" algn="l"/>
              </a:tabLst>
            </a:pPr>
            <a:r>
              <a:rPr lang="en-GB" sz="2400" dirty="0">
                <a:latin typeface="Times New Roman"/>
                <a:ea typeface="Calibri"/>
                <a:cs typeface="Arial"/>
              </a:rPr>
              <a:t>Translating orations ranges in terms of difficulty from translating simple farewell speeches of University outgoing students to the most difficult oratorical speeches of the Prophet Muhammad (</a:t>
            </a:r>
            <a:r>
              <a:rPr lang="en-GB" sz="2400" dirty="0" err="1">
                <a:latin typeface="Times New Roman"/>
                <a:ea typeface="Calibri"/>
                <a:cs typeface="Arial"/>
              </a:rPr>
              <a:t>p.b.b.u.h</a:t>
            </a:r>
            <a:r>
              <a:rPr lang="en-GB" sz="2400" dirty="0">
                <a:latin typeface="Times New Roman"/>
                <a:ea typeface="Calibri"/>
                <a:cs typeface="Arial"/>
              </a:rPr>
              <a:t>).  </a:t>
            </a:r>
            <a:r>
              <a:rPr lang="en-GB" sz="2400" dirty="0">
                <a:solidFill>
                  <a:srgbClr val="1132D9"/>
                </a:solidFill>
                <a:latin typeface="Times New Roman"/>
                <a:ea typeface="Calibri"/>
                <a:cs typeface="Arial"/>
              </a:rPr>
              <a:t>Our main concern here is the translation of religious orations</a:t>
            </a:r>
            <a:r>
              <a:rPr lang="en-GB" sz="2400" dirty="0">
                <a:latin typeface="Times New Roman"/>
                <a:ea typeface="Calibri"/>
                <a:cs typeface="Arial"/>
              </a:rPr>
              <a:t>. I would however like to start with the following general example of oration trying to analyse it with you as a warm up for a more advanced type of rhetoric</a:t>
            </a:r>
            <a:r>
              <a:rPr lang="en-GB" sz="2400" dirty="0" smtClean="0">
                <a:latin typeface="Times New Roman"/>
                <a:ea typeface="Calibri"/>
                <a:cs typeface="Arial"/>
              </a:rPr>
              <a:t>.</a:t>
            </a:r>
            <a:r>
              <a:rPr lang="en-GB" sz="2400" dirty="0">
                <a:latin typeface="Times New Roman"/>
                <a:ea typeface="Calibri"/>
                <a:cs typeface="Arial"/>
              </a:rPr>
              <a:t> </a:t>
            </a:r>
            <a:endParaRPr lang="en-GB" sz="2400" dirty="0" smtClean="0">
              <a:ea typeface="Times New Roman"/>
              <a:cs typeface="Arial"/>
            </a:endParaRPr>
          </a:p>
          <a:p>
            <a:pPr lvl="0" algn="just">
              <a:lnSpc>
                <a:spcPct val="115000"/>
              </a:lnSpc>
              <a:spcAft>
                <a:spcPts val="1000"/>
              </a:spcAft>
              <a:buFont typeface="+mj-lt"/>
              <a:buAutoNum type="alphaUcPeriod"/>
              <a:tabLst>
                <a:tab pos="5581015" algn="l"/>
              </a:tabLst>
            </a:pPr>
            <a:r>
              <a:rPr lang="en-GB" sz="2400" b="1" dirty="0" smtClean="0">
                <a:latin typeface="Times New Roman"/>
                <a:ea typeface="Times New Roman"/>
                <a:cs typeface="Arial"/>
              </a:rPr>
              <a:t>General orations </a:t>
            </a:r>
            <a:r>
              <a:rPr lang="en-GB" sz="2400" dirty="0" smtClean="0">
                <a:latin typeface="Times New Roman"/>
                <a:ea typeface="Times New Roman"/>
                <a:cs typeface="Arial"/>
              </a:rPr>
              <a:t>as in translating farewell speeches, for example</a:t>
            </a:r>
            <a:r>
              <a:rPr lang="en-GB" sz="2400" b="1" dirty="0" smtClean="0">
                <a:latin typeface="Times New Roman"/>
                <a:ea typeface="Times New Roman"/>
                <a:cs typeface="Arial"/>
              </a:rPr>
              <a:t>, </a:t>
            </a:r>
            <a:r>
              <a:rPr lang="en-GB" sz="2400" dirty="0" smtClean="0">
                <a:latin typeface="Times New Roman"/>
                <a:ea typeface="Times New Roman"/>
                <a:cs typeface="Arial"/>
              </a:rPr>
              <a:t>especially those of outgoing students, tend to be emotive with hints of gratitude and appreciation along with expressions of future prospects for both the audience and the outgoing students. </a:t>
            </a:r>
            <a:endParaRPr lang="en-GB" sz="2400" dirty="0" smtClean="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a:xfrm>
            <a:off x="495300" y="1447800"/>
            <a:ext cx="8915400" cy="4876800"/>
          </a:xfrm>
        </p:spPr>
        <p:txBody>
          <a:bodyPr/>
          <a:lstStyle/>
          <a:p>
            <a:pPr marL="457200" algn="l">
              <a:lnSpc>
                <a:spcPct val="115000"/>
              </a:lnSpc>
              <a:spcAft>
                <a:spcPts val="1000"/>
              </a:spcAft>
              <a:buFont typeface="Wingdings" pitchFamily="2" charset="2"/>
              <a:buChar char="q"/>
              <a:tabLst>
                <a:tab pos="5581015" algn="l"/>
              </a:tabLst>
            </a:pPr>
            <a:r>
              <a:rPr lang="en-GB" sz="1400" b="1" dirty="0">
                <a:latin typeface="Times New Roman"/>
                <a:ea typeface="Times New Roman"/>
                <a:cs typeface="Arial"/>
              </a:rPr>
              <a:t>For example, let’s now look at the following short and adapted example of an outgoing student speech addressed to outgoing students at their graduation ceremony in the UK, and see how you would translate it into Arabic</a:t>
            </a:r>
            <a:r>
              <a:rPr lang="en-GB" sz="1400" b="1" dirty="0" smtClean="0">
                <a:latin typeface="Times New Roman"/>
                <a:ea typeface="Times New Roman"/>
                <a:cs typeface="Arial"/>
              </a:rPr>
              <a:t>:</a:t>
            </a:r>
          </a:p>
          <a:p>
            <a:pPr marL="810260" marR="885825" algn="just">
              <a:lnSpc>
                <a:spcPct val="115000"/>
              </a:lnSpc>
              <a:spcAft>
                <a:spcPts val="0"/>
              </a:spcAft>
            </a:pPr>
            <a:r>
              <a:rPr lang="en-GB" sz="1000" b="1" dirty="0">
                <a:solidFill>
                  <a:srgbClr val="FF3300"/>
                </a:solidFill>
                <a:latin typeface="Times New Roman"/>
                <a:ea typeface="Times New Roman"/>
                <a:cs typeface="Arial"/>
              </a:rPr>
              <a:t>Distinguished Guests  </a:t>
            </a:r>
            <a:endParaRPr lang="en-GB" sz="1000" b="1" dirty="0">
              <a:solidFill>
                <a:srgbClr val="FF3300"/>
              </a:solidFill>
              <a:ea typeface="Times New Roman"/>
              <a:cs typeface="Arial"/>
            </a:endParaRPr>
          </a:p>
          <a:p>
            <a:pPr marL="810260" marR="885825" algn="just">
              <a:lnSpc>
                <a:spcPct val="115000"/>
              </a:lnSpc>
              <a:spcAft>
                <a:spcPts val="0"/>
              </a:spcAft>
            </a:pPr>
            <a:r>
              <a:rPr lang="en-GB" sz="1000" b="1" dirty="0">
                <a:solidFill>
                  <a:srgbClr val="FF3300"/>
                </a:solidFill>
                <a:latin typeface="Times New Roman"/>
                <a:ea typeface="Times New Roman"/>
                <a:cs typeface="Arial"/>
              </a:rPr>
              <a:t>Ladies and Gentlemen,</a:t>
            </a:r>
            <a:endParaRPr lang="en-GB" sz="1000" b="1" dirty="0">
              <a:solidFill>
                <a:srgbClr val="FF3300"/>
              </a:solidFill>
              <a:ea typeface="Times New Roman"/>
              <a:cs typeface="Arial"/>
            </a:endParaRPr>
          </a:p>
          <a:p>
            <a:pPr marL="810260" marR="885825" algn="just">
              <a:lnSpc>
                <a:spcPct val="115000"/>
              </a:lnSpc>
              <a:spcAft>
                <a:spcPts val="0"/>
              </a:spcAft>
            </a:pPr>
            <a:r>
              <a:rPr lang="en-GB" sz="1000" b="1" dirty="0">
                <a:solidFill>
                  <a:srgbClr val="FF3300"/>
                </a:solidFill>
                <a:latin typeface="Times New Roman"/>
                <a:ea typeface="Times New Roman"/>
                <a:cs typeface="Arial"/>
              </a:rPr>
              <a:t>My Fellow </a:t>
            </a:r>
            <a:r>
              <a:rPr lang="en-GB" sz="1000" b="1" dirty="0" smtClean="0">
                <a:solidFill>
                  <a:srgbClr val="FF3300"/>
                </a:solidFill>
                <a:latin typeface="Times New Roman"/>
                <a:ea typeface="Times New Roman"/>
                <a:cs typeface="Arial"/>
              </a:rPr>
              <a:t>Students</a:t>
            </a:r>
            <a:r>
              <a:rPr lang="en-GB" sz="1000" b="1" dirty="0">
                <a:solidFill>
                  <a:srgbClr val="FF3300"/>
                </a:solidFill>
                <a:latin typeface="Times New Roman"/>
                <a:ea typeface="Times New Roman"/>
                <a:cs typeface="Arial"/>
              </a:rPr>
              <a:t> </a:t>
            </a:r>
            <a:endParaRPr lang="en-GB" sz="1000" b="1" dirty="0">
              <a:solidFill>
                <a:srgbClr val="FF3300"/>
              </a:solidFill>
              <a:ea typeface="Times New Roman"/>
              <a:cs typeface="Arial"/>
            </a:endParaRPr>
          </a:p>
          <a:p>
            <a:pPr marL="810260" marR="885825" algn="just">
              <a:lnSpc>
                <a:spcPct val="115000"/>
              </a:lnSpc>
              <a:spcAft>
                <a:spcPts val="0"/>
              </a:spcAft>
            </a:pPr>
            <a:r>
              <a:rPr lang="en-GB" sz="1000" b="1" dirty="0">
                <a:solidFill>
                  <a:srgbClr val="FF3300"/>
                </a:solidFill>
                <a:latin typeface="Times New Roman"/>
                <a:ea typeface="Times New Roman"/>
                <a:cs typeface="Arial"/>
              </a:rPr>
              <a:t>Good Afternoon </a:t>
            </a:r>
            <a:endParaRPr lang="en-GB" sz="1000" b="1" dirty="0">
              <a:solidFill>
                <a:srgbClr val="FF3300"/>
              </a:solidFill>
              <a:ea typeface="Times New Roman"/>
              <a:cs typeface="Arial"/>
            </a:endParaRPr>
          </a:p>
          <a:p>
            <a:pPr marL="810260" marR="885825" algn="just">
              <a:lnSpc>
                <a:spcPct val="115000"/>
              </a:lnSpc>
              <a:spcAft>
                <a:spcPts val="0"/>
              </a:spcAft>
              <a:buFont typeface="Wingdings" pitchFamily="2" charset="2"/>
              <a:buChar char="§"/>
            </a:pPr>
            <a:r>
              <a:rPr lang="en-US" sz="1000" b="1" dirty="0">
                <a:latin typeface="Times New Roman"/>
                <a:ea typeface="Times New Roman"/>
                <a:cs typeface="Arial"/>
              </a:rPr>
              <a:t>I am greatly honored to be chosen to stand up here to represent my fellow graduates and welcome you to our Graduation Day</a:t>
            </a:r>
            <a:r>
              <a:rPr lang="en-US" sz="1000" b="1" dirty="0" smtClean="0">
                <a:latin typeface="Times New Roman"/>
                <a:ea typeface="Times New Roman"/>
                <a:cs typeface="Arial"/>
              </a:rPr>
              <a:t>.</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latin typeface="Times New Roman"/>
                <a:ea typeface="Times New Roman"/>
                <a:cs typeface="Arial"/>
              </a:rPr>
              <a:t>Today marks an extraordinary day in our lives. We have worked long and hard to get to this point.  We have successfully achieved our Degrees. We have acquired knowledge, skills and experience. We have made new friends</a:t>
            </a:r>
            <a:r>
              <a:rPr lang="en-GB" sz="1000" b="1" dirty="0" smtClean="0">
                <a:latin typeface="Times New Roman"/>
                <a:ea typeface="Times New Roman"/>
                <a:cs typeface="Arial"/>
              </a:rPr>
              <a:t>.</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latin typeface="Times New Roman"/>
                <a:ea typeface="Times New Roman"/>
                <a:cs typeface="Arial"/>
              </a:rPr>
              <a:t>As we take centre stage today to receive our Certificates we are also going to lift the curtain and recognise the people behind the scenes</a:t>
            </a:r>
            <a:r>
              <a:rPr lang="en-GB" sz="1000" b="1" dirty="0" smtClean="0">
                <a:latin typeface="Times New Roman"/>
                <a:ea typeface="Times New Roman"/>
                <a:cs typeface="Arial"/>
              </a:rPr>
              <a:t>.</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latin typeface="Times New Roman"/>
                <a:ea typeface="Times New Roman"/>
                <a:cs typeface="Arial"/>
              </a:rPr>
              <a:t>On this special day, we wish to extend our sincere gratitude and gratefulness to our Dean, for his outstanding support and encouragement. Whenever we needed him, he was always there for us, very welcoming and helpful. Thank you, sir, for the time and attention you give to us and to our fellow students</a:t>
            </a:r>
            <a:r>
              <a:rPr lang="en-GB" sz="1000" b="1" dirty="0" smtClean="0">
                <a:latin typeface="Times New Roman"/>
                <a:ea typeface="Times New Roman"/>
                <a:cs typeface="Arial"/>
              </a:rPr>
              <a:t>.</a:t>
            </a:r>
            <a:r>
              <a:rPr lang="en-GB" sz="1000" b="1" dirty="0">
                <a:latin typeface="Times New Roman"/>
                <a:ea typeface="Times New Roman"/>
                <a:cs typeface="Arial"/>
              </a:rPr>
              <a:t> </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latin typeface="Times New Roman"/>
                <a:ea typeface="Times New Roman"/>
                <a:cs typeface="Arial"/>
              </a:rPr>
              <a:t>A special thank-you goes from every one of us to every staff member, Principals, Managers, Tutors, Teachers and Administrators at this University where we have learned so much and acquired good knowledge and excellent academic and practical skills</a:t>
            </a:r>
            <a:r>
              <a:rPr lang="en-GB" sz="1000" b="1" dirty="0" smtClean="0">
                <a:latin typeface="Times New Roman"/>
                <a:ea typeface="Times New Roman"/>
                <a:cs typeface="Arial"/>
              </a:rPr>
              <a:t>.</a:t>
            </a:r>
            <a:r>
              <a:rPr lang="en-GB" sz="1000" b="1" dirty="0">
                <a:latin typeface="Times New Roman"/>
                <a:ea typeface="Times New Roman"/>
                <a:cs typeface="Arial"/>
              </a:rPr>
              <a:t> </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latin typeface="Times New Roman"/>
                <a:ea typeface="Times New Roman"/>
                <a:cs typeface="Arial"/>
              </a:rPr>
              <a:t>It is the wish of every graduate of us to extend our love and appreciation to our loving parents for their prayers, love and guidance. We are sure that today they are proud of our success and very happy for us</a:t>
            </a:r>
            <a:r>
              <a:rPr lang="en-GB" sz="1000" b="1" dirty="0" smtClean="0">
                <a:latin typeface="Times New Roman"/>
                <a:ea typeface="Times New Roman"/>
                <a:cs typeface="Arial"/>
              </a:rPr>
              <a:t>.</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smtClean="0">
                <a:latin typeface="Times New Roman"/>
                <a:ea typeface="Times New Roman"/>
                <a:cs typeface="Arial"/>
              </a:rPr>
              <a:t>Last </a:t>
            </a:r>
            <a:r>
              <a:rPr lang="en-GB" sz="1000" b="1" dirty="0">
                <a:latin typeface="Times New Roman"/>
                <a:ea typeface="Times New Roman"/>
                <a:cs typeface="Arial"/>
              </a:rPr>
              <a:t>but not least, we would like to take the pledge that what we have learned and acquired of knowledge and skills we will use for the benefit of our beloved country, in its continued growth, development and expansion.</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smtClean="0">
                <a:latin typeface="Times New Roman"/>
                <a:ea typeface="Times New Roman"/>
                <a:cs typeface="Arial"/>
              </a:rPr>
              <a:t>Once </a:t>
            </a:r>
            <a:r>
              <a:rPr lang="en-GB" sz="1000" b="1" dirty="0">
                <a:latin typeface="Times New Roman"/>
                <a:ea typeface="Times New Roman"/>
                <a:cs typeface="Arial"/>
              </a:rPr>
              <a:t>again, thank you for being here today sharing with us our sense of pride and happiness, in our success.  </a:t>
            </a:r>
            <a:endParaRPr lang="en-GB" sz="1000" b="1" dirty="0">
              <a:ea typeface="Times New Roman"/>
              <a:cs typeface="Arial"/>
            </a:endParaRPr>
          </a:p>
          <a:p>
            <a:pPr marL="810260" marR="885825" algn="just">
              <a:lnSpc>
                <a:spcPct val="115000"/>
              </a:lnSpc>
              <a:spcAft>
                <a:spcPts val="0"/>
              </a:spcAft>
              <a:buFont typeface="Wingdings" pitchFamily="2" charset="2"/>
              <a:buChar char="§"/>
            </a:pPr>
            <a:r>
              <a:rPr lang="en-GB" sz="1000" b="1" dirty="0">
                <a:solidFill>
                  <a:srgbClr val="FF3300"/>
                </a:solidFill>
                <a:latin typeface="Times New Roman"/>
                <a:ea typeface="Times New Roman"/>
                <a:cs typeface="Arial"/>
              </a:rPr>
              <a:t>Thank you</a:t>
            </a:r>
            <a:endParaRPr lang="en-GB" sz="1000" b="1" dirty="0">
              <a:solidFill>
                <a:srgbClr val="FF3300"/>
              </a:solidFill>
              <a:ea typeface="Times New Roman"/>
              <a:cs typeface="Arial"/>
            </a:endParaRPr>
          </a:p>
          <a:p>
            <a:pPr marL="285750" indent="-171450" algn="l">
              <a:lnSpc>
                <a:spcPct val="115000"/>
              </a:lnSpc>
              <a:spcAft>
                <a:spcPts val="1000"/>
              </a:spcAft>
              <a:buFont typeface="Wingdings" pitchFamily="2" charset="2"/>
              <a:buChar char="§"/>
              <a:tabLst>
                <a:tab pos="5581015" algn="l"/>
              </a:tabLst>
            </a:pPr>
            <a:endParaRPr lang="en-GB" sz="1000" dirty="0" smtClean="0">
              <a:ea typeface="Times New Roman"/>
              <a:cs typeface="Arial"/>
            </a:endParaRPr>
          </a:p>
          <a:p>
            <a:pPr marL="114300" indent="0" algn="l">
              <a:lnSpc>
                <a:spcPct val="115000"/>
              </a:lnSpc>
              <a:spcAft>
                <a:spcPts val="1000"/>
              </a:spcAft>
              <a:tabLst>
                <a:tab pos="5581015" algn="l"/>
              </a:tabLst>
            </a:pPr>
            <a:endParaRPr lang="en-GB" sz="1000" dirty="0">
              <a:ea typeface="Times New Roman"/>
              <a:cs typeface="Arial"/>
            </a:endParaRPr>
          </a:p>
          <a:p>
            <a:pPr marL="114300" indent="0" algn="l">
              <a:lnSpc>
                <a:spcPct val="115000"/>
              </a:lnSpc>
              <a:spcAft>
                <a:spcPts val="1000"/>
              </a:spcAft>
              <a:tabLst>
                <a:tab pos="5581015" algn="l"/>
              </a:tabLst>
            </a:pPr>
            <a:endParaRPr lang="en-GB" sz="1000" dirty="0" smtClean="0">
              <a:ea typeface="Times New Roman"/>
              <a:cs typeface="Arial"/>
            </a:endParaRPr>
          </a:p>
          <a:p>
            <a:pPr marL="114300" indent="0" algn="l">
              <a:lnSpc>
                <a:spcPct val="115000"/>
              </a:lnSpc>
              <a:spcAft>
                <a:spcPts val="1000"/>
              </a:spcAft>
              <a:tabLst>
                <a:tab pos="5581015" algn="l"/>
              </a:tabLst>
            </a:pPr>
            <a:endParaRPr lang="en-GB" sz="1000" dirty="0">
              <a:ea typeface="Times New Roman"/>
              <a:cs typeface="Arial"/>
            </a:endParaRPr>
          </a:p>
        </p:txBody>
      </p:sp>
    </p:spTree>
    <p:extLst>
      <p:ext uri="{BB962C8B-B14F-4D97-AF65-F5344CB8AC3E}">
        <p14:creationId xmlns="" xmlns:p14="http://schemas.microsoft.com/office/powerpoint/2010/main"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810260" marR="885825" algn="l">
              <a:lnSpc>
                <a:spcPct val="115000"/>
              </a:lnSpc>
              <a:spcAft>
                <a:spcPts val="0"/>
              </a:spcAft>
              <a:buFont typeface="Wingdings" pitchFamily="2" charset="2"/>
              <a:buChar char="§"/>
            </a:pPr>
            <a:r>
              <a:rPr lang="en-US" sz="1200" b="1" dirty="0">
                <a:latin typeface="Times New Roman"/>
                <a:ea typeface="Times New Roman"/>
                <a:cs typeface="Arial"/>
              </a:rPr>
              <a:t>Distinguished Guests    </a:t>
            </a:r>
            <a:r>
              <a:rPr lang="ar-SA" sz="1200" b="1" dirty="0">
                <a:latin typeface="Times New Roman"/>
                <a:ea typeface="Times New Roman"/>
                <a:cs typeface="Traditional Arabic"/>
              </a:rPr>
              <a:t>ضيوفنا </a:t>
            </a:r>
            <a:r>
              <a:rPr lang="ar-SA" sz="1200" b="1" dirty="0" smtClean="0">
                <a:latin typeface="Times New Roman"/>
                <a:ea typeface="Times New Roman"/>
                <a:cs typeface="Traditional Arabic"/>
              </a:rPr>
              <a:t>الكرام</a:t>
            </a:r>
            <a:endParaRPr lang="en-GB" sz="1200" dirty="0" smtClean="0">
              <a:ea typeface="Times New Roman"/>
              <a:cs typeface="Arial"/>
            </a:endParaRPr>
          </a:p>
          <a:p>
            <a:pPr marL="542925" marR="810260" indent="0" algn="l" rtl="1">
              <a:lnSpc>
                <a:spcPct val="115000"/>
              </a:lnSpc>
              <a:spcAft>
                <a:spcPts val="0"/>
              </a:spcAft>
            </a:pPr>
            <a:r>
              <a:rPr lang="ar-SY" sz="1200" b="1" dirty="0" smtClean="0">
                <a:latin typeface="Times New Roman"/>
                <a:ea typeface="Times New Roman"/>
                <a:cs typeface="Traditional Arabic"/>
              </a:rPr>
              <a:t>ا</a:t>
            </a:r>
            <a:r>
              <a:rPr lang="ar-SA" sz="1200" b="1" dirty="0" smtClean="0">
                <a:latin typeface="Times New Roman"/>
                <a:ea typeface="Times New Roman"/>
                <a:cs typeface="Traditional Arabic"/>
              </a:rPr>
              <a:t>لسَّادة الحضور </a:t>
            </a:r>
            <a:r>
              <a:rPr lang="en-US" sz="1200" b="1" dirty="0" smtClean="0">
                <a:latin typeface="Times New Roman"/>
                <a:ea typeface="Times New Roman"/>
                <a:cs typeface="Arial"/>
              </a:rPr>
              <a:t>Ladies and Gentlemen</a:t>
            </a:r>
            <a:endParaRPr lang="en-GB" sz="1200" dirty="0" smtClean="0">
              <a:ea typeface="Times New Roman"/>
              <a:cs typeface="Arial"/>
            </a:endParaRPr>
          </a:p>
          <a:p>
            <a:pPr marL="810260" marR="885825" algn="l">
              <a:lnSpc>
                <a:spcPct val="115000"/>
              </a:lnSpc>
              <a:spcAft>
                <a:spcPts val="0"/>
              </a:spcAft>
              <a:buFont typeface="Wingdings" pitchFamily="2" charset="2"/>
              <a:buChar char="§"/>
            </a:pPr>
            <a:r>
              <a:rPr lang="en-US" sz="1200" b="1" dirty="0" smtClean="0">
                <a:latin typeface="Times New Roman"/>
                <a:ea typeface="Times New Roman"/>
                <a:cs typeface="Arial"/>
              </a:rPr>
              <a:t>My </a:t>
            </a:r>
            <a:r>
              <a:rPr lang="en-US" sz="1200" b="1" dirty="0">
                <a:latin typeface="Times New Roman"/>
                <a:ea typeface="Times New Roman"/>
                <a:cs typeface="Arial"/>
              </a:rPr>
              <a:t>Fellow Students</a:t>
            </a:r>
            <a:r>
              <a:rPr lang="ar-SA" sz="1200" b="1" dirty="0">
                <a:ea typeface="Times New Roman"/>
                <a:cs typeface="Times New Roman"/>
              </a:rPr>
              <a:t> زملائي</a:t>
            </a:r>
            <a:r>
              <a:rPr lang="ar-SA" sz="1200" b="1" dirty="0">
                <a:latin typeface="Times New Roman"/>
                <a:ea typeface="Times New Roman"/>
                <a:cs typeface="Traditional Arabic"/>
              </a:rPr>
              <a:t> الطُّلاب </a:t>
            </a:r>
            <a:endParaRPr lang="en-GB" sz="1200" dirty="0">
              <a:ea typeface="Times New Roman"/>
              <a:cs typeface="Arial"/>
            </a:endParaRPr>
          </a:p>
          <a:p>
            <a:pPr marL="810260" marR="885825" algn="l">
              <a:lnSpc>
                <a:spcPct val="115000"/>
              </a:lnSpc>
              <a:spcAft>
                <a:spcPts val="0"/>
              </a:spcAft>
              <a:buFont typeface="Wingdings" pitchFamily="2" charset="2"/>
              <a:buChar char="§"/>
            </a:pPr>
            <a:r>
              <a:rPr lang="en-GB" sz="1200" b="1" dirty="0">
                <a:latin typeface="Times New Roman"/>
                <a:ea typeface="Times New Roman"/>
                <a:cs typeface="Arial"/>
              </a:rPr>
              <a:t>Good Afternoon </a:t>
            </a:r>
            <a:r>
              <a:rPr lang="ar-SA" sz="1200" b="1" dirty="0">
                <a:latin typeface="Times New Roman"/>
                <a:ea typeface="Times New Roman"/>
                <a:cs typeface="Traditional Arabic"/>
              </a:rPr>
              <a:t>السَّلام عليكم ورحمة الله وبركاته</a:t>
            </a:r>
            <a:endParaRPr lang="en-GB" sz="1200" dirty="0">
              <a:ea typeface="Times New Roman"/>
              <a:cs typeface="Arial"/>
            </a:endParaRPr>
          </a:p>
          <a:p>
            <a:pPr marL="810260" marR="885825" algn="just">
              <a:lnSpc>
                <a:spcPct val="115000"/>
              </a:lnSpc>
              <a:spcAft>
                <a:spcPts val="0"/>
              </a:spcAft>
              <a:buFont typeface="Wingdings" pitchFamily="2" charset="2"/>
              <a:buChar char="§"/>
            </a:pPr>
            <a:r>
              <a:rPr lang="en-US" sz="1800" dirty="0">
                <a:latin typeface="Times New Roman"/>
                <a:ea typeface="Times New Roman"/>
                <a:cs typeface="Arial"/>
              </a:rPr>
              <a:t>I am greatly honored to be chosen to stand up here to represent my fellow graduates and welcome you to our Graduation Day.</a:t>
            </a:r>
            <a:endParaRPr lang="en-GB" sz="2400" dirty="0">
              <a:ea typeface="Times New Roman"/>
              <a:cs typeface="Arial"/>
            </a:endParaRPr>
          </a:p>
          <a:p>
            <a:pPr marL="885825" marR="810260" algn="justLow" rtl="1">
              <a:lnSpc>
                <a:spcPct val="115000"/>
              </a:lnSpc>
              <a:spcAft>
                <a:spcPts val="0"/>
              </a:spcAft>
              <a:buFont typeface="Wingdings" pitchFamily="2" charset="2"/>
              <a:buChar char="§"/>
            </a:pPr>
            <a:r>
              <a:rPr lang="ar-SA" sz="1800" b="1" dirty="0">
                <a:latin typeface="Times New Roman"/>
                <a:ea typeface="Times New Roman"/>
                <a:cs typeface="Traditional Arabic"/>
              </a:rPr>
              <a:t>إنَّه لشرفٌ كبيرٌ لي يملأني سعادة أن أقف هنا اليوم ممثلاًّ زملائي المتخرِّجين وأن أرحب بكم في حفل تخرجنا.</a:t>
            </a:r>
            <a:endParaRPr lang="en-GB" sz="2400" dirty="0">
              <a:ea typeface="Times New Roman"/>
              <a:cs typeface="Arial"/>
            </a:endParaRPr>
          </a:p>
          <a:p>
            <a:pPr marL="810260" marR="885825" algn="just">
              <a:lnSpc>
                <a:spcPct val="115000"/>
              </a:lnSpc>
              <a:spcAft>
                <a:spcPts val="0"/>
              </a:spcAft>
              <a:buFont typeface="Wingdings" pitchFamily="2" charset="2"/>
              <a:buChar char="§"/>
            </a:pPr>
            <a:r>
              <a:rPr lang="en-GB" sz="1800" dirty="0">
                <a:latin typeface="Times New Roman"/>
                <a:ea typeface="Times New Roman"/>
                <a:cs typeface="Arial"/>
              </a:rPr>
              <a:t>Today marks an extraordinary day in our lives. We have worked long and hard to get to this point.  We have successfully achieved our Degrees. We have acquired knowledge, skills and experience. We have made new friends.</a:t>
            </a:r>
            <a:endParaRPr lang="en-GB" sz="2400" dirty="0">
              <a:ea typeface="Times New Roman"/>
              <a:cs typeface="Arial"/>
            </a:endParaRPr>
          </a:p>
          <a:p>
            <a:pPr marL="885825" marR="885825" algn="just" rtl="1">
              <a:lnSpc>
                <a:spcPct val="115000"/>
              </a:lnSpc>
              <a:spcAft>
                <a:spcPts val="0"/>
              </a:spcAft>
              <a:buFont typeface="Wingdings" pitchFamily="2" charset="2"/>
              <a:buChar char="§"/>
            </a:pPr>
            <a:r>
              <a:rPr lang="ar-SA" sz="2400" b="1" dirty="0">
                <a:latin typeface="Times New Roman"/>
                <a:ea typeface="Times New Roman"/>
                <a:cs typeface="Traditional Arabic"/>
              </a:rPr>
              <a:t>يشكِّل اليوم بالنسبة لنا يوماً عظيماً في حياتنا،  لقد اجتهدنا للوصول لهذا الهدف.  لقد حصلنا على شهادات الدبلوم بنجاح.   لقد اكتسبنا المعرفة والمهارات والخبرة، كما أننا بنينا صداقات جديدة.</a:t>
            </a:r>
            <a:endParaRPr lang="en-GB" sz="2400" dirty="0">
              <a:ea typeface="Times New Roman"/>
              <a:cs typeface="Arial"/>
            </a:endParaRPr>
          </a:p>
          <a:p>
            <a:pPr marL="114300" indent="0" algn="l">
              <a:lnSpc>
                <a:spcPct val="115000"/>
              </a:lnSpc>
              <a:spcAft>
                <a:spcPts val="1000"/>
              </a:spcAft>
            </a:pP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3200" b="1" dirty="0">
                <a:solidFill>
                  <a:schemeClr val="tx1"/>
                </a:solidFill>
              </a:rPr>
              <a:t/>
            </a:r>
            <a:br>
              <a:rPr lang="en-GB" sz="3200" b="1" dirty="0">
                <a:solidFill>
                  <a:schemeClr val="tx1"/>
                </a:solidFill>
              </a:rPr>
            </a:br>
            <a:r>
              <a:rPr lang="en-GB" sz="3200" b="1" dirty="0" smtClean="0">
                <a:solidFill>
                  <a:srgbClr val="1132D9"/>
                </a:solidFill>
              </a:rPr>
              <a:t>B</a:t>
            </a:r>
            <a:r>
              <a:rPr lang="en-GB" sz="3200" b="1" dirty="0">
                <a:solidFill>
                  <a:srgbClr val="1132D9"/>
                </a:solidFill>
              </a:rPr>
              <a:t>. </a:t>
            </a:r>
            <a:r>
              <a:rPr lang="en-GB" sz="2800" b="1" dirty="0">
                <a:solidFill>
                  <a:srgbClr val="1132D9"/>
                </a:solidFill>
              </a:rPr>
              <a:t>Religious orations (non-prophetic type): </a:t>
            </a:r>
            <a:r>
              <a:rPr lang="en-GB" sz="3200" b="1" dirty="0">
                <a:solidFill>
                  <a:srgbClr val="1132D9"/>
                </a:solidFill>
              </a:rPr>
              <a:t>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just">
              <a:lnSpc>
                <a:spcPct val="115000"/>
              </a:lnSpc>
              <a:spcAft>
                <a:spcPts val="1000"/>
              </a:spcAft>
            </a:pPr>
            <a:r>
              <a:rPr lang="en-GB" sz="1800" b="1" dirty="0" smtClean="0">
                <a:latin typeface="Times New Roman"/>
                <a:ea typeface="Calibri"/>
                <a:cs typeface="Arial"/>
              </a:rPr>
              <a:t>B. Religious </a:t>
            </a:r>
            <a:r>
              <a:rPr lang="en-GB" sz="1800" b="1" dirty="0">
                <a:latin typeface="Times New Roman"/>
                <a:ea typeface="Calibri"/>
                <a:cs typeface="Arial"/>
              </a:rPr>
              <a:t>orations (non-prophetic type)</a:t>
            </a:r>
            <a:r>
              <a:rPr lang="en-GB" sz="1800" dirty="0">
                <a:latin typeface="Times New Roman"/>
                <a:ea typeface="Calibri"/>
                <a:cs typeface="Arial"/>
              </a:rPr>
              <a:t>: as mentioned earlier, religious speech, short or long, tend to appeal to both hearts and minds, using a high stylistic approach to a wide audience of diverse classes of people in a variety of situation and settings.</a:t>
            </a:r>
            <a:endParaRPr lang="en-GB" sz="1600" dirty="0">
              <a:ea typeface="Times New Roman"/>
              <a:cs typeface="Arial"/>
            </a:endParaRPr>
          </a:p>
          <a:p>
            <a:pPr marL="450215" algn="just">
              <a:spcAft>
                <a:spcPts val="1000"/>
              </a:spcAft>
              <a:buFont typeface="Wingdings" pitchFamily="2" charset="2"/>
              <a:buChar char="q"/>
            </a:pPr>
            <a:r>
              <a:rPr lang="en-GB" sz="1800" dirty="0">
                <a:latin typeface="Times New Roman"/>
                <a:ea typeface="Calibri"/>
              </a:rPr>
              <a:t>Let’s look at the following short rhetorical speech by our great </a:t>
            </a:r>
            <a:r>
              <a:rPr lang="en-GB" sz="1800" dirty="0" err="1">
                <a:latin typeface="Times New Roman"/>
                <a:ea typeface="Calibri"/>
              </a:rPr>
              <a:t>Khalifa</a:t>
            </a:r>
            <a:r>
              <a:rPr lang="en-GB" sz="1800" dirty="0">
                <a:latin typeface="Times New Roman"/>
                <a:ea typeface="Calibri"/>
              </a:rPr>
              <a:t> </a:t>
            </a:r>
            <a:r>
              <a:rPr lang="en-GB" sz="1800" b="1" dirty="0">
                <a:latin typeface="Times New Roman"/>
                <a:ea typeface="Calibri"/>
              </a:rPr>
              <a:t>Omar bin </a:t>
            </a:r>
            <a:r>
              <a:rPr lang="en-GB" sz="1800" b="1" dirty="0" err="1">
                <a:latin typeface="Times New Roman"/>
                <a:ea typeface="Calibri"/>
              </a:rPr>
              <a:t>AlKhattab</a:t>
            </a:r>
            <a:r>
              <a:rPr lang="en-GB" sz="1800" dirty="0">
                <a:latin typeface="Times New Roman"/>
                <a:ea typeface="Calibri"/>
              </a:rPr>
              <a:t> (may Allah be pleased with him) addressed to the  army leader  Abu </a:t>
            </a:r>
            <a:r>
              <a:rPr lang="en-GB" sz="1800" dirty="0" err="1">
                <a:latin typeface="Times New Roman"/>
                <a:ea typeface="Calibri"/>
              </a:rPr>
              <a:t>Obaid</a:t>
            </a:r>
            <a:r>
              <a:rPr lang="en-GB" sz="1800" dirty="0">
                <a:latin typeface="Times New Roman"/>
                <a:ea typeface="Calibri"/>
              </a:rPr>
              <a:t> bin </a:t>
            </a:r>
            <a:r>
              <a:rPr lang="en-GB" sz="1800" dirty="0" err="1">
                <a:latin typeface="Times New Roman"/>
                <a:ea typeface="Calibri"/>
              </a:rPr>
              <a:t>Masood</a:t>
            </a:r>
            <a:r>
              <a:rPr lang="en-GB" sz="1800" dirty="0">
                <a:latin typeface="Times New Roman"/>
                <a:ea typeface="Calibri"/>
              </a:rPr>
              <a:t> </a:t>
            </a:r>
            <a:r>
              <a:rPr lang="en-GB" sz="1800" dirty="0" err="1">
                <a:latin typeface="Times New Roman"/>
                <a:ea typeface="Calibri"/>
              </a:rPr>
              <a:t>AlThaqafi</a:t>
            </a:r>
            <a:r>
              <a:rPr lang="en-GB" sz="1800" dirty="0">
                <a:latin typeface="Times New Roman"/>
                <a:ea typeface="Calibri"/>
              </a:rPr>
              <a:t> while he was getting ready to liberate Iraq in 13H. How would you translate an oratory like that of Omar into English and achieve equivalence in English, communicative purpose of his speech, in a style that signals  that this is a translation of Omar bin </a:t>
            </a:r>
            <a:r>
              <a:rPr lang="en-GB" sz="1800" dirty="0" err="1">
                <a:latin typeface="Times New Roman"/>
                <a:ea typeface="Calibri"/>
              </a:rPr>
              <a:t>AlKhattab</a:t>
            </a:r>
            <a:r>
              <a:rPr lang="en-GB" sz="1800" dirty="0">
                <a:latin typeface="Times New Roman"/>
                <a:ea typeface="Calibri"/>
              </a:rPr>
              <a:t>  who said in that space of time and context of the first years of Islamic widespread </a:t>
            </a:r>
            <a:r>
              <a:rPr lang="en-GB" sz="1800" dirty="0" smtClean="0">
                <a:latin typeface="Times New Roman"/>
                <a:ea typeface="Calibri"/>
              </a:rPr>
              <a:t>expansion</a:t>
            </a:r>
            <a:r>
              <a:rPr lang="en-GB" sz="1800" dirty="0" smtClean="0">
                <a:latin typeface="Times New Roman"/>
              </a:rPr>
              <a:t>:</a:t>
            </a:r>
            <a:endParaRPr lang="en-GB" sz="1800" dirty="0" smtClean="0"/>
          </a:p>
          <a:p>
            <a:pPr marL="914400" marR="810260" indent="-28575" algn="justLow" rtl="1">
              <a:lnSpc>
                <a:spcPct val="115000"/>
              </a:lnSpc>
              <a:spcAft>
                <a:spcPts val="0"/>
              </a:spcAft>
            </a:pPr>
            <a:r>
              <a:rPr lang="ar-SA" sz="1600" b="1" dirty="0" smtClean="0">
                <a:latin typeface="Times New Roman"/>
                <a:ea typeface="Times New Roman"/>
                <a:cs typeface="Traditional Arabic"/>
              </a:rPr>
              <a:t>عندما أمَّر عمر ابن الخطاب أبو عبيد بن مسعود الثقفي على حرب العراق سنة 13 هجرية، قال له:</a:t>
            </a:r>
            <a:endParaRPr lang="en-GB" sz="1600" b="1" dirty="0" smtClean="0">
              <a:ea typeface="Times New Roman"/>
              <a:cs typeface="Arial"/>
            </a:endParaRPr>
          </a:p>
          <a:p>
            <a:pPr marL="914400" marR="810260" indent="-28575" algn="justLow" rtl="1">
              <a:lnSpc>
                <a:spcPct val="115000"/>
              </a:lnSpc>
              <a:spcAft>
                <a:spcPts val="0"/>
              </a:spcAft>
            </a:pPr>
            <a:r>
              <a:rPr lang="ar-SA" sz="1600" b="1" dirty="0" smtClean="0">
                <a:latin typeface="Times New Roman"/>
                <a:ea typeface="Times New Roman"/>
                <a:cs typeface="Traditional Arabic"/>
              </a:rPr>
              <a:t>" </a:t>
            </a:r>
            <a:r>
              <a:rPr lang="ar-SA" sz="1600" b="1" dirty="0">
                <a:latin typeface="Times New Roman"/>
                <a:ea typeface="Times New Roman"/>
                <a:cs typeface="Traditional Arabic"/>
              </a:rPr>
              <a:t>إنَّك تُقْدِمُ على أرض المكر والخديعة والخيانة، تُقْدِمُ على قومٍ قدْ جَرَءُوا على الشرِّ فَعَلِمُوْهُ، وتَناسَوا الخيرَ فجهلُوه: فانظرْ كيف تكونُ! واخزُنْ لِسانَكَ، ولا تُفشِيَنَّ سِرّكَ، فإنَّ صاحب السرِّ ماضبطَهُ، مُتَحَصِّنٌ، لا يؤتى من وجهٍ يكرهُ، وإذا ضيَّعَه كانَ بِمَضيَعَةٍ!."</a:t>
            </a:r>
            <a:endParaRPr lang="en-GB" sz="1600" b="1" dirty="0">
              <a:ea typeface="Times New Roman"/>
              <a:cs typeface="Arial"/>
            </a:endParaRPr>
          </a:p>
          <a:p>
            <a:pPr marL="285750" indent="-285750" algn="l">
              <a:lnSpc>
                <a:spcPct val="115000"/>
              </a:lnSpc>
              <a:spcAft>
                <a:spcPts val="0"/>
              </a:spcAft>
              <a:buFont typeface="Wingdings" pitchFamily="2" charset="2"/>
              <a:buChar char="q"/>
            </a:pPr>
            <a:endParaRPr lang="en-GB" sz="1800" b="1" dirty="0">
              <a:solidFill>
                <a:srgbClr val="1132D9"/>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Example</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marL="450215" algn="l">
              <a:lnSpc>
                <a:spcPct val="115000"/>
              </a:lnSpc>
              <a:spcAft>
                <a:spcPts val="0"/>
              </a:spcAft>
            </a:pPr>
            <a:r>
              <a:rPr lang="en-GB" sz="1800" b="1" dirty="0">
                <a:latin typeface="Times New Roman"/>
                <a:ea typeface="Calibri"/>
                <a:cs typeface="Arial"/>
              </a:rPr>
              <a:t>Now how would you translate the following into English?  Is it A, B, C, or D?</a:t>
            </a:r>
            <a:endParaRPr lang="en-GB" sz="1800" b="1" dirty="0">
              <a:ea typeface="Times New Roman"/>
              <a:cs typeface="Arial"/>
            </a:endParaRPr>
          </a:p>
          <a:p>
            <a:pPr marL="450215" algn="ctr">
              <a:lnSpc>
                <a:spcPct val="115000"/>
              </a:lnSpc>
              <a:spcAft>
                <a:spcPts val="0"/>
              </a:spcAft>
            </a:pPr>
            <a:r>
              <a:rPr lang="ar-SY" sz="1400" dirty="0">
                <a:ea typeface="Calibri"/>
                <a:cs typeface="Times New Roman"/>
              </a:rPr>
              <a:t> </a:t>
            </a:r>
            <a:r>
              <a:rPr lang="ar-SY" sz="1050" dirty="0" smtClean="0">
                <a:ea typeface="Times New Roman"/>
                <a:cs typeface="Times New Roman"/>
              </a:rPr>
              <a:t> </a:t>
            </a:r>
            <a:r>
              <a:rPr lang="ar-SA" sz="1200" b="1" dirty="0">
                <a:latin typeface="Times New Roman"/>
                <a:ea typeface="Times New Roman"/>
                <a:cs typeface="Traditional Arabic"/>
              </a:rPr>
              <a:t>" </a:t>
            </a:r>
            <a:r>
              <a:rPr lang="ar-SA" sz="1600" b="1" dirty="0">
                <a:solidFill>
                  <a:srgbClr val="1132D9"/>
                </a:solidFill>
                <a:latin typeface="Times New Roman"/>
                <a:ea typeface="Times New Roman"/>
                <a:cs typeface="Traditional Arabic"/>
              </a:rPr>
              <a:t>إنَّك تُقْدِمُ على أرض المكر والخديعة والخيانة</a:t>
            </a:r>
            <a:r>
              <a:rPr lang="ar-SA" sz="1200" b="1" dirty="0">
                <a:latin typeface="Times New Roman"/>
                <a:ea typeface="Times New Roman"/>
                <a:cs typeface="Traditional Arabic"/>
              </a:rPr>
              <a:t>"</a:t>
            </a:r>
            <a:endParaRPr lang="en-GB" sz="12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coming to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going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heading towards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bound for the land of guile, deceit and treachery.</a:t>
            </a:r>
            <a:endParaRPr lang="en-GB" sz="1600" dirty="0">
              <a:ea typeface="Times New Roman"/>
              <a:cs typeface="Arial"/>
            </a:endParaRPr>
          </a:p>
          <a:p>
            <a:pPr marL="914400" marR="810260" indent="-28575" algn="l" rtl="1">
              <a:lnSpc>
                <a:spcPct val="115000"/>
              </a:lnSpc>
              <a:spcAft>
                <a:spcPts val="0"/>
              </a:spcAft>
            </a:pPr>
            <a:r>
              <a:rPr lang="en-GB" sz="1200" b="1" dirty="0">
                <a:latin typeface="Times New Roman"/>
                <a:ea typeface="Times New Roman"/>
                <a:cs typeface="Traditional Arabic"/>
              </a:rPr>
              <a:t> </a:t>
            </a:r>
            <a:endParaRPr lang="en-GB" sz="12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t>
            </a:r>
            <a:r>
              <a:rPr lang="en-GB" sz="2800" b="1" dirty="0">
                <a:solidFill>
                  <a:srgbClr val="FF0000"/>
                </a:solidFill>
              </a:rPr>
              <a:t>Example </a:t>
            </a:r>
            <a:r>
              <a:rPr lang="en-GB" sz="2800" b="1" dirty="0" smtClean="0">
                <a:solidFill>
                  <a:srgbClr val="1132D9"/>
                </a:solidFill>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marL="678815" indent="-571500" algn="just">
              <a:spcAft>
                <a:spcPts val="1000"/>
              </a:spcAft>
              <a:buFont typeface="Wingdings" pitchFamily="2" charset="2"/>
              <a:buChar char="q"/>
            </a:pPr>
            <a:r>
              <a:rPr lang="en-GB" sz="1600" b="1" dirty="0">
                <a:solidFill>
                  <a:srgbClr val="1132D9"/>
                </a:solidFill>
                <a:latin typeface="Times New Roman"/>
                <a:ea typeface="Calibri"/>
              </a:rPr>
              <a:t>Let’s now look at the following excerpt taken from an English religious sermon and try to translate it into Arabic</a:t>
            </a:r>
            <a:r>
              <a:rPr lang="en-GB" sz="1600" b="1" dirty="0">
                <a:solidFill>
                  <a:srgbClr val="1132D9"/>
                </a:solidFill>
                <a:latin typeface="Times New Roman"/>
              </a:rPr>
              <a:t>:</a:t>
            </a:r>
            <a:endParaRPr lang="en-GB" sz="1600" b="1" dirty="0">
              <a:solidFill>
                <a:srgbClr val="1132D9"/>
              </a:solidFill>
            </a:endParaRPr>
          </a:p>
          <a:p>
            <a:pPr marL="467360" marR="885825" indent="0" algn="just">
              <a:lnSpc>
                <a:spcPct val="115000"/>
              </a:lnSpc>
              <a:spcAft>
                <a:spcPts val="0"/>
              </a:spcAft>
            </a:pPr>
            <a:r>
              <a:rPr lang="en-GB" sz="1400" dirty="0" smtClean="0">
                <a:latin typeface="Times New Roman"/>
                <a:ea typeface="Times New Roman"/>
                <a:cs typeface="Arial"/>
              </a:rPr>
              <a:t>“Life </a:t>
            </a:r>
            <a:r>
              <a:rPr lang="en-GB" sz="1400" dirty="0">
                <a:latin typeface="Times New Roman"/>
                <a:ea typeface="Times New Roman"/>
                <a:cs typeface="Arial"/>
              </a:rPr>
              <a:t>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1400" dirty="0" err="1">
                <a:latin typeface="Times New Roman"/>
                <a:ea typeface="Times New Roman"/>
                <a:cs typeface="Arial"/>
              </a:rPr>
              <a:t>p.b.b.u.h</a:t>
            </a:r>
            <a:r>
              <a:rPr lang="en-GB" sz="14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1400" dirty="0" smtClean="0">
                <a:latin typeface="Times New Roman"/>
                <a:ea typeface="Times New Roman"/>
                <a:cs typeface="Arial"/>
              </a:rPr>
              <a:t>.”</a:t>
            </a:r>
          </a:p>
          <a:p>
            <a:pPr marL="450215"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F or something else?</a:t>
            </a:r>
            <a:endParaRPr lang="en-GB" sz="1400" b="1" dirty="0">
              <a:solidFill>
                <a:srgbClr val="1132D9"/>
              </a:solidFill>
              <a:ea typeface="Times New Roman"/>
              <a:cs typeface="Arial"/>
            </a:endParaRPr>
          </a:p>
          <a:p>
            <a:pPr marL="450215" algn="ctr">
              <a:lnSpc>
                <a:spcPct val="115000"/>
              </a:lnSpc>
              <a:spcAft>
                <a:spcPts val="0"/>
              </a:spcAft>
            </a:pPr>
            <a:r>
              <a:rPr lang="en-GB" sz="1400" b="1" dirty="0">
                <a:latin typeface="Times New Roman"/>
                <a:ea typeface="Calibri"/>
                <a:cs typeface="Arial"/>
              </a:rPr>
              <a:t> </a:t>
            </a:r>
            <a:r>
              <a:rPr lang="en-GB" sz="1400" b="1" dirty="0" smtClean="0">
                <a:latin typeface="Times New Roman"/>
                <a:ea typeface="Times New Roman"/>
                <a:cs typeface="Arial"/>
              </a:rPr>
              <a:t> </a:t>
            </a:r>
            <a:r>
              <a:rPr lang="en-GB" sz="1400" b="1" dirty="0">
                <a:latin typeface="Times New Roman"/>
                <a:ea typeface="Times New Roman"/>
                <a:cs typeface="Arial"/>
              </a:rPr>
              <a:t>Life is a warfare: a warfare between two standards: the Standard of right and the Standard of wrong</a:t>
            </a:r>
            <a:r>
              <a:rPr lang="en-GB" sz="1400" b="1" dirty="0" smtClean="0">
                <a:latin typeface="Times New Roman"/>
                <a:ea typeface="Calibri"/>
                <a:cs typeface="Arial"/>
              </a:rPr>
              <a:t>.</a:t>
            </a:r>
            <a:r>
              <a:rPr lang="en-GB" sz="1600" dirty="0">
                <a:latin typeface="Times New Roman"/>
                <a:ea typeface="Calibri"/>
                <a:cs typeface="Arial"/>
              </a:rPr>
              <a:t> </a:t>
            </a:r>
            <a:endParaRPr lang="en-GB" sz="1400" dirty="0" smtClean="0">
              <a:ea typeface="Times New Roman"/>
              <a:cs typeface="Arial"/>
            </a:endParaRPr>
          </a:p>
          <a:p>
            <a:pPr lvl="0" algn="l">
              <a:spcAft>
                <a:spcPts val="0"/>
              </a:spcAft>
              <a:buFont typeface="+mj-lt"/>
              <a:buAutoNum type="alphaUcPeriod"/>
            </a:pPr>
            <a:r>
              <a:rPr lang="ar-SY" sz="1600" dirty="0" smtClean="0">
                <a:ea typeface="Calibri"/>
                <a:cs typeface="Times New Roman"/>
              </a:rPr>
              <a:t>الحياة حرب بين الصح والخطأ</a:t>
            </a:r>
            <a:endParaRPr lang="en-GB" sz="1600" dirty="0" smtClean="0"/>
          </a:p>
          <a:p>
            <a:pPr lvl="0" algn="l">
              <a:spcAft>
                <a:spcPts val="0"/>
              </a:spcAft>
              <a:buFont typeface="+mj-lt"/>
              <a:buAutoNum type="alphaUcPeriod"/>
            </a:pPr>
            <a:r>
              <a:rPr lang="ar-SA" sz="1600" dirty="0" smtClean="0">
                <a:ea typeface="Calibri"/>
                <a:cs typeface="Times New Roman"/>
              </a:rPr>
              <a:t>الحياة </a:t>
            </a:r>
            <a:r>
              <a:rPr lang="ar-SA" sz="1600" dirty="0">
                <a:ea typeface="Calibri"/>
                <a:cs typeface="Times New Roman"/>
              </a:rPr>
              <a:t>حرب بين الصواب والغلط</a:t>
            </a:r>
            <a:endParaRPr lang="en-GB" sz="1600" dirty="0"/>
          </a:p>
          <a:p>
            <a:pPr lvl="0" algn="l">
              <a:spcAft>
                <a:spcPts val="0"/>
              </a:spcAft>
              <a:buFont typeface="+mj-lt"/>
              <a:buAutoNum type="alphaUcPeriod"/>
            </a:pPr>
            <a:r>
              <a:rPr lang="ar-SY" sz="1600" dirty="0">
                <a:ea typeface="Calibri"/>
                <a:cs typeface="Times New Roman"/>
              </a:rPr>
              <a:t>الحياة معركة بين الحق والباطل</a:t>
            </a:r>
            <a:endParaRPr lang="en-GB" sz="1600" dirty="0"/>
          </a:p>
          <a:p>
            <a:pPr lvl="0" algn="l">
              <a:spcAft>
                <a:spcPts val="0"/>
              </a:spcAft>
              <a:buFont typeface="+mj-lt"/>
              <a:buAutoNum type="alphaUcPeriod"/>
            </a:pPr>
            <a:r>
              <a:rPr lang="en-GB" sz="1600" dirty="0">
                <a:latin typeface="Times New Roman"/>
                <a:ea typeface="Calibri"/>
              </a:rPr>
              <a:t> </a:t>
            </a:r>
            <a:r>
              <a:rPr lang="ar-SY" sz="1600" dirty="0">
                <a:latin typeface="Times New Roman"/>
                <a:ea typeface="Calibri"/>
              </a:rPr>
              <a:t>الحياة مع معركة بين الخير والشر</a:t>
            </a:r>
            <a:endParaRPr lang="en-GB" sz="1600" dirty="0"/>
          </a:p>
          <a:p>
            <a:pPr marL="457200" algn="l">
              <a:lnSpc>
                <a:spcPct val="115000"/>
              </a:lnSpc>
              <a:spcAft>
                <a:spcPts val="1000"/>
              </a:spcAft>
            </a:pPr>
            <a:r>
              <a:rPr lang="en-GB" sz="1600" dirty="0">
                <a:solidFill>
                  <a:srgbClr val="FF0000"/>
                </a:solidFill>
                <a:latin typeface="Times New Roman"/>
                <a:ea typeface="Times New Roman"/>
                <a:cs typeface="Arial"/>
              </a:rPr>
              <a:t> </a:t>
            </a:r>
            <a:endParaRPr lang="en-GB" sz="1400" dirty="0">
              <a:ea typeface="Times New Roman"/>
              <a:cs typeface="Arial"/>
            </a:endParaRPr>
          </a:p>
          <a:p>
            <a:pPr marL="467360" marR="885825" indent="0" algn="just">
              <a:lnSpc>
                <a:spcPct val="115000"/>
              </a:lnSpc>
              <a:spcAft>
                <a:spcPts val="0"/>
              </a:spcAft>
            </a:pPr>
            <a:endParaRPr lang="en-GB" sz="1600" dirty="0">
              <a:ea typeface="Times New Roman"/>
              <a:cs typeface="Arial"/>
            </a:endParaRPr>
          </a:p>
          <a:p>
            <a:pPr marL="272415" marR="630555" indent="0" algn="l">
              <a:lnSpc>
                <a:spcPct val="115000"/>
              </a:lnSpc>
              <a:spcAft>
                <a:spcPts val="0"/>
              </a:spcAft>
            </a:pPr>
            <a:r>
              <a:rPr lang="en-GB" sz="1600" dirty="0">
                <a:latin typeface="Times New Roman"/>
                <a:ea typeface="Times New Roman"/>
                <a:cs typeface="Arial"/>
              </a:rPr>
              <a:t> </a:t>
            </a:r>
            <a:r>
              <a:rPr lang="en-GB" sz="1600" dirty="0">
                <a:latin typeface="Times New Roman"/>
                <a:ea typeface="Calibri"/>
                <a:cs typeface="Arial"/>
              </a:rPr>
              <a:t>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ea typeface="Calibri"/>
                <a:cs typeface="Arial"/>
              </a:rPr>
              <a:t>C.</a:t>
            </a:r>
            <a:r>
              <a:rPr lang="en-GB" sz="2800" b="1" dirty="0" smtClean="0">
                <a:latin typeface="Times New Roman"/>
                <a:ea typeface="Calibri"/>
                <a:cs typeface="Arial"/>
              </a:rPr>
              <a:t> </a:t>
            </a:r>
            <a:r>
              <a:rPr lang="en-GB" sz="2800" b="1" dirty="0">
                <a:solidFill>
                  <a:srgbClr val="1132D9"/>
                </a:solidFill>
                <a:ea typeface="Calibri"/>
                <a:cs typeface="Arial"/>
              </a:rPr>
              <a:t>Religious orations (prophetic type): </a:t>
            </a:r>
          </a:p>
        </p:txBody>
      </p:sp>
      <p:sp>
        <p:nvSpPr>
          <p:cNvPr id="3" name="Content Placeholder 2"/>
          <p:cNvSpPr>
            <a:spLocks noGrp="1"/>
          </p:cNvSpPr>
          <p:nvPr>
            <p:ph idx="1"/>
          </p:nvPr>
        </p:nvSpPr>
        <p:spPr/>
        <p:txBody>
          <a:bodyPr/>
          <a:lstStyle/>
          <a:p>
            <a:pPr marL="0" lvl="0" indent="0" algn="just">
              <a:lnSpc>
                <a:spcPct val="115000"/>
              </a:lnSpc>
              <a:spcAft>
                <a:spcPts val="0"/>
              </a:spcAft>
            </a:pPr>
            <a:r>
              <a:rPr lang="en-GB" sz="1400" b="1" dirty="0" smtClean="0">
                <a:latin typeface="Times New Roman"/>
                <a:ea typeface="Times New Roman"/>
                <a:cs typeface="Arial"/>
              </a:rPr>
              <a:t>C. Religious </a:t>
            </a:r>
            <a:r>
              <a:rPr lang="en-GB" sz="1400" b="1" dirty="0">
                <a:latin typeface="Times New Roman"/>
                <a:ea typeface="Times New Roman"/>
                <a:cs typeface="Arial"/>
              </a:rPr>
              <a:t>orations (prophetic type)</a:t>
            </a:r>
            <a:r>
              <a:rPr lang="en-GB" sz="1400" dirty="0">
                <a:latin typeface="Times New Roman"/>
                <a:ea typeface="Times New Roman"/>
                <a:cs typeface="Arial"/>
              </a:rPr>
              <a:t>:</a:t>
            </a:r>
            <a:r>
              <a:rPr lang="en-GB" sz="1400" dirty="0">
                <a:latin typeface="Times New Roman"/>
                <a:ea typeface="Calibri"/>
                <a:cs typeface="Arial"/>
              </a:rPr>
              <a:t> Unlike any other type of text translator, the translator of Prophet Muhammad’s orations (</a:t>
            </a:r>
            <a:r>
              <a:rPr lang="en-GB" sz="1400" dirty="0" err="1">
                <a:latin typeface="Times New Roman"/>
                <a:ea typeface="Calibri"/>
                <a:cs typeface="Arial"/>
              </a:rPr>
              <a:t>p.b.b.u.h</a:t>
            </a:r>
            <a:r>
              <a:rPr lang="en-GB" sz="1400" dirty="0">
                <a:latin typeface="Times New Roman"/>
                <a:ea typeface="Calibri"/>
                <a:cs typeface="Arial"/>
              </a:rPr>
              <a:t>) should have additional characteristics which would make him/her outstanding: the translator should be God-fearing, religiously knowledgeable, bilingual and bicultural person, above all should have this extra bit of rhetoric and style in both SL and TL.   </a:t>
            </a:r>
            <a:endParaRPr lang="en-GB" sz="1200" dirty="0">
              <a:ea typeface="Times New Roman"/>
              <a:cs typeface="Arial"/>
            </a:endParaRPr>
          </a:p>
          <a:p>
            <a:pPr marL="450215" algn="just">
              <a:spcAft>
                <a:spcPts val="1000"/>
              </a:spcAft>
              <a:buFont typeface="Wingdings" pitchFamily="2" charset="2"/>
              <a:buChar char="q"/>
            </a:pPr>
            <a:r>
              <a:rPr lang="en-GB" sz="1400" dirty="0">
                <a:latin typeface="Times New Roman"/>
                <a:ea typeface="Calibri"/>
              </a:rPr>
              <a:t> </a:t>
            </a:r>
            <a:r>
              <a:rPr lang="en-GB" sz="1400" dirty="0" smtClean="0">
                <a:latin typeface="Times New Roman"/>
                <a:ea typeface="Calibri"/>
              </a:rPr>
              <a:t>For </a:t>
            </a:r>
            <a:r>
              <a:rPr lang="en-GB" sz="1400" dirty="0">
                <a:latin typeface="Times New Roman"/>
                <a:ea typeface="Calibri"/>
              </a:rPr>
              <a:t>example, let’s now look at excerpts taken from the Prophet’s (</a:t>
            </a:r>
            <a:r>
              <a:rPr lang="en-GB" sz="1400" dirty="0" err="1">
                <a:latin typeface="Times New Roman"/>
                <a:ea typeface="Calibri"/>
              </a:rPr>
              <a:t>p.b.b.u.h</a:t>
            </a:r>
            <a:r>
              <a:rPr lang="en-GB" sz="1400" dirty="0">
                <a:latin typeface="Times New Roman"/>
                <a:ea typeface="Calibri"/>
              </a:rPr>
              <a:t>)  Last Sermon and see how  Halimah (2012) tried to achieve equivalence in English, communicative purpose of the sermon, in a style that signals  that this is a translation of a Last Sermon  of Prophet </a:t>
            </a:r>
            <a:r>
              <a:rPr lang="en-GB" sz="1400" dirty="0" err="1">
                <a:latin typeface="Times New Roman"/>
                <a:ea typeface="Calibri"/>
              </a:rPr>
              <a:t>Muhmmad</a:t>
            </a:r>
            <a:r>
              <a:rPr lang="en-GB" sz="1400" dirty="0">
                <a:latin typeface="Times New Roman"/>
                <a:ea typeface="Calibri"/>
              </a:rPr>
              <a:t> (</a:t>
            </a:r>
            <a:r>
              <a:rPr lang="en-GB" sz="1400" dirty="0" err="1">
                <a:latin typeface="Times New Roman"/>
                <a:ea typeface="Calibri"/>
              </a:rPr>
              <a:t>p.b.b.u.h</a:t>
            </a:r>
            <a:r>
              <a:rPr lang="en-GB" sz="1400" dirty="0">
                <a:latin typeface="Times New Roman"/>
                <a:ea typeface="Calibri"/>
              </a:rPr>
              <a:t>)  reported by </a:t>
            </a:r>
            <a:r>
              <a:rPr lang="en-GB" sz="1400" dirty="0" err="1">
                <a:latin typeface="Times New Roman"/>
                <a:ea typeface="Calibri"/>
              </a:rPr>
              <a:t>Ibn</a:t>
            </a:r>
            <a:r>
              <a:rPr lang="en-GB" sz="1400" dirty="0">
                <a:latin typeface="Times New Roman"/>
                <a:ea typeface="Calibri"/>
              </a:rPr>
              <a:t> </a:t>
            </a:r>
            <a:r>
              <a:rPr lang="en-GB" sz="1400" dirty="0" err="1">
                <a:latin typeface="Times New Roman"/>
                <a:ea typeface="Calibri"/>
              </a:rPr>
              <a:t>Ishaq</a:t>
            </a:r>
            <a:r>
              <a:rPr lang="en-GB" sz="1400" dirty="0" smtClean="0">
                <a:latin typeface="Times New Roman"/>
                <a:ea typeface="Calibri"/>
              </a:rPr>
              <a:t>:</a:t>
            </a:r>
          </a:p>
          <a:p>
            <a:pPr marL="914400" marR="810260" indent="-28575" algn="justLow" rtl="1">
              <a:lnSpc>
                <a:spcPct val="115000"/>
              </a:lnSpc>
              <a:spcAft>
                <a:spcPts val="0"/>
              </a:spcAft>
            </a:pPr>
            <a:r>
              <a:rPr lang="ar-SA" sz="1400" b="1" dirty="0" smtClean="0">
                <a:latin typeface="Times New Roman"/>
                <a:ea typeface="Times New Roman"/>
                <a:cs typeface="Traditional Arabic"/>
              </a:rPr>
              <a:t>قال </a:t>
            </a:r>
            <a:r>
              <a:rPr lang="ar-SA" sz="1400" b="1" dirty="0">
                <a:latin typeface="Times New Roman"/>
                <a:ea typeface="Times New Roman"/>
                <a:cs typeface="Traditional Arabic"/>
              </a:rPr>
              <a:t>ابن إسحاق </a:t>
            </a:r>
            <a:r>
              <a:rPr lang="en-GB" sz="1400" b="1" dirty="0">
                <a:latin typeface="Times New Roman"/>
                <a:ea typeface="Times New Roman"/>
                <a:cs typeface="Traditional Arabic"/>
              </a:rPr>
              <a:t>: </a:t>
            </a:r>
            <a:r>
              <a:rPr lang="en-GB" sz="1400" b="1" dirty="0">
                <a:latin typeface="Traditional Arabic"/>
                <a:ea typeface="Times New Roman"/>
                <a:cs typeface="Arial"/>
              </a:rPr>
              <a:t> </a:t>
            </a:r>
            <a:r>
              <a:rPr lang="ar-SA" sz="1400" b="1" dirty="0">
                <a:latin typeface="Traditional Arabic"/>
                <a:ea typeface="Times New Roman"/>
                <a:cs typeface="Arial"/>
              </a:rPr>
              <a:t>ثم مضى رسول الله صلى الله عليه وسلم على حجه ، فأرى الناس مناسكهم ، وأعلمهم سنن حجهم ، وخطب الناس خطبته التي بين فيها ما بين ، فحمد الله وأثنى عليه ، ثم قال : </a:t>
            </a:r>
            <a:endParaRPr lang="ar-SY" sz="1400" b="1" dirty="0" smtClean="0">
              <a:latin typeface="Traditional Arabic"/>
              <a:ea typeface="Times New Roman"/>
              <a:cs typeface="Arial"/>
            </a:endParaRPr>
          </a:p>
          <a:p>
            <a:pPr marL="914400" marR="810260" indent="-28575" algn="justLow" rtl="1">
              <a:lnSpc>
                <a:spcPct val="115000"/>
              </a:lnSpc>
              <a:spcAft>
                <a:spcPts val="0"/>
              </a:spcAft>
            </a:pPr>
            <a:r>
              <a:rPr lang="ar-SA" sz="1400" b="1" dirty="0">
                <a:latin typeface="Times New Roman"/>
                <a:ea typeface="Times New Roman"/>
                <a:cs typeface="Traditional Arabic"/>
              </a:rPr>
              <a:t>أيها الناس ، اسمعوا قولي ، فإني لا أدري لعلي لا ألقاكم بعد عامي هذا بهذا الموقف أبدا ؛ </a:t>
            </a:r>
            <a:endParaRPr lang="en-GB" sz="1400" dirty="0">
              <a:ea typeface="Times New Roman"/>
              <a:cs typeface="Arial"/>
            </a:endParaRPr>
          </a:p>
          <a:p>
            <a:pPr marL="914400" marR="810260" indent="-28575" algn="justLow" rtl="1">
              <a:lnSpc>
                <a:spcPct val="115000"/>
              </a:lnSpc>
              <a:spcAft>
                <a:spcPts val="0"/>
              </a:spcAft>
            </a:pPr>
            <a:r>
              <a:rPr lang="ar-SA" sz="1400" b="1" dirty="0">
                <a:latin typeface="Times New Roman"/>
                <a:ea typeface="Times New Roman"/>
                <a:cs typeface="Traditional Arabic"/>
              </a:rPr>
              <a:t>أيها الناس ، إن دماءكم وأموالكم عليكم حرام إلى أن تلقوا ربكم ، كحرمة يومكم هذا ، وكحرمة شهركم هذا ، وإنكم ستلقون ربكم ، فيسألكم عن أعمالكم ، وقد بلغت ، فمن كانت عنده أمانة فليؤدها إلى من ائتمنه عليها ، وإن كل ربا موضوع ، ولكن لكم رءوس أموالكم ، لا تظلمون ولا تظلمون . </a:t>
            </a:r>
            <a:endParaRPr lang="en-GB" sz="1400" dirty="0">
              <a:ea typeface="Times New Roman"/>
              <a:cs typeface="Arial"/>
            </a:endParaRPr>
          </a:p>
          <a:p>
            <a:pPr marL="914400" marR="810260" indent="-28575" algn="justLow" rtl="1">
              <a:lnSpc>
                <a:spcPct val="115000"/>
              </a:lnSpc>
              <a:spcAft>
                <a:spcPts val="0"/>
              </a:spcAft>
            </a:pPr>
            <a:r>
              <a:rPr lang="ar-SA" sz="1400" b="1" dirty="0">
                <a:latin typeface="Times New Roman"/>
                <a:ea typeface="Times New Roman"/>
                <a:cs typeface="Traditional Arabic"/>
              </a:rPr>
              <a:t>أما بعد أيها الناس ، فإن الشيطان قد يئس من أن يعبد بأرضكم هذه أبدا ، ولكنه إن يطع فيما سوى ذلك فقد رضي به مما تحقرون من أعمالكم ، فاحذروه على دينكم ، </a:t>
            </a:r>
            <a:endParaRPr lang="en-GB" sz="1400" dirty="0">
              <a:ea typeface="Times New Roman"/>
              <a:cs typeface="Arial"/>
            </a:endParaRPr>
          </a:p>
          <a:p>
            <a:pPr marL="914400" marR="810260" indent="-28575" algn="justLow" rtl="1">
              <a:lnSpc>
                <a:spcPct val="115000"/>
              </a:lnSpc>
              <a:spcAft>
                <a:spcPts val="0"/>
              </a:spcAft>
            </a:pPr>
            <a:endParaRPr lang="en-GB" sz="1400" dirty="0">
              <a:ea typeface="Times New Roman"/>
              <a:cs typeface="Arial"/>
            </a:endParaRPr>
          </a:p>
          <a:p>
            <a:pPr marL="0" lvl="0" indent="0" algn="l">
              <a:lnSpc>
                <a:spcPct val="115000"/>
              </a:lnSpc>
              <a:spcAft>
                <a:spcPts val="0"/>
              </a:spcAft>
            </a:pPr>
            <a:endParaRPr lang="en-GB" sz="1400" b="1" dirty="0"/>
          </a:p>
        </p:txBody>
      </p:sp>
    </p:spTree>
    <p:extLst>
      <p:ext uri="{BB962C8B-B14F-4D97-AF65-F5344CB8AC3E}">
        <p14:creationId xmlns="" xmlns:p14="http://schemas.microsoft.com/office/powerpoint/2010/main"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ea typeface="Calibri"/>
                <a:cs typeface="Arial"/>
              </a:rPr>
              <a:t>Continued</a:t>
            </a:r>
          </a:p>
        </p:txBody>
      </p:sp>
      <p:sp>
        <p:nvSpPr>
          <p:cNvPr id="3" name="Content Placeholder 2"/>
          <p:cNvSpPr>
            <a:spLocks noGrp="1"/>
          </p:cNvSpPr>
          <p:nvPr>
            <p:ph idx="1"/>
          </p:nvPr>
        </p:nvSpPr>
        <p:spPr/>
        <p:txBody>
          <a:bodyPr/>
          <a:lstStyle/>
          <a:p>
            <a:pPr marL="914400" marR="810260" indent="-28575" algn="justLow" rtl="1">
              <a:lnSpc>
                <a:spcPct val="115000"/>
              </a:lnSpc>
              <a:spcAft>
                <a:spcPts val="0"/>
              </a:spcAft>
            </a:pPr>
            <a:r>
              <a:rPr lang="ar-SY" sz="1400" b="1" dirty="0" smtClean="0">
                <a:latin typeface="Times New Roman"/>
                <a:ea typeface="Times New Roman"/>
                <a:cs typeface="Traditional Arabic"/>
              </a:rPr>
              <a:t>      </a:t>
            </a:r>
            <a:r>
              <a:rPr lang="ar-SA" sz="1400" b="1" dirty="0" smtClean="0">
                <a:latin typeface="Times New Roman"/>
                <a:ea typeface="Times New Roman"/>
                <a:cs typeface="Traditional Arabic"/>
              </a:rPr>
              <a:t>أما </a:t>
            </a:r>
            <a:r>
              <a:rPr lang="ar-SA" sz="1400" b="1" dirty="0">
                <a:latin typeface="Times New Roman"/>
                <a:ea typeface="Times New Roman"/>
                <a:cs typeface="Traditional Arabic"/>
              </a:rPr>
              <a:t>بعد أيها الناس ، فإن لكم على نسائكم حقا ، ولهن عليكم حقا ، لكم عليهن أن لا يوطئن فرشكم أحدا تكرهونه ، وعليهن أن لا يأتين بفاحشة مبينة ، فإن فعلن فإن الله قد أذن لكم أن تهجروهن في المضاجع وتضربوهن ضربا غير مبرح ، فإن انتهين فلهن رزقهن وكسوتهن بالمعروف واستوصوا بالنساء خيرا . فإنهن عندكم عوان لا يملكن لأنفسهن شيئا ، وإنكم إنما أخذتموهن بأمانة الله ، واستحللتم فروجهن بكلمات الله ،</a:t>
            </a:r>
            <a:endParaRPr lang="en-GB" sz="1400" dirty="0">
              <a:ea typeface="Times New Roman"/>
              <a:cs typeface="Arial"/>
            </a:endParaRPr>
          </a:p>
          <a:p>
            <a:pPr marL="914400" marR="810260" indent="-28575" algn="justLow" rtl="1">
              <a:lnSpc>
                <a:spcPct val="115000"/>
              </a:lnSpc>
              <a:spcAft>
                <a:spcPts val="0"/>
              </a:spcAft>
            </a:pPr>
            <a:r>
              <a:rPr lang="ar-SY" sz="1400" b="1" dirty="0" smtClean="0">
                <a:latin typeface="Times New Roman"/>
                <a:ea typeface="Times New Roman"/>
                <a:cs typeface="Traditional Arabic"/>
              </a:rPr>
              <a:t>     </a:t>
            </a:r>
            <a:r>
              <a:rPr lang="ar-SA" sz="1400" b="1" dirty="0" smtClean="0">
                <a:latin typeface="Times New Roman"/>
                <a:ea typeface="Times New Roman"/>
                <a:cs typeface="Traditional Arabic"/>
              </a:rPr>
              <a:t>فاعقلوا </a:t>
            </a:r>
            <a:r>
              <a:rPr lang="ar-SA" sz="1400" b="1" dirty="0">
                <a:latin typeface="Times New Roman"/>
                <a:ea typeface="Times New Roman"/>
                <a:cs typeface="Traditional Arabic"/>
              </a:rPr>
              <a:t>أيها الناس قولي ، فإني قد بلغت ، وقد تركت فيكم ما إن اعتصمتم به فلن تضلوا أبدا ، أمرا بينا ، كتاب الله وسنة نبيه . </a:t>
            </a:r>
            <a:endParaRPr lang="en-GB" sz="1400" b="1" dirty="0">
              <a:latin typeface="Times New Roman"/>
              <a:ea typeface="Times New Roman"/>
              <a:cs typeface="Traditional Arabic"/>
            </a:endParaRPr>
          </a:p>
          <a:p>
            <a:pPr marL="914400" marR="810260" indent="-28575" algn="justLow" rtl="1">
              <a:lnSpc>
                <a:spcPct val="115000"/>
              </a:lnSpc>
              <a:spcAft>
                <a:spcPts val="0"/>
              </a:spcAft>
            </a:pPr>
            <a:r>
              <a:rPr lang="ar-SY" sz="1400" b="1" dirty="0" smtClean="0">
                <a:latin typeface="Times New Roman"/>
                <a:ea typeface="Times New Roman"/>
                <a:cs typeface="Traditional Arabic"/>
              </a:rPr>
              <a:t>     </a:t>
            </a:r>
            <a:r>
              <a:rPr lang="ar-SA" sz="1400" b="1" dirty="0" smtClean="0">
                <a:latin typeface="Times New Roman"/>
                <a:ea typeface="Times New Roman"/>
                <a:cs typeface="Traditional Arabic"/>
              </a:rPr>
              <a:t>أيها </a:t>
            </a:r>
            <a:r>
              <a:rPr lang="ar-SA" sz="1400" b="1" dirty="0">
                <a:latin typeface="Times New Roman"/>
                <a:ea typeface="Times New Roman"/>
                <a:cs typeface="Traditional Arabic"/>
              </a:rPr>
              <a:t>الناس ، اسمعوا قولي واعقلوه ، تعلمن أن كل مسلم أخ للمسلم ، وأن المسلمين إخوة ، فلا يحل لامرئ من أخيه إلا ما أعطاه عن طيب </a:t>
            </a:r>
            <a:endParaRPr lang="en-GB" sz="1400" b="1" dirty="0" smtClean="0">
              <a:latin typeface="Times New Roman"/>
              <a:ea typeface="Times New Roman"/>
              <a:cs typeface="Traditional Arabic"/>
            </a:endParaRPr>
          </a:p>
          <a:p>
            <a:pPr marL="914400" marR="810260" indent="-28575" algn="justLow" rtl="1">
              <a:lnSpc>
                <a:spcPct val="115000"/>
              </a:lnSpc>
              <a:spcAft>
                <a:spcPts val="0"/>
              </a:spcAft>
            </a:pPr>
            <a:r>
              <a:rPr lang="ar-SA" sz="1400" b="1" dirty="0" smtClean="0">
                <a:latin typeface="Times New Roman"/>
                <a:ea typeface="Times New Roman"/>
                <a:cs typeface="Traditional Arabic"/>
              </a:rPr>
              <a:t>نفس </a:t>
            </a:r>
            <a:r>
              <a:rPr lang="ar-SA" sz="1400" b="1" dirty="0">
                <a:latin typeface="Times New Roman"/>
                <a:ea typeface="Times New Roman"/>
                <a:cs typeface="Traditional Arabic"/>
              </a:rPr>
              <a:t>منه ، فلا تظلمن أنفسكم ؛ اللهم هل بلغت ؟ فذكر لي أن الناس قالوا : اللهم نعم ؛ فقال رسول الله صلى الله عليه وسلم : اللهم اشهد </a:t>
            </a:r>
            <a:r>
              <a:rPr lang="en-GB" sz="1400" b="1" dirty="0">
                <a:latin typeface="Times New Roman"/>
                <a:ea typeface="Times New Roman"/>
                <a:cs typeface="Traditional Arabic"/>
              </a:rPr>
              <a:t>.</a:t>
            </a:r>
          </a:p>
          <a:p>
            <a:pPr marL="914400" marR="810260" indent="-28575" algn="justLow" rtl="1">
              <a:lnSpc>
                <a:spcPct val="115000"/>
              </a:lnSpc>
              <a:spcAft>
                <a:spcPts val="0"/>
              </a:spcAft>
            </a:pPr>
            <a:endParaRPr lang="en-GB" sz="1400" b="1" dirty="0" smtClean="0">
              <a:latin typeface="Times New Roman"/>
              <a:ea typeface="Times New Roman"/>
              <a:cs typeface="Traditional Arabic"/>
            </a:endParaRPr>
          </a:p>
          <a:p>
            <a:pPr marL="810260" marR="885825" algn="just">
              <a:lnSpc>
                <a:spcPct val="115000"/>
              </a:lnSpc>
              <a:spcAft>
                <a:spcPts val="0"/>
              </a:spcAft>
            </a:pPr>
            <a:endParaRPr lang="en-GB" dirty="0"/>
          </a:p>
        </p:txBody>
      </p:sp>
    </p:spTree>
    <p:extLst>
      <p:ext uri="{BB962C8B-B14F-4D97-AF65-F5344CB8AC3E}">
        <p14:creationId xmlns="" xmlns:p14="http://schemas.microsoft.com/office/powerpoint/2010/main" val="650733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FF0000"/>
                </a:solidFill>
              </a:rPr>
              <a:t>Example</a:t>
            </a:r>
            <a:endParaRPr lang="en-GB" dirty="0"/>
          </a:p>
        </p:txBody>
      </p:sp>
      <p:sp>
        <p:nvSpPr>
          <p:cNvPr id="3" name="Content Placeholder 2"/>
          <p:cNvSpPr>
            <a:spLocks noGrp="1"/>
          </p:cNvSpPr>
          <p:nvPr>
            <p:ph idx="1"/>
          </p:nvPr>
        </p:nvSpPr>
        <p:spPr/>
        <p:txBody>
          <a:bodyPr/>
          <a:lstStyle/>
          <a:p>
            <a:pPr marL="914400" marR="810260" lvl="0" indent="-28575" algn="justLow" rtl="1">
              <a:lnSpc>
                <a:spcPct val="115000"/>
              </a:lnSpc>
              <a:spcAft>
                <a:spcPts val="0"/>
              </a:spcAft>
            </a:pPr>
            <a:r>
              <a:rPr lang="ar-SA" sz="1600" b="1" dirty="0">
                <a:solidFill>
                  <a:srgbClr val="1132D9"/>
                </a:solidFill>
                <a:latin typeface="Times New Roman"/>
                <a:ea typeface="Times New Roman"/>
                <a:cs typeface="Traditional Arabic"/>
              </a:rPr>
              <a:t>أيها الناس ، اسمعوا قولي ، فإني لا أدري لعلي لا ألقاكم بعد عامي هذا بهذا الموقف أبدا ؛ </a:t>
            </a:r>
            <a:endParaRPr lang="en-GB" sz="1600" b="1" dirty="0" smtClean="0">
              <a:solidFill>
                <a:srgbClr val="1132D9"/>
              </a:solidFill>
              <a:latin typeface="Times New Roman"/>
              <a:ea typeface="Times New Roman"/>
              <a:cs typeface="Traditional Arabic"/>
            </a:endParaRPr>
          </a:p>
          <a:p>
            <a:pPr marL="810260" marR="885825" lvl="0" algn="just">
              <a:lnSpc>
                <a:spcPct val="115000"/>
              </a:lnSpc>
              <a:spcAft>
                <a:spcPts val="0"/>
              </a:spcAft>
            </a:pPr>
            <a:r>
              <a:rPr lang="en-GB" sz="1400" dirty="0" smtClean="0">
                <a:solidFill>
                  <a:prstClr val="black"/>
                </a:solidFill>
                <a:latin typeface="Times New Roman"/>
                <a:ea typeface="Times New Roman"/>
                <a:cs typeface="Arial"/>
              </a:rPr>
              <a:t>       “O People! Listen carefully to what I say, for I don't know whether I will ever meet you again here after this year.”</a:t>
            </a:r>
            <a:endParaRPr lang="en-GB" sz="1400" dirty="0" smtClean="0">
              <a:solidFill>
                <a:prstClr val="black"/>
              </a:solidFill>
              <a:ea typeface="Times New Roman"/>
              <a:cs typeface="Arial"/>
            </a:endParaRPr>
          </a:p>
          <a:p>
            <a:pPr marL="810260" marR="885825" lvl="0" algn="just" rtl="1">
              <a:lnSpc>
                <a:spcPct val="115000"/>
              </a:lnSpc>
              <a:spcAft>
                <a:spcPts val="0"/>
              </a:spcAft>
            </a:pPr>
            <a:r>
              <a:rPr lang="en-GB" sz="1600" b="1" dirty="0" smtClean="0">
                <a:solidFill>
                  <a:srgbClr val="1132D9"/>
                </a:solidFill>
                <a:latin typeface="Times New Roman"/>
                <a:ea typeface="Times New Roman"/>
                <a:cs typeface="Arial"/>
              </a:rPr>
              <a:t>       </a:t>
            </a:r>
            <a:r>
              <a:rPr lang="en-GB" sz="1600" b="1" dirty="0">
                <a:solidFill>
                  <a:srgbClr val="1132D9"/>
                </a:solidFill>
                <a:latin typeface="Times New Roman"/>
                <a:ea typeface="Times New Roman"/>
                <a:cs typeface="Arial"/>
              </a:rPr>
              <a:t> </a:t>
            </a:r>
            <a:r>
              <a:rPr lang="ar-SA" sz="1600" b="1" dirty="0" smtClean="0">
                <a:solidFill>
                  <a:srgbClr val="1132D9"/>
                </a:solidFill>
                <a:latin typeface="Times New Roman"/>
                <a:ea typeface="Times New Roman"/>
                <a:cs typeface="Traditional Arabic"/>
              </a:rPr>
              <a:t>أيها </a:t>
            </a:r>
            <a:r>
              <a:rPr lang="ar-SA" sz="1600" b="1" dirty="0">
                <a:solidFill>
                  <a:srgbClr val="1132D9"/>
                </a:solidFill>
                <a:latin typeface="Times New Roman"/>
                <a:ea typeface="Times New Roman"/>
                <a:cs typeface="Traditional Arabic"/>
              </a:rPr>
              <a:t>الناس ، إن دماءكم وأموالكم عليكم حرام إلى أن تلقوا ربكم ، كحرمة يومكم هذا ، وكحرمة شهركم هذا ، وإنكم ستلقون ربكم ، فيسألكم عن أعمالكم ، وقد بلغت ، فمن كانت عنده أمانة فليؤدها إلى من ائتمنه عليها ، وإن كل ربا موضوع ، ولكن لكم رءوس أموالكم ، لا تظلمون ولا تظلمون . </a:t>
            </a:r>
            <a:endParaRPr lang="en-GB" sz="1600" b="1" dirty="0" smtClean="0">
              <a:solidFill>
                <a:srgbClr val="1132D9"/>
              </a:solidFill>
              <a:ea typeface="Times New Roman"/>
              <a:cs typeface="Arial"/>
            </a:endParaRPr>
          </a:p>
          <a:p>
            <a:endParaRPr lang="en-GB" sz="1400" b="1" dirty="0" smtClean="0">
              <a:solidFill>
                <a:prstClr val="black"/>
              </a:solidFill>
              <a:latin typeface="Times New Roman"/>
              <a:ea typeface="Times New Roman"/>
              <a:cs typeface="Traditional Arabic"/>
            </a:endParaRPr>
          </a:p>
          <a:p>
            <a:pPr algn="just">
              <a:buFont typeface="Wingdings" pitchFamily="2" charset="2"/>
              <a:buChar char="q"/>
            </a:pPr>
            <a:r>
              <a:rPr lang="en-GB" sz="1400" dirty="0">
                <a:solidFill>
                  <a:prstClr val="black"/>
                </a:solidFill>
                <a:latin typeface="Times New Roman"/>
                <a:ea typeface="Times New Roman"/>
                <a:cs typeface="Arial"/>
              </a:rPr>
              <a:t>“</a:t>
            </a:r>
            <a:r>
              <a:rPr lang="en-GB" sz="1600" dirty="0">
                <a:solidFill>
                  <a:prstClr val="black"/>
                </a:solidFill>
                <a:latin typeface="Times New Roman"/>
                <a:ea typeface="Times New Roman"/>
                <a:cs typeface="Arial"/>
              </a:rPr>
              <a:t>O People! Verily your blood and your property are sacred and inviolable until you appear before your Lord, as the sacred inviolability of this day of yours, this month of yours and this very town of yours.  You will indeed meet your Lord and that He will indeed reckon your deeds. I have  conveyed the Message of Allah to you.  Return the goods entrusted to you to their rightful owners. Allah has forbidden you to take usury (interest), therefore all interest obligation shall henceforth be waived.  Your capital, however, is yours to keep. You will neither inflict nor suffer any inequity.”</a:t>
            </a:r>
          </a:p>
        </p:txBody>
      </p:sp>
    </p:spTree>
    <p:extLst>
      <p:ext uri="{BB962C8B-B14F-4D97-AF65-F5344CB8AC3E}">
        <p14:creationId xmlns="" xmlns:p14="http://schemas.microsoft.com/office/powerpoint/2010/main" val="186758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L7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oratory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ar-SY" sz="2000" b="1" dirty="0" smtClean="0">
                <a:latin typeface="CG Times"/>
                <a:ea typeface="Times New Roman"/>
                <a:cs typeface="Traditional Arabic"/>
              </a:rPr>
              <a:t> </a:t>
            </a:r>
            <a:r>
              <a:rPr lang="en-GB" sz="3600" dirty="0">
                <a:latin typeface="Traditional Arabic"/>
                <a:ea typeface="Times New Roman"/>
                <a:cs typeface="Arial"/>
              </a:rPr>
              <a:t> </a:t>
            </a:r>
            <a:r>
              <a:rPr lang="en-GB" sz="2000" dirty="0">
                <a:latin typeface="Times New Roman"/>
                <a:ea typeface="Times New Roman"/>
                <a:cs typeface="Arial"/>
              </a:rPr>
              <a:t>Life 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2000" dirty="0" err="1">
                <a:latin typeface="Times New Roman"/>
                <a:ea typeface="Times New Roman"/>
                <a:cs typeface="Arial"/>
              </a:rPr>
              <a:t>p.b.b.u.h</a:t>
            </a:r>
            <a:r>
              <a:rPr lang="en-GB" sz="20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2000" dirty="0" smtClean="0">
                <a:latin typeface="Times New Roman"/>
                <a:ea typeface="Times New Roman"/>
                <a:cs typeface="Arial"/>
              </a:rPr>
              <a:t>.</a:t>
            </a:r>
            <a:endParaRPr lang="en-GB" sz="2800" dirty="0">
              <a:ea typeface="Times New Roman"/>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L7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21590" marR="90170" algn="justLow" rtl="1">
              <a:lnSpc>
                <a:spcPct val="115000"/>
              </a:lnSpc>
              <a:spcAft>
                <a:spcPts val="1000"/>
              </a:spcAft>
            </a:pPr>
            <a:r>
              <a:rPr lang="ar-SA" sz="1600" b="1" dirty="0">
                <a:latin typeface="Times New Roman"/>
                <a:ea typeface="Times New Roman"/>
                <a:cs typeface="Traditional Arabic"/>
              </a:rPr>
              <a:t>أما بعد أيها الناس ، فإن لكم على نسائكم حقا ، ولهن عليكم حقا ، لكم عليهن أن لا يوطئن فرشكم أحدا تكرهونه ، وعليهن أن لا يأتين بفاحشة مبينة ، فإن فعلن فإن الله قد أذن لكم أن تهجروهن في المضاجع وتضربوهن ضربا غير مبرح ، فإن انتهين فلهن رزقهن وكسوتهن بالمعروف واستوصوا بالنساء خيرا . فإنهن عندكم عوان لا يملكن لأنفسهن شيئا ، وإنكم إنما أخذتموهن بأمانة الله ، واستحللتم فروجهن بكلمات الله .</a:t>
            </a:r>
            <a:endParaRPr lang="en-GB" sz="1600" dirty="0">
              <a:ea typeface="Times New Roman"/>
              <a:cs typeface="Arial"/>
            </a:endParaRPr>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2581</TotalTime>
  <Words>1633</Words>
  <Application>Microsoft Office PowerPoint</Application>
  <PresentationFormat>A4 Paper (210x297 mm)</PresentationFormat>
  <Paragraphs>102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Lecture 7</vt:lpstr>
      <vt:lpstr>Learning Outcomes</vt:lpstr>
      <vt:lpstr>  1. What is Oratory?  </vt:lpstr>
      <vt:lpstr>Continued</vt:lpstr>
      <vt:lpstr> 2. The Translation of Orations  </vt:lpstr>
      <vt:lpstr>Example</vt:lpstr>
      <vt:lpstr>Continued</vt:lpstr>
      <vt:lpstr> B. Religious orations (non-prophetic type):   </vt:lpstr>
      <vt:lpstr>  Example  </vt:lpstr>
      <vt:lpstr>  Example    </vt:lpstr>
      <vt:lpstr>C. Religious orations (prophetic type): </vt:lpstr>
      <vt:lpstr>Continued</vt:lpstr>
      <vt:lpstr>Example</vt:lpstr>
      <vt:lpstr> L7 Practical A Translate the following oratory into Arabic.  Use your creative ability in your translation.    </vt:lpstr>
      <vt:lpstr> L7 Practical B Translate the following into English.  Use your creative ability in your  translation. </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357</cp:revision>
  <dcterms:created xsi:type="dcterms:W3CDTF">2009-10-14T19:14:34Z</dcterms:created>
  <dcterms:modified xsi:type="dcterms:W3CDTF">2012-09-23T12:05:25Z</dcterms:modified>
</cp:coreProperties>
</file>