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7" r:id="rId3"/>
    <p:sldId id="274" r:id="rId4"/>
    <p:sldId id="273" r:id="rId5"/>
    <p:sldId id="272" r:id="rId6"/>
    <p:sldId id="270" r:id="rId7"/>
    <p:sldId id="269" r:id="rId8"/>
    <p:sldId id="268" r:id="rId9"/>
    <p:sldId id="282" r:id="rId10"/>
    <p:sldId id="281" r:id="rId11"/>
    <p:sldId id="280" r:id="rId12"/>
    <p:sldId id="279" r:id="rId13"/>
    <p:sldId id="278" r:id="rId14"/>
    <p:sldId id="277" r:id="rId15"/>
    <p:sldId id="276" r:id="rId16"/>
    <p:sldId id="275" r:id="rId17"/>
    <p:sldId id="285" r:id="rId18"/>
    <p:sldId id="284" r:id="rId19"/>
    <p:sldId id="283" r:id="rId20"/>
    <p:sldId id="290" r:id="rId21"/>
    <p:sldId id="291" r:id="rId22"/>
    <p:sldId id="292" r:id="rId23"/>
    <p:sldId id="294" r:id="rId24"/>
    <p:sldId id="295" r:id="rId25"/>
    <p:sldId id="296"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150" y="6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Modern Drama</a:t>
            </a:r>
          </a:p>
          <a:p>
            <a:pPr algn="ctr"/>
            <a:r>
              <a:rPr lang="en-US" sz="2600" b="1" dirty="0" smtClean="0">
                <a:solidFill>
                  <a:srgbClr val="7F7F7F"/>
                </a:solidFill>
                <a:latin typeface="Calibri" pitchFamily="34" charset="0"/>
                <a:cs typeface="Times New Roman" pitchFamily="18" charset="0"/>
              </a:rPr>
              <a:t>Instructor : Dr. </a:t>
            </a:r>
            <a:r>
              <a:rPr lang="en-US" sz="2600" b="1" smtClean="0">
                <a:solidFill>
                  <a:srgbClr val="7F7F7F"/>
                </a:solidFill>
                <a:latin typeface="Calibri" pitchFamily="34" charset="0"/>
                <a:cs typeface="Times New Roman" pitchFamily="18" charset="0"/>
              </a:rPr>
              <a:t>Ibrahim El 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en-US" sz="4000" smtClean="0"/>
          </a:p>
          <a:p>
            <a:pPr algn="ctr"/>
            <a:r>
              <a:rPr lang="en-US" sz="4000" smtClean="0"/>
              <a:t>3</a:t>
            </a:r>
            <a:r>
              <a:rPr lang="en-US" sz="4000" baseline="30000" smtClean="0"/>
              <a:t>rd</a:t>
            </a:r>
            <a:r>
              <a:rPr lang="en-US" sz="4000" smtClean="0"/>
              <a:t>  </a:t>
            </a:r>
            <a:r>
              <a:rPr lang="en-US" sz="4000" dirty="0" smtClean="0"/>
              <a:t>Lecture</a:t>
            </a:r>
          </a:p>
          <a:p>
            <a:pPr algn="ctr"/>
            <a:r>
              <a:rPr lang="en-US" sz="4000" dirty="0" smtClean="0"/>
              <a:t>Modern Drama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a:t>
            </a:r>
            <a:endParaRPr lang="en-US" dirty="0"/>
          </a:p>
        </p:txBody>
      </p:sp>
      <p:sp>
        <p:nvSpPr>
          <p:cNvPr id="3" name="عنصر نائب للمحتوى 2"/>
          <p:cNvSpPr>
            <a:spLocks noGrp="1"/>
          </p:cNvSpPr>
          <p:nvPr>
            <p:ph idx="1"/>
          </p:nvPr>
        </p:nvSpPr>
        <p:spPr/>
        <p:txBody>
          <a:bodyPr/>
          <a:lstStyle/>
          <a:p>
            <a:pPr algn="l"/>
            <a:r>
              <a:rPr lang="en-US" b="1" dirty="0" smtClean="0"/>
              <a:t>High Tragedy About Ordinary People in Everyday Prose</a:t>
            </a:r>
            <a:endParaRPr lang="en-US" dirty="0" smtClean="0"/>
          </a:p>
          <a:p>
            <a:pPr algn="l"/>
            <a:r>
              <a:rPr lang="en-US" sz="2800" dirty="0" smtClean="0"/>
              <a:t>Ibsen's contribution to the theatre, says a critic, was threefold, and in each respect the drama owes more to him than to any other dramatist since Shakespeare. Firstly,  he broke down the social barriers which had previously bounded it. He was the first man to show that high tragedy could be written about ordinary  people and in ordinary everyday prose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a:t>
            </a:r>
            <a:endParaRPr lang="en-US" dirty="0"/>
          </a:p>
        </p:txBody>
      </p:sp>
      <p:sp>
        <p:nvSpPr>
          <p:cNvPr id="3" name="عنصر نائب للمحتوى 2"/>
          <p:cNvSpPr>
            <a:spLocks noGrp="1"/>
          </p:cNvSpPr>
          <p:nvPr>
            <p:ph idx="1"/>
          </p:nvPr>
        </p:nvSpPr>
        <p:spPr/>
        <p:txBody>
          <a:bodyPr/>
          <a:lstStyle/>
          <a:p>
            <a:pPr algn="l"/>
            <a:r>
              <a:rPr lang="en-US" dirty="0" smtClean="0"/>
              <a:t>Before </a:t>
            </a:r>
            <a:r>
              <a:rPr lang="en-US" dirty="0" err="1" smtClean="0"/>
              <a:t>lbsen</a:t>
            </a:r>
            <a:r>
              <a:rPr lang="en-US" dirty="0" smtClean="0"/>
              <a:t>, tragedy had concerned itself with kings and queens, princes or princesses . </a:t>
            </a:r>
            <a:r>
              <a:rPr lang="en-US" dirty="0" err="1" smtClean="0"/>
              <a:t>lbsen</a:t>
            </a:r>
            <a:r>
              <a:rPr lang="en-US" dirty="0" smtClean="0"/>
              <a:t> showed that high tragedy did take  place at least as frequently in back parlors as in castles and palaces. He was, of course, not the first dramatist to attempt this, but he was the first to write a tragedy about ordinary people that proved a tremendous success. </a:t>
            </a:r>
            <a:r>
              <a:rPr lang="en-US" i="1" dirty="0" smtClean="0"/>
              <a:t> </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a:t>
            </a:r>
            <a:endParaRPr lang="en-US" dirty="0"/>
          </a:p>
        </p:txBody>
      </p:sp>
      <p:sp>
        <p:nvSpPr>
          <p:cNvPr id="3" name="عنصر نائب للمحتوى 2"/>
          <p:cNvSpPr>
            <a:spLocks noGrp="1"/>
          </p:cNvSpPr>
          <p:nvPr>
            <p:ph idx="1"/>
          </p:nvPr>
        </p:nvSpPr>
        <p:spPr/>
        <p:txBody>
          <a:bodyPr/>
          <a:lstStyle/>
          <a:p>
            <a:pPr algn="l"/>
            <a:r>
              <a:rPr lang="en-US" sz="2800" b="1" dirty="0" smtClean="0"/>
              <a:t>No Artificialities of Plot; and Creation of Complex Characters</a:t>
            </a:r>
            <a:r>
              <a:rPr lang="en-US" sz="2800" dirty="0" smtClean="0"/>
              <a:t> </a:t>
            </a:r>
          </a:p>
          <a:p>
            <a:pPr algn="l"/>
            <a:r>
              <a:rPr lang="en-US" sz="2800" dirty="0" smtClean="0"/>
              <a:t>His second great contribution was technical. He threw out</a:t>
            </a:r>
          </a:p>
          <a:p>
            <a:pPr algn="l"/>
            <a:r>
              <a:rPr lang="en-US" sz="2800" dirty="0" smtClean="0"/>
              <a:t>the old artificialities of plot . Equally important was his third contribution: he developed the art of prose dialogue to a degree of refinement which has never been surpassed; not merely the different ways people talk, and the different language they use under differing circumstances, but that double-density dialogue which is his peculiar legacy, the sub-text, the meaning behind the meaning. </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a:t>
            </a:r>
            <a:endParaRPr lang="en-US" dirty="0"/>
          </a:p>
        </p:txBody>
      </p:sp>
      <p:sp>
        <p:nvSpPr>
          <p:cNvPr id="3" name="عنصر نائب للمحتوى 2"/>
          <p:cNvSpPr>
            <a:spLocks noGrp="1"/>
          </p:cNvSpPr>
          <p:nvPr>
            <p:ph idx="1"/>
          </p:nvPr>
        </p:nvSpPr>
        <p:spPr/>
        <p:txBody>
          <a:bodyPr/>
          <a:lstStyle/>
          <a:p>
            <a:pPr algn="l"/>
            <a:r>
              <a:rPr lang="en-US" b="1" dirty="0" smtClean="0"/>
              <a:t>Ibsen's Deep Understanding of human Character and Human</a:t>
            </a:r>
            <a:r>
              <a:rPr lang="en-US" dirty="0" smtClean="0"/>
              <a:t> </a:t>
            </a:r>
            <a:r>
              <a:rPr lang="en-US" b="1" dirty="0" smtClean="0"/>
              <a:t>Relationships</a:t>
            </a:r>
            <a:endParaRPr lang="en-US" dirty="0" smtClean="0"/>
          </a:p>
          <a:p>
            <a:pPr algn="l"/>
            <a:r>
              <a:rPr lang="en-US" b="1" dirty="0" smtClean="0"/>
              <a:t> </a:t>
            </a:r>
            <a:r>
              <a:rPr lang="en-US" dirty="0" smtClean="0"/>
              <a:t>But none of these technical contributions explains the continued life Of </a:t>
            </a:r>
            <a:r>
              <a:rPr lang="en-US" dirty="0" err="1" smtClean="0"/>
              <a:t>lbsen's</a:t>
            </a:r>
            <a:r>
              <a:rPr lang="en-US" dirty="0" smtClean="0"/>
              <a:t> plays on the stage today. Ibsen's enduring greatness as a dramatist is due not to his technical innovations, but to the depth and subtlety of his understanding of human character (especially feminine character), and, which is rarer, of human relationships.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a:t>
            </a:r>
            <a:endParaRPr lang="en-US" dirty="0"/>
          </a:p>
        </p:txBody>
      </p:sp>
      <p:sp>
        <p:nvSpPr>
          <p:cNvPr id="3" name="عنصر نائب للمحتوى 2"/>
          <p:cNvSpPr>
            <a:spLocks noGrp="1"/>
          </p:cNvSpPr>
          <p:nvPr>
            <p:ph idx="1"/>
          </p:nvPr>
        </p:nvSpPr>
        <p:spPr/>
        <p:txBody>
          <a:bodyPr/>
          <a:lstStyle/>
          <a:p>
            <a:pPr algn="l"/>
            <a:r>
              <a:rPr lang="en-US" sz="2800" dirty="0" smtClean="0"/>
              <a:t>  He created a succession of male characters of a size and strength that represent a challenge to any actor-s-Brand, Peer </a:t>
            </a:r>
            <a:r>
              <a:rPr lang="en-US" sz="2800" dirty="0" err="1" smtClean="0"/>
              <a:t>Gynt</a:t>
            </a:r>
            <a:r>
              <a:rPr lang="en-US" sz="2800" dirty="0" smtClean="0"/>
              <a:t>, Oswald </a:t>
            </a:r>
            <a:r>
              <a:rPr lang="en-US" sz="2800" dirty="0" err="1" smtClean="0"/>
              <a:t>Alving</a:t>
            </a:r>
            <a:r>
              <a:rPr lang="en-US" sz="2800" dirty="0" smtClean="0"/>
              <a:t>, characters who defy shallow or clever acting but who, worthily interpreted, offer as rewarding experiences as it is possible to receive in a theatre. Yet so delicate was </a:t>
            </a:r>
            <a:r>
              <a:rPr lang="en-US" sz="2800" dirty="0" err="1" smtClean="0"/>
              <a:t>lbsen's</a:t>
            </a:r>
            <a:r>
              <a:rPr lang="en-US" sz="2800" dirty="0" smtClean="0"/>
              <a:t> understanding of human relationships that a selfish actor can only partially succeed in these roles. Unless the relationships with the other characters are right, the performance fails.  </a:t>
            </a:r>
          </a:p>
          <a:p>
            <a:r>
              <a:rPr lang="en-US" dirty="0" smtClean="0"/>
              <a:t>  </a:t>
            </a:r>
          </a:p>
          <a:p>
            <a:r>
              <a:rPr lang="en-US" dirty="0" smtClean="0"/>
              <a:t>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 A Doll's House- Key Facts</a:t>
            </a:r>
            <a:endParaRPr lang="en-US" dirty="0"/>
          </a:p>
        </p:txBody>
      </p:sp>
      <p:sp>
        <p:nvSpPr>
          <p:cNvPr id="3" name="عنصر نائب للمحتوى 2"/>
          <p:cNvSpPr>
            <a:spLocks noGrp="1"/>
          </p:cNvSpPr>
          <p:nvPr>
            <p:ph idx="1"/>
          </p:nvPr>
        </p:nvSpPr>
        <p:spPr/>
        <p:txBody>
          <a:bodyPr/>
          <a:lstStyle/>
          <a:p>
            <a:pPr algn="l"/>
            <a:r>
              <a:rPr lang="en-US" sz="2800" b="1" i="1" cap="small" dirty="0" smtClean="0"/>
              <a:t>full title </a:t>
            </a:r>
            <a:r>
              <a:rPr lang="en-US" sz="2800" i="1" dirty="0" smtClean="0"/>
              <a:t> ·  A Doll’s House </a:t>
            </a:r>
            <a:endParaRPr lang="en-US" sz="2800" dirty="0" smtClean="0"/>
          </a:p>
          <a:p>
            <a:pPr algn="l"/>
            <a:r>
              <a:rPr lang="en-US" sz="2800" b="1" i="1" cap="small" dirty="0" smtClean="0"/>
              <a:t>author </a:t>
            </a:r>
            <a:r>
              <a:rPr lang="en-US" sz="2800" i="1" dirty="0" smtClean="0"/>
              <a:t> · </a:t>
            </a:r>
            <a:r>
              <a:rPr lang="en-US" sz="2800" i="1" dirty="0" err="1" smtClean="0"/>
              <a:t>Henrik</a:t>
            </a:r>
            <a:r>
              <a:rPr lang="en-US" sz="2800" i="1" dirty="0" smtClean="0"/>
              <a:t> Ibsen</a:t>
            </a:r>
            <a:endParaRPr lang="en-US" sz="2800" dirty="0" smtClean="0"/>
          </a:p>
          <a:p>
            <a:pPr algn="l"/>
            <a:r>
              <a:rPr lang="en-US" sz="2800" b="1" i="1" cap="small" dirty="0" smtClean="0"/>
              <a:t>type of work </a:t>
            </a:r>
            <a:r>
              <a:rPr lang="en-US" sz="2800" i="1" dirty="0" smtClean="0"/>
              <a:t> · Play</a:t>
            </a:r>
            <a:endParaRPr lang="en-US" sz="2800" dirty="0" smtClean="0"/>
          </a:p>
          <a:p>
            <a:pPr algn="l"/>
            <a:r>
              <a:rPr lang="en-US" sz="2800" b="1" i="1" cap="small" dirty="0" smtClean="0"/>
              <a:t>genre </a:t>
            </a:r>
            <a:r>
              <a:rPr lang="en-US" sz="2800" i="1" dirty="0" smtClean="0"/>
              <a:t> · Realistic, modern prose drama</a:t>
            </a:r>
            <a:endParaRPr lang="en-US" sz="2800" dirty="0" smtClean="0"/>
          </a:p>
          <a:p>
            <a:pPr algn="l"/>
            <a:r>
              <a:rPr lang="en-US" sz="2800" b="1" i="1" cap="small" dirty="0" smtClean="0"/>
              <a:t>language </a:t>
            </a:r>
            <a:r>
              <a:rPr lang="en-US" sz="2800" i="1" dirty="0" smtClean="0"/>
              <a:t> · Norwegian</a:t>
            </a:r>
            <a:endParaRPr lang="en-US" sz="2800" dirty="0" smtClean="0"/>
          </a:p>
          <a:p>
            <a:pPr algn="l"/>
            <a:r>
              <a:rPr lang="en-US" sz="2800" b="1" i="1" cap="small" dirty="0" smtClean="0"/>
              <a:t>time and place written </a:t>
            </a:r>
            <a:r>
              <a:rPr lang="en-US" sz="2800" i="1" dirty="0" smtClean="0"/>
              <a:t> ·  </a:t>
            </a:r>
            <a:r>
              <a:rPr lang="en-US" sz="2800" i="1" cap="small" dirty="0" smtClean="0"/>
              <a:t>1879</a:t>
            </a:r>
            <a:r>
              <a:rPr lang="en-US" sz="2800" i="1" dirty="0" smtClean="0"/>
              <a:t>, Rome and </a:t>
            </a:r>
            <a:r>
              <a:rPr lang="en-US" sz="2800" i="1" dirty="0" err="1" smtClean="0"/>
              <a:t>Amalfi</a:t>
            </a:r>
            <a:r>
              <a:rPr lang="en-US" sz="2800" i="1" dirty="0" smtClean="0"/>
              <a:t>, Italy</a:t>
            </a:r>
            <a:endParaRPr lang="en-US" sz="2800" dirty="0" smtClean="0"/>
          </a:p>
          <a:p>
            <a:pPr algn="l"/>
            <a:r>
              <a:rPr lang="en-US" sz="2800" b="1" i="1" cap="small" dirty="0" smtClean="0"/>
              <a:t>date of first publication </a:t>
            </a:r>
            <a:r>
              <a:rPr lang="en-US" sz="2800" i="1" dirty="0" smtClean="0"/>
              <a:t> ·  </a:t>
            </a:r>
            <a:r>
              <a:rPr lang="en-US" sz="2800" i="1" cap="small" dirty="0" smtClean="0"/>
              <a:t>1879</a:t>
            </a:r>
            <a:r>
              <a:rPr lang="en-US" sz="2800" i="1" dirty="0" smtClean="0"/>
              <a:t> </a:t>
            </a:r>
            <a:endParaRPr lang="en-US" sz="2800" dirty="0" smtClean="0"/>
          </a:p>
          <a:p>
            <a:pPr algn="l"/>
            <a:r>
              <a:rPr lang="en-US" sz="2800" b="1" i="1" cap="small" dirty="0" smtClean="0"/>
              <a:t>tone </a:t>
            </a:r>
            <a:r>
              <a:rPr lang="en-US" sz="2800" i="1" dirty="0" smtClean="0"/>
              <a:t> · Serious, intense, somber</a:t>
            </a:r>
            <a:endParaRPr lang="en-US" sz="2800" dirty="0" smtClean="0"/>
          </a:p>
          <a:p>
            <a:pPr algn="l"/>
            <a:r>
              <a:rPr lang="en-US" sz="2800" b="1" i="1" cap="small" dirty="0" smtClean="0"/>
              <a:t>setting (time) </a:t>
            </a:r>
            <a:r>
              <a:rPr lang="en-US" sz="2800" i="1" dirty="0" smtClean="0"/>
              <a:t> · Presumably around the late </a:t>
            </a:r>
            <a:r>
              <a:rPr lang="en-US" sz="2800" i="1" cap="small" dirty="0" smtClean="0"/>
              <a:t>1870</a:t>
            </a:r>
            <a:r>
              <a:rPr lang="en-US" sz="2800" i="1" dirty="0" smtClean="0"/>
              <a:t>s</a:t>
            </a:r>
            <a:endParaRPr lang="en-US" sz="2800" dirty="0" smtClean="0"/>
          </a:p>
          <a:p>
            <a:pPr algn="l"/>
            <a:r>
              <a:rPr lang="en-US" sz="2800" b="1" i="1" cap="small" dirty="0" smtClean="0"/>
              <a:t>S </a:t>
            </a:r>
            <a:endParaRPr lang="en-US" sz="2800"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 A Doll's House- Key Facts</a:t>
            </a:r>
            <a:endParaRPr lang="en-US" dirty="0"/>
          </a:p>
        </p:txBody>
      </p:sp>
      <p:sp>
        <p:nvSpPr>
          <p:cNvPr id="3" name="عنصر نائب للمحتوى 2"/>
          <p:cNvSpPr>
            <a:spLocks noGrp="1"/>
          </p:cNvSpPr>
          <p:nvPr>
            <p:ph idx="1"/>
          </p:nvPr>
        </p:nvSpPr>
        <p:spPr/>
        <p:txBody>
          <a:bodyPr/>
          <a:lstStyle/>
          <a:p>
            <a:pPr algn="l"/>
            <a:r>
              <a:rPr lang="en-US" b="1" i="1" cap="small" dirty="0" smtClean="0"/>
              <a:t>setting (place) </a:t>
            </a:r>
            <a:r>
              <a:rPr lang="en-US" i="1" dirty="0" smtClean="0"/>
              <a:t> · Norway</a:t>
            </a:r>
            <a:endParaRPr lang="en-US" dirty="0" smtClean="0"/>
          </a:p>
          <a:p>
            <a:pPr algn="l"/>
            <a:r>
              <a:rPr lang="en-US" b="1" i="1" cap="small" dirty="0" smtClean="0"/>
              <a:t>protagonist </a:t>
            </a:r>
            <a:r>
              <a:rPr lang="en-US" i="1" dirty="0" smtClean="0"/>
              <a:t> · Nora </a:t>
            </a:r>
            <a:r>
              <a:rPr lang="en-US" i="1" dirty="0" err="1" smtClean="0"/>
              <a:t>Helmer</a:t>
            </a:r>
            <a:endParaRPr lang="en-US" dirty="0" smtClean="0"/>
          </a:p>
          <a:p>
            <a:pPr algn="l"/>
            <a:r>
              <a:rPr lang="en-US" b="1" i="1" cap="small" dirty="0" smtClean="0"/>
              <a:t>major conflict </a:t>
            </a:r>
            <a:r>
              <a:rPr lang="en-US" i="1" dirty="0" smtClean="0"/>
              <a:t> · Nora’s struggle with </a:t>
            </a:r>
            <a:r>
              <a:rPr lang="en-US" i="1" dirty="0" err="1" smtClean="0"/>
              <a:t>Krogstad</a:t>
            </a:r>
            <a:r>
              <a:rPr lang="en-US" i="1" dirty="0" smtClean="0"/>
              <a:t>, who threatens to tell her husband about her past crime, incites Nora’s journey of self-discovery and provides much of the play’s dramatic suspense. Nora’s primary struggle, however, is against the selfish, stifling, and oppressive attitudes of her husband, </a:t>
            </a:r>
            <a:r>
              <a:rPr lang="en-US" i="1" dirty="0" err="1" smtClean="0"/>
              <a:t>Torvald</a:t>
            </a:r>
            <a:r>
              <a:rPr lang="en-US" i="1" dirty="0" smtClean="0"/>
              <a:t>, and of the society that he represents.</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 A Doll's House- Key Facts</a:t>
            </a:r>
            <a:endParaRPr lang="en-US" dirty="0"/>
          </a:p>
        </p:txBody>
      </p:sp>
      <p:sp>
        <p:nvSpPr>
          <p:cNvPr id="3" name="عنصر نائب للمحتوى 2"/>
          <p:cNvSpPr>
            <a:spLocks noGrp="1"/>
          </p:cNvSpPr>
          <p:nvPr>
            <p:ph idx="1"/>
          </p:nvPr>
        </p:nvSpPr>
        <p:spPr/>
        <p:txBody>
          <a:bodyPr/>
          <a:lstStyle/>
          <a:p>
            <a:pPr algn="l"/>
            <a:r>
              <a:rPr lang="en-US" sz="2800" b="1" i="1" cap="small" dirty="0" smtClean="0"/>
              <a:t>rising action </a:t>
            </a:r>
            <a:r>
              <a:rPr lang="en-US" sz="2800" i="1" dirty="0" smtClean="0"/>
              <a:t> · Nora’s first conversation with Mrs. </a:t>
            </a:r>
            <a:r>
              <a:rPr lang="en-US" sz="2800" i="1" dirty="0" err="1" smtClean="0"/>
              <a:t>Linde</a:t>
            </a:r>
            <a:r>
              <a:rPr lang="en-US" sz="2800" i="1" dirty="0" smtClean="0"/>
              <a:t>; </a:t>
            </a:r>
            <a:r>
              <a:rPr lang="en-US" sz="2800" i="1" dirty="0" err="1" smtClean="0"/>
              <a:t>Krogstad’s</a:t>
            </a:r>
            <a:r>
              <a:rPr lang="en-US" sz="2800" i="1" dirty="0" smtClean="0"/>
              <a:t> visit and blackmailing of Nora; </a:t>
            </a:r>
            <a:r>
              <a:rPr lang="en-US" sz="2800" i="1" dirty="0" err="1" smtClean="0"/>
              <a:t>Krogstad’s</a:t>
            </a:r>
            <a:r>
              <a:rPr lang="en-US" sz="2800" i="1" dirty="0" smtClean="0"/>
              <a:t> delivery of the letter that later exposes Nora.</a:t>
            </a:r>
            <a:endParaRPr lang="en-US" sz="2800" dirty="0" smtClean="0"/>
          </a:p>
          <a:p>
            <a:pPr algn="l"/>
            <a:r>
              <a:rPr lang="en-US" sz="2800" b="1" i="1" cap="small" dirty="0" smtClean="0"/>
              <a:t>climax </a:t>
            </a:r>
            <a:r>
              <a:rPr lang="en-US" sz="2800" i="1" dirty="0" smtClean="0"/>
              <a:t> · </a:t>
            </a:r>
            <a:r>
              <a:rPr lang="en-US" sz="2800" i="1" dirty="0" err="1" smtClean="0"/>
              <a:t>Torvald</a:t>
            </a:r>
            <a:r>
              <a:rPr lang="en-US" sz="2800" i="1" dirty="0" smtClean="0"/>
              <a:t> reads </a:t>
            </a:r>
            <a:r>
              <a:rPr lang="en-US" sz="2800" i="1" dirty="0" err="1" smtClean="0"/>
              <a:t>Krogstad’s</a:t>
            </a:r>
            <a:r>
              <a:rPr lang="en-US" sz="2800" i="1" dirty="0" smtClean="0"/>
              <a:t> letter and erupts angrily.</a:t>
            </a:r>
            <a:endParaRPr lang="en-US" sz="2800" dirty="0" smtClean="0"/>
          </a:p>
          <a:p>
            <a:pPr algn="l"/>
            <a:r>
              <a:rPr lang="en-US" sz="2800" b="1" i="1" cap="small" dirty="0" smtClean="0"/>
              <a:t>falling action </a:t>
            </a:r>
            <a:r>
              <a:rPr lang="en-US" sz="2800" i="1" dirty="0" smtClean="0"/>
              <a:t> · Nora’s realization that </a:t>
            </a:r>
            <a:r>
              <a:rPr lang="en-US" sz="2800" i="1" dirty="0" err="1" smtClean="0"/>
              <a:t>Torvald</a:t>
            </a:r>
            <a:r>
              <a:rPr lang="en-US" sz="2800" i="1" dirty="0" smtClean="0"/>
              <a:t> is devoted not to her but to the idea of her as someone who depends on him; her decision to abandon him to find independence.</a:t>
            </a:r>
            <a:endParaRPr lang="en-US" sz="2800" dirty="0" smtClean="0"/>
          </a:p>
          <a:p>
            <a:pPr algn="l"/>
            <a:r>
              <a:rPr lang="en-US" sz="2800" b="1" i="1" cap="small" dirty="0" smtClean="0"/>
              <a:t>themes </a:t>
            </a:r>
            <a:r>
              <a:rPr lang="en-US" sz="2800" i="1" dirty="0" smtClean="0"/>
              <a:t> · The sacrificial role of women; parental and filial obligations; the unreliability of appearances</a:t>
            </a:r>
            <a:endParaRPr lang="en-US" sz="2800"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 A Doll's House- Key Facts</a:t>
            </a:r>
            <a:endParaRPr lang="en-US" dirty="0"/>
          </a:p>
        </p:txBody>
      </p:sp>
      <p:sp>
        <p:nvSpPr>
          <p:cNvPr id="3" name="عنصر نائب للمحتوى 2"/>
          <p:cNvSpPr>
            <a:spLocks noGrp="1"/>
          </p:cNvSpPr>
          <p:nvPr>
            <p:ph idx="1"/>
          </p:nvPr>
        </p:nvSpPr>
        <p:spPr/>
        <p:txBody>
          <a:bodyPr/>
          <a:lstStyle/>
          <a:p>
            <a:pPr algn="l"/>
            <a:r>
              <a:rPr lang="en-US" sz="3600" b="1" i="1" cap="small" dirty="0" smtClean="0"/>
              <a:t>motifs </a:t>
            </a:r>
            <a:r>
              <a:rPr lang="en-US" sz="3600" i="1" dirty="0" smtClean="0"/>
              <a:t> · Nora’s definition of freedom; letters</a:t>
            </a:r>
            <a:endParaRPr lang="en-US" sz="3600" dirty="0" smtClean="0"/>
          </a:p>
          <a:p>
            <a:pPr algn="l"/>
            <a:r>
              <a:rPr lang="en-US" sz="3600" b="1" i="1" cap="small" dirty="0" smtClean="0"/>
              <a:t>symbols </a:t>
            </a:r>
            <a:r>
              <a:rPr lang="en-US" sz="3600" i="1" dirty="0" smtClean="0"/>
              <a:t> · The Christmas tree; New Year’s Day</a:t>
            </a:r>
            <a:endParaRPr lang="en-US" sz="3600" dirty="0" smtClean="0"/>
          </a:p>
          <a:p>
            <a:pPr algn="l"/>
            <a:r>
              <a:rPr lang="en-US" sz="3600" b="1" i="1" cap="small" dirty="0" smtClean="0"/>
              <a:t>foreshadowing </a:t>
            </a:r>
            <a:r>
              <a:rPr lang="en-US" sz="3600" i="1" dirty="0" smtClean="0"/>
              <a:t> · Nora’s eating of macaroons against </a:t>
            </a:r>
            <a:r>
              <a:rPr lang="en-US" sz="3600" i="1" dirty="0" err="1" smtClean="0"/>
              <a:t>Torvald’s</a:t>
            </a:r>
            <a:r>
              <a:rPr lang="en-US" sz="3600" i="1" dirty="0" smtClean="0"/>
              <a:t> wishes foreshadows her later rebellion against </a:t>
            </a:r>
            <a:r>
              <a:rPr lang="en-US" sz="3600" i="1" dirty="0" err="1" smtClean="0"/>
              <a:t>Torvald</a:t>
            </a:r>
            <a:r>
              <a:rPr lang="en-US" sz="3600" i="1" dirty="0" smtClean="0"/>
              <a:t>.</a:t>
            </a:r>
            <a:endParaRPr lang="en-US" sz="3600" dirty="0" smtClean="0"/>
          </a:p>
          <a:p>
            <a:r>
              <a:rPr lang="en-US" i="1" dirty="0" smtClean="0"/>
              <a:t> </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The Title and Its Significance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play has an appropriate title. The word "doll" means a woman without any will or mind of her own, a passive and subservient woman For eight long years Nora bas been a passive and obedient Wife to </a:t>
            </a:r>
            <a:r>
              <a:rPr lang="en-US" dirty="0" err="1" smtClean="0"/>
              <a:t>Helmer</a:t>
            </a:r>
            <a:r>
              <a:rPr lang="en-US" dirty="0" smtClean="0"/>
              <a:t>, always conforming to his ideas, opinions, and tastes. He has always treated her as a pet and  as his property. His attitude towards her has always been possessive, as If she wholly belonged to him and had no individuality of her</a:t>
            </a:r>
            <a:r>
              <a:rPr lang="en-US" i="1" dirty="0" smtClean="0"/>
              <a:t> </a:t>
            </a:r>
            <a:r>
              <a:rPr lang="en-US" dirty="0" smtClean="0"/>
              <a:t>own.  </a:t>
            </a:r>
          </a:p>
          <a:p>
            <a:r>
              <a:rPr lang="en-US" dirty="0" smtClean="0"/>
              <a:t>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The Title and Its Significance</a:t>
            </a:r>
            <a:endParaRPr lang="en-US" dirty="0"/>
          </a:p>
        </p:txBody>
      </p:sp>
      <p:sp>
        <p:nvSpPr>
          <p:cNvPr id="3" name="عنصر نائب للمحتوى 2"/>
          <p:cNvSpPr>
            <a:spLocks noGrp="1"/>
          </p:cNvSpPr>
          <p:nvPr>
            <p:ph idx="1"/>
          </p:nvPr>
        </p:nvSpPr>
        <p:spPr/>
        <p:txBody>
          <a:bodyPr/>
          <a:lstStyle/>
          <a:p>
            <a:pPr algn="l"/>
            <a:r>
              <a:rPr lang="en-US" dirty="0" smtClean="0"/>
              <a:t>She has always accepted that position. Thus Nora has all these years been a "doll" and she has been living in a doll's house. But at the end Nora rejects her role as </a:t>
            </a:r>
            <a:r>
              <a:rPr lang="en-US" dirty="0" err="1" smtClean="0"/>
              <a:t>Helmer's</a:t>
            </a:r>
            <a:r>
              <a:rPr lang="en-US" dirty="0" smtClean="0"/>
              <a:t> "doll-wife" and, forsaking him, goes into the world outside in order to have a first-hand  experience of life to establish her own identity and to discover her own potentialities.</a:t>
            </a:r>
          </a:p>
          <a:p>
            <a:pPr algn="l"/>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 Modern Tragedy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Ibsen called his play a modern tragedy, and a  modern  tragedy it surely is. It is a tragedy because it has a sad ending, with Nora leaving not only her home and her husband but even her </a:t>
            </a:r>
            <a:r>
              <a:rPr lang="en-US" dirty="0" err="1" smtClean="0"/>
              <a:t>children,in</a:t>
            </a:r>
            <a:r>
              <a:rPr lang="en-US" dirty="0" smtClean="0"/>
              <a:t> order to face an uncertain future. It is a tragedy because it depicts the break-up of a family and the disintegration of the domestic life of a couple. It is modern because it departs from the old style of writing tragedies.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 Modern Tragedy</a:t>
            </a:r>
            <a:endParaRPr lang="en-US" dirty="0"/>
          </a:p>
        </p:txBody>
      </p:sp>
      <p:sp>
        <p:nvSpPr>
          <p:cNvPr id="3" name="عنصر نائب للمحتوى 2"/>
          <p:cNvSpPr>
            <a:spLocks noGrp="1"/>
          </p:cNvSpPr>
          <p:nvPr>
            <p:ph idx="1"/>
          </p:nvPr>
        </p:nvSpPr>
        <p:spPr/>
        <p:txBody>
          <a:bodyPr/>
          <a:lstStyle/>
          <a:p>
            <a:pPr algn="l"/>
            <a:r>
              <a:rPr lang="en-US" dirty="0" smtClean="0"/>
              <a:t>Tragedy  before Ibsen used to deal with kings, queens, princes, princesses, army generals and so on. But  Ibsen's tragedy deals with midd1e-class characters .Besides, tragedy was previously written in verse, but here is 'a tragedy in prose, and  in everyday prose at that. The play is modern also in so far as its message is concerned and so far as its technique is concerned.</a:t>
            </a:r>
          </a:p>
          <a:p>
            <a:r>
              <a:rPr lang="en-US" dirty="0" smtClean="0"/>
              <a:t>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The Story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A Doll's House </a:t>
            </a:r>
            <a:r>
              <a:rPr lang="en-US" dirty="0" smtClean="0"/>
              <a:t>is the story of Nora and her husband </a:t>
            </a:r>
            <a:r>
              <a:rPr lang="en-US" dirty="0" err="1" smtClean="0"/>
              <a:t>Helmer</a:t>
            </a:r>
            <a:r>
              <a:rPr lang="en-US" dirty="0" smtClean="0"/>
              <a:t>. They have been married for about nine, years and" have three children. Eight years ago Nora had borrowed some money from a man called </a:t>
            </a:r>
            <a:r>
              <a:rPr lang="en-US" dirty="0" err="1" smtClean="0"/>
              <a:t>Krogstad</a:t>
            </a:r>
            <a:r>
              <a:rPr lang="en-US" dirty="0" smtClean="0"/>
              <a:t>' against a promissory note on which she had forged  signature of her father who. was supposed to be a surety for the repayment of the loan. Nora had found it absolutely necessary to obtain this loan.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The Story</a:t>
            </a:r>
            <a:endParaRPr lang="en-US" dirty="0"/>
          </a:p>
        </p:txBody>
      </p:sp>
      <p:sp>
        <p:nvSpPr>
          <p:cNvPr id="3" name="عنصر نائب للمحتوى 2"/>
          <p:cNvSpPr>
            <a:spLocks noGrp="1"/>
          </p:cNvSpPr>
          <p:nvPr>
            <p:ph idx="1"/>
          </p:nvPr>
        </p:nvSpPr>
        <p:spPr/>
        <p:txBody>
          <a:bodyPr/>
          <a:lstStyle/>
          <a:p>
            <a:pPr algn="l"/>
            <a:r>
              <a:rPr lang="en-US" dirty="0" smtClean="0"/>
              <a:t>Her husband had fallen critically ill and the doctors bad advised her to take him away to a warm</a:t>
            </a:r>
          </a:p>
          <a:p>
            <a:pPr algn="l"/>
            <a:r>
              <a:rPr lang="en-US" dirty="0" smtClean="0"/>
              <a:t>climate. Having no money and desperately anxious to save her husband's life by taking him to Italy she had raised this loan. Her husband had fully recovered. Since then Nora has regularly been</a:t>
            </a:r>
          </a:p>
          <a:p>
            <a:pPr algn="l"/>
            <a:r>
              <a:rPr lang="en-US" dirty="0" smtClean="0"/>
              <a:t>paying monthly installments to </a:t>
            </a:r>
            <a:r>
              <a:rPr lang="en-US" dirty="0" err="1" smtClean="0"/>
              <a:t>Krogstad</a:t>
            </a:r>
            <a:r>
              <a:rPr lang="en-US" dirty="0" smtClean="0"/>
              <a:t> against the principal amount and the interest accruing thereon.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The Story</a:t>
            </a:r>
            <a:endParaRPr lang="en-US" dirty="0"/>
          </a:p>
        </p:txBody>
      </p:sp>
      <p:sp>
        <p:nvSpPr>
          <p:cNvPr id="3" name="عنصر نائب للمحتوى 2"/>
          <p:cNvSpPr>
            <a:spLocks noGrp="1"/>
          </p:cNvSpPr>
          <p:nvPr>
            <p:ph idx="1"/>
          </p:nvPr>
        </p:nvSpPr>
        <p:spPr/>
        <p:txBody>
          <a:bodyPr/>
          <a:lstStyle/>
          <a:p>
            <a:pPr algn="l"/>
            <a:r>
              <a:rPr lang="en-US" sz="2800" dirty="0" smtClean="0"/>
              <a:t>However, she has never told her husband about the loan, about the purpose for which the loan was taken, about the terms of the loan, and about the monthly payments she has been making. Nor has she ever had any notion that in forging her father's signature she had committed a serious criminal act. Now after eight years, </a:t>
            </a:r>
            <a:r>
              <a:rPr lang="en-US" sz="2800" dirty="0" err="1" smtClean="0"/>
              <a:t>Krogstad</a:t>
            </a:r>
            <a:r>
              <a:rPr lang="en-US" sz="2800" dirty="0" smtClean="0"/>
              <a:t> needs Nora's help to save his job in a bank of which Nora's husband has been appointed the manager. As Nora finds it impossible to help </a:t>
            </a:r>
            <a:r>
              <a:rPr lang="en-US" sz="2800" dirty="0" err="1" smtClean="0"/>
              <a:t>Krogstad</a:t>
            </a:r>
            <a:r>
              <a:rPr lang="en-US" sz="2800" dirty="0" smtClean="0"/>
              <a:t>, he reveals Nora's secret transaction with him and the fact of the forgery to her husband through a letter. </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The Story</a:t>
            </a:r>
            <a:endParaRPr lang="en-US" dirty="0"/>
          </a:p>
        </p:txBody>
      </p:sp>
      <p:sp>
        <p:nvSpPr>
          <p:cNvPr id="3" name="عنصر نائب للمحتوى 2"/>
          <p:cNvSpPr>
            <a:spLocks noGrp="1"/>
          </p:cNvSpPr>
          <p:nvPr>
            <p:ph idx="1"/>
          </p:nvPr>
        </p:nvSpPr>
        <p:spPr/>
        <p:txBody>
          <a:bodyPr/>
          <a:lstStyle/>
          <a:p>
            <a:pPr algn="l"/>
            <a:r>
              <a:rPr lang="en-US" sz="3000" dirty="0" err="1" smtClean="0"/>
              <a:t>Helmer</a:t>
            </a:r>
            <a:r>
              <a:rPr lang="en-US" sz="3000" dirty="0" smtClean="0"/>
              <a:t> becomes furious with his wife for having been guilty of the crime of forgery. Nora is shocked by her husband's attitude. She had thought that he was capable of making any conceivable sacrifice for her sake, but she finds that he is a self-centered man . She also finds that he is incapable of living 'up to the moral principles which he has always been professing loudly and emphatically. Her love for him drops dead, and she leaves him and also her children.</a:t>
            </a:r>
          </a:p>
          <a:p>
            <a:r>
              <a:rPr lang="en-US" dirty="0" smtClean="0"/>
              <a:t>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A Variety of Themes in the Play</a:t>
            </a:r>
            <a:r>
              <a:rPr lang="en-US" dirty="0" smtClean="0"/>
              <a:t/>
            </a:r>
            <a:br>
              <a:rPr lang="en-US" dirty="0" smtClean="0"/>
            </a:br>
            <a:r>
              <a:rPr lang="en-US" b="1" u="sng" dirty="0" smtClean="0"/>
              <a:t> </a:t>
            </a:r>
            <a:endParaRPr lang="ar-SA" dirty="0"/>
          </a:p>
        </p:txBody>
      </p:sp>
      <p:sp>
        <p:nvSpPr>
          <p:cNvPr id="3" name="عنصر نائب للمحتوى 2"/>
          <p:cNvSpPr>
            <a:spLocks noGrp="1"/>
          </p:cNvSpPr>
          <p:nvPr>
            <p:ph idx="1"/>
          </p:nvPr>
        </p:nvSpPr>
        <p:spPr/>
        <p:txBody>
          <a:bodyPr/>
          <a:lstStyle/>
          <a:p>
            <a:pPr algn="l"/>
            <a:r>
              <a:rPr lang="en-US" b="1" i="1" u="sng" dirty="0" smtClean="0"/>
              <a:t>A Doll's House </a:t>
            </a:r>
            <a:r>
              <a:rPr lang="en-US" dirty="0" smtClean="0"/>
              <a:t>deals with a variety of themes. The most important theme, of course, is the liberation of the individual from the shackles and restraints of custom -and convention. More emphatically, the theme is the assertion of her rights by a wife. Nora who has remained passive and self-effacing for eight years ultimately asserts herself and becomes an individual in her own right.</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A Variety of Themes in the Play</a:t>
            </a:r>
            <a:endParaRPr lang="ar-SA" dirty="0"/>
          </a:p>
        </p:txBody>
      </p:sp>
      <p:sp>
        <p:nvSpPr>
          <p:cNvPr id="3" name="عنصر نائب للمحتوى 2"/>
          <p:cNvSpPr>
            <a:spLocks noGrp="1"/>
          </p:cNvSpPr>
          <p:nvPr>
            <p:ph idx="1"/>
          </p:nvPr>
        </p:nvSpPr>
        <p:spPr/>
        <p:txBody>
          <a:bodyPr/>
          <a:lstStyle/>
          <a:p>
            <a:pPr algn="l"/>
            <a:r>
              <a:rPr lang="en-US" dirty="0" smtClean="0"/>
              <a:t>Taking this aspect of the play, we can confidently affirm that </a:t>
            </a:r>
            <a:r>
              <a:rPr lang="en-US" b="1" i="1" u="sng" dirty="0" smtClean="0"/>
              <a:t>A Doll's House</a:t>
            </a:r>
            <a:r>
              <a:rPr lang="en-US" b="1" u="sng" dirty="0" smtClean="0"/>
              <a:t> </a:t>
            </a:r>
            <a:r>
              <a:rPr lang="en-US" dirty="0" smtClean="0"/>
              <a:t>is a feminist play, even though Ibsen denied this fact. Then there is the theme of filial duty which is embodied in the person of Mrs. </a:t>
            </a:r>
            <a:r>
              <a:rPr lang="en-US" dirty="0" err="1" smtClean="0"/>
              <a:t>Linde</a:t>
            </a:r>
            <a:r>
              <a:rPr lang="en-US" dirty="0" smtClean="0"/>
              <a:t> who sacrificed her personal happiness for the sake of her old and sick mother (and also for the sake of her two younger brothers).</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800" b="1" u="sng" dirty="0" smtClean="0"/>
              <a:t>The Story of a woman's Liberation from Conventional</a:t>
            </a:r>
            <a:r>
              <a:rPr lang="en-US" sz="2800" dirty="0" smtClean="0"/>
              <a:t> </a:t>
            </a:r>
            <a:r>
              <a:rPr lang="en-US" sz="2800" b="1" u="sng" dirty="0" smtClean="0"/>
              <a:t>Restraints</a:t>
            </a:r>
            <a:r>
              <a:rPr lang="en-US" sz="2800" dirty="0" smtClean="0"/>
              <a:t>  </a:t>
            </a:r>
            <a:br>
              <a:rPr lang="en-US" sz="2800" dirty="0" smtClean="0"/>
            </a:br>
            <a:endParaRPr lang="ar-SA" sz="2800" dirty="0"/>
          </a:p>
        </p:txBody>
      </p:sp>
      <p:sp>
        <p:nvSpPr>
          <p:cNvPr id="3" name="عنصر نائب للمحتوى 2"/>
          <p:cNvSpPr>
            <a:spLocks noGrp="1"/>
          </p:cNvSpPr>
          <p:nvPr>
            <p:ph idx="1"/>
          </p:nvPr>
        </p:nvSpPr>
        <p:spPr/>
        <p:txBody>
          <a:bodyPr/>
          <a:lstStyle/>
          <a:p>
            <a:pPr algn="l"/>
            <a:r>
              <a:rPr lang="en-US" sz="2800" b="1" i="1" u="sng" dirty="0" smtClean="0"/>
              <a:t>A Doll's House</a:t>
            </a:r>
            <a:r>
              <a:rPr lang="en-US" sz="2800" i="1" dirty="0" smtClean="0"/>
              <a:t>, </a:t>
            </a:r>
            <a:r>
              <a:rPr lang="en-US" sz="2800" dirty="0" smtClean="0"/>
              <a:t>written by a Norwegian dramatist, is a play in three Acts. It was written in 1879 a time when women were completely subservient 'to their husbands.  No matter how much a husband might love his wife, she was regarded by him in those days as his property. In other words,  a husband looked upon his wife as his possession. Custom and convention demanded that she should be guided completely by her husband and should in all respects adjust herself to his ideas, views, opinions, and tastes.</a:t>
            </a:r>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The Story of a woman's Liberation from Conventional</a:t>
            </a:r>
            <a:r>
              <a:rPr lang="en-US" dirty="0" smtClean="0"/>
              <a:t> </a:t>
            </a:r>
            <a:r>
              <a:rPr lang="en-US" b="1" u="sng" dirty="0" smtClean="0"/>
              <a:t>Restraints</a:t>
            </a:r>
            <a:r>
              <a:rPr lang="en-US" dirty="0" smtClean="0"/>
              <a:t>  </a:t>
            </a:r>
            <a:br>
              <a:rPr lang="en-US" dirty="0" smtClean="0"/>
            </a:br>
            <a:endParaRPr lang="ar-SA" dirty="0"/>
          </a:p>
        </p:txBody>
      </p:sp>
      <p:sp>
        <p:nvSpPr>
          <p:cNvPr id="3" name="عنصر نائب للمحتوى 2"/>
          <p:cNvSpPr>
            <a:spLocks noGrp="1"/>
          </p:cNvSpPr>
          <p:nvPr>
            <p:ph idx="1"/>
          </p:nvPr>
        </p:nvSpPr>
        <p:spPr/>
        <p:txBody>
          <a:bodyPr/>
          <a:lstStyle/>
          <a:p>
            <a:pPr algn="l"/>
            <a:r>
              <a:rPr lang="en-US" dirty="0" smtClean="0"/>
              <a:t>This meant that a woman had no opportunity to develop her own mind and her own individuality. </a:t>
            </a:r>
            <a:r>
              <a:rPr lang="en-US" i="1" dirty="0" smtClean="0"/>
              <a:t>A Doll's House </a:t>
            </a:r>
            <a:r>
              <a:rPr lang="en-US" dirty="0" smtClean="0"/>
              <a:t>tells the story of a woman called Nora who, after having lived  as a conventional</a:t>
            </a:r>
          </a:p>
          <a:p>
            <a:pPr algn="l"/>
            <a:r>
              <a:rPr lang="en-US" dirty="0" smtClean="0"/>
              <a:t>kind of wife to her husband for nine years or so, ultimately decided to liberate .herself from the restraints under which she had been living contentedly .and without complaint.</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The Story of a woman's Liberation from Conventional</a:t>
            </a:r>
            <a:r>
              <a:rPr lang="en-US" dirty="0" smtClean="0"/>
              <a:t> </a:t>
            </a:r>
            <a:r>
              <a:rPr lang="en-US" b="1" u="sng" dirty="0" smtClean="0"/>
              <a:t>Restraints</a:t>
            </a:r>
            <a:r>
              <a:rPr lang="en-US" dirty="0" smtClean="0"/>
              <a:t>  </a:t>
            </a:r>
            <a:br>
              <a:rPr lang="en-US" dirty="0" smtClean="0"/>
            </a:br>
            <a:endParaRPr lang="ar-SA" dirty="0"/>
          </a:p>
        </p:txBody>
      </p:sp>
      <p:sp>
        <p:nvSpPr>
          <p:cNvPr id="3" name="عنصر نائب للمحتوى 2"/>
          <p:cNvSpPr>
            <a:spLocks noGrp="1"/>
          </p:cNvSpPr>
          <p:nvPr>
            <p:ph idx="1"/>
          </p:nvPr>
        </p:nvSpPr>
        <p:spPr/>
        <p:txBody>
          <a:bodyPr/>
          <a:lstStyle/>
          <a:p>
            <a:pPr algn="l"/>
            <a:r>
              <a:rPr lang="en-US" sz="3600" dirty="0" smtClean="0"/>
              <a:t>In order to liberate herself, this woman took the extreme step of leaving her home, her husband, and even her three children. She went into the world outside to get a first-hand experience of life and to discover her own potentialities.</a:t>
            </a:r>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model Question</a:t>
            </a:r>
            <a:endParaRPr lang="ar-SA" dirty="0"/>
          </a:p>
        </p:txBody>
      </p:sp>
      <p:sp>
        <p:nvSpPr>
          <p:cNvPr id="3" name="عنصر نائب للمحتوى 2"/>
          <p:cNvSpPr>
            <a:spLocks noGrp="1"/>
          </p:cNvSpPr>
          <p:nvPr>
            <p:ph idx="1"/>
          </p:nvPr>
        </p:nvSpPr>
        <p:spPr/>
        <p:txBody>
          <a:bodyPr/>
          <a:lstStyle/>
          <a:p>
            <a:pPr algn="l"/>
            <a:r>
              <a:rPr lang="en-US" dirty="0" smtClean="0"/>
              <a:t>1- Ibsen………….. The social barriers which previously bounded drama.</a:t>
            </a:r>
          </a:p>
          <a:p>
            <a:pPr algn="l"/>
            <a:r>
              <a:rPr lang="en-US" dirty="0" smtClean="0"/>
              <a:t>A- settled</a:t>
            </a:r>
          </a:p>
          <a:p>
            <a:pPr algn="l"/>
            <a:r>
              <a:rPr lang="en-US" dirty="0" smtClean="0"/>
              <a:t>B- broke own</a:t>
            </a:r>
          </a:p>
          <a:p>
            <a:pPr algn="l"/>
            <a:r>
              <a:rPr lang="en-US" dirty="0" smtClean="0"/>
              <a:t>C- fixed</a:t>
            </a:r>
          </a:p>
          <a:p>
            <a:pPr algn="l"/>
            <a:r>
              <a:rPr lang="en-US" dirty="0" smtClean="0"/>
              <a:t>D- established</a:t>
            </a:r>
          </a:p>
          <a:p>
            <a:pPr algn="l"/>
            <a:r>
              <a:rPr lang="en-US" dirty="0" smtClean="0"/>
              <a:t>The correct </a:t>
            </a:r>
            <a:r>
              <a:rPr lang="en-US" smtClean="0"/>
              <a:t>answer is ( B )</a:t>
            </a:r>
            <a:endParaRPr lang="en-US" dirty="0" smtClean="0"/>
          </a:p>
          <a:p>
            <a:pPr algn="l"/>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231</TotalTime>
  <Words>1463</Words>
  <Application>Microsoft Office PowerPoint</Application>
  <PresentationFormat>A4 Paper (210x297 mm)‎</PresentationFormat>
  <Paragraphs>90</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Introductory lecture</vt:lpstr>
      <vt:lpstr>الشريحة 1</vt:lpstr>
      <vt:lpstr>الشريحة 2</vt:lpstr>
      <vt:lpstr>A DOLL’S HOUSE</vt:lpstr>
      <vt:lpstr>A DOLL’S HOUSE</vt:lpstr>
      <vt:lpstr>A DOLL’S HOUSE</vt:lpstr>
      <vt:lpstr>A DOLL’S HOUSE</vt:lpstr>
      <vt:lpstr>A DOLL’S HOUSE</vt:lpstr>
      <vt:lpstr> A Doll's House- Key Facts</vt:lpstr>
      <vt:lpstr> A Doll's House- Key Facts</vt:lpstr>
      <vt:lpstr> A Doll's House- Key Facts</vt:lpstr>
      <vt:lpstr> A Doll's House- Key Facts</vt:lpstr>
      <vt:lpstr>The Title and Its Significance   </vt:lpstr>
      <vt:lpstr>The Title and Its Significance</vt:lpstr>
      <vt:lpstr>A Modern Tragedy   </vt:lpstr>
      <vt:lpstr>A Modern Tragedy</vt:lpstr>
      <vt:lpstr>The Story   </vt:lpstr>
      <vt:lpstr>The Story</vt:lpstr>
      <vt:lpstr>The Story</vt:lpstr>
      <vt:lpstr>The Story</vt:lpstr>
      <vt:lpstr>A Variety of Themes in the Play  </vt:lpstr>
      <vt:lpstr>A Variety of Themes in the Play</vt:lpstr>
      <vt:lpstr>The Story of a woman's Liberation from Conventional Restraints   </vt:lpstr>
      <vt:lpstr>The Story of a woman's Liberation from Conventional Restraints   </vt:lpstr>
      <vt:lpstr>The Story of a woman's Liberation from Conventional Restraints   </vt:lpstr>
      <vt:lpstr>A model Question</vt:lpstr>
      <vt:lpstr>الشريحة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iothman</cp:lastModifiedBy>
  <cp:revision>32</cp:revision>
  <dcterms:created xsi:type="dcterms:W3CDTF">2011-09-28T13:10:49Z</dcterms:created>
  <dcterms:modified xsi:type="dcterms:W3CDTF">2012-10-04T07:51:37Z</dcterms:modified>
</cp:coreProperties>
</file>