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35"/>
  </p:notesMasterIdLst>
  <p:handoutMasterIdLst>
    <p:handoutMasterId r:id="rId36"/>
  </p:handoutMasterIdLst>
  <p:sldIdLst>
    <p:sldId id="286" r:id="rId5"/>
    <p:sldId id="287" r:id="rId6"/>
    <p:sldId id="289" r:id="rId7"/>
    <p:sldId id="293" r:id="rId8"/>
    <p:sldId id="298" r:id="rId9"/>
    <p:sldId id="299" r:id="rId10"/>
    <p:sldId id="296" r:id="rId11"/>
    <p:sldId id="297" r:id="rId12"/>
    <p:sldId id="300" r:id="rId13"/>
    <p:sldId id="301" r:id="rId14"/>
    <p:sldId id="302" r:id="rId15"/>
    <p:sldId id="303" r:id="rId16"/>
    <p:sldId id="304" r:id="rId17"/>
    <p:sldId id="305" r:id="rId18"/>
    <p:sldId id="306" r:id="rId19"/>
    <p:sldId id="307" r:id="rId20"/>
    <p:sldId id="308" r:id="rId21"/>
    <p:sldId id="309" r:id="rId22"/>
    <p:sldId id="310" r:id="rId23"/>
    <p:sldId id="311" r:id="rId24"/>
    <p:sldId id="312" r:id="rId25"/>
    <p:sldId id="313" r:id="rId26"/>
    <p:sldId id="314" r:id="rId27"/>
    <p:sldId id="315" r:id="rId28"/>
    <p:sldId id="316" r:id="rId29"/>
    <p:sldId id="317" r:id="rId30"/>
    <p:sldId id="318" r:id="rId31"/>
    <p:sldId id="319" r:id="rId32"/>
    <p:sldId id="320" r:id="rId33"/>
    <p:sldId id="288" r:id="rId3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0033"/>
    <a:srgbClr val="0066FF"/>
    <a:srgbClr val="0033CC"/>
    <a:srgbClr val="FF3300"/>
    <a:srgbClr val="FF0000"/>
    <a:srgbClr val="A50021"/>
    <a:srgbClr val="660033"/>
    <a:srgbClr val="3399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51" autoAdjust="0"/>
    <p:restoredTop sz="94660" autoAdjust="0"/>
  </p:normalViewPr>
  <p:slideViewPr>
    <p:cSldViewPr>
      <p:cViewPr>
        <p:scale>
          <a:sx n="75" d="100"/>
          <a:sy n="75" d="100"/>
        </p:scale>
        <p:origin x="-1832" y="-664"/>
      </p:cViewPr>
      <p:guideLst>
        <p:guide orient="horz" pos="2160"/>
        <p:guide pos="2880"/>
      </p:guideLst>
    </p:cSldViewPr>
  </p:slideViewPr>
  <p:outlineViewPr>
    <p:cViewPr>
      <p:scale>
        <a:sx n="33" d="100"/>
        <a:sy n="33" d="100"/>
      </p:scale>
      <p:origin x="0" y="2664"/>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notesMaster" Target="notesMasters/notesMaster1.xml"/><Relationship Id="rId36" Type="http://schemas.openxmlformats.org/officeDocument/2006/relationships/handoutMaster" Target="handoutMasters/handoutMaster1.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x-none"/>
          </a:p>
        </p:txBody>
      </p:sp>
      <p:sp>
        <p:nvSpPr>
          <p:cNvPr id="4" name="Slide Number Placeholder 3"/>
          <p:cNvSpPr>
            <a:spLocks noGrp="1"/>
          </p:cNvSpPr>
          <p:nvPr>
            <p:ph type="sldNum" sz="quarter" idx="10"/>
          </p:nvPr>
        </p:nvSpPr>
        <p:spPr/>
        <p:txBody>
          <a:bodyPr/>
          <a:lstStyle/>
          <a:p>
            <a:pPr>
              <a:defRPr/>
            </a:pPr>
            <a:fld id="{162B8BAD-30A2-4184-9AA2-111A23B8E5B8}" type="slidenum">
              <a:rPr lang="x-none"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1862594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300635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3144087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30</a:t>
            </a:fld>
            <a:endParaRPr lang="en-US" dirty="0"/>
          </a:p>
        </p:txBody>
      </p:sp>
    </p:spTree>
    <p:extLst>
      <p:ext uri="{BB962C8B-B14F-4D97-AF65-F5344CB8AC3E}">
        <p14:creationId xmlns:p14="http://schemas.microsoft.com/office/powerpoint/2010/main"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x-none"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x-none"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x-none"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x-none" smtClean="0">
                <a:cs typeface="Arial" pitchFamily="34" charset="0"/>
              </a:rPr>
              <a:pPr/>
              <a:t>1</a:t>
            </a:fld>
            <a:endParaRPr lang="en-US" dirty="0" smtClean="0">
              <a:cs typeface="Arial" pitchFamily="34" charset="0"/>
            </a:endParaRPr>
          </a:p>
        </p:txBody>
      </p:sp>
      <p:sp>
        <p:nvSpPr>
          <p:cNvPr id="5" name="Rectangle 4"/>
          <p:cNvSpPr/>
          <p:nvPr/>
        </p:nvSpPr>
        <p:spPr>
          <a:xfrm>
            <a:off x="0" y="-1882574"/>
            <a:ext cx="9144000" cy="9127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72008"/>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x-none"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x-none"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x-none"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51520" y="2819400"/>
            <a:ext cx="4706815" cy="1981200"/>
          </a:xfrm>
          <a:prstGeom prst="rect">
            <a:avLst/>
          </a:prstGeom>
          <a:noFill/>
          <a:ln w="9525">
            <a:noFill/>
            <a:miter lim="800000"/>
            <a:headEnd/>
            <a:tailEnd/>
          </a:ln>
        </p:spPr>
        <p:txBody>
          <a:bodyPr anchor="ctr"/>
          <a:lstStyle/>
          <a:p>
            <a:pPr algn="ctr">
              <a:defRPr/>
            </a:pPr>
            <a:r>
              <a:rPr lang="en-US" sz="2500" b="1" dirty="0" smtClean="0">
                <a:solidFill>
                  <a:srgbClr val="FF0000"/>
                </a:solidFill>
                <a:latin typeface="Times New Roman"/>
                <a:cs typeface="Times New Roman"/>
              </a:rPr>
              <a:t>Literary Criticism</a:t>
            </a:r>
            <a:r>
              <a:rPr lang="en-US" sz="2500" b="1" dirty="0">
                <a:solidFill>
                  <a:srgbClr val="FF0000"/>
                </a:solidFill>
                <a:latin typeface="Times New Roman"/>
                <a:cs typeface="Times New Roman"/>
              </a:rPr>
              <a:t> </a:t>
            </a:r>
            <a:r>
              <a:rPr lang="en-US" sz="2500" b="1" dirty="0" smtClean="0">
                <a:solidFill>
                  <a:srgbClr val="FF0000"/>
                </a:solidFill>
                <a:latin typeface="Times New Roman"/>
                <a:cs typeface="Times New Roman"/>
              </a:rPr>
              <a:t>and Theory</a:t>
            </a:r>
            <a:endParaRPr lang="en-US" sz="2500" b="1" dirty="0" smtClean="0">
              <a:solidFill>
                <a:srgbClr val="7F7F7F"/>
              </a:solidFill>
              <a:latin typeface="Times New Roman"/>
              <a:cs typeface="Times New Roman"/>
            </a:endParaRPr>
          </a:p>
          <a:p>
            <a:pPr algn="ctr">
              <a:defRPr/>
            </a:pPr>
            <a:r>
              <a:rPr lang="en-US" sz="2400" b="1" dirty="0" smtClean="0">
                <a:latin typeface="Times New Roman"/>
                <a:cs typeface="Times New Roman"/>
              </a:rPr>
              <a:t>Dr. Fouzi Slisli</a:t>
            </a:r>
            <a:endParaRPr lang="en-US" sz="2400" b="1" dirty="0">
              <a:latin typeface="Times New Roman"/>
              <a:cs typeface="Times New Roman"/>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x-none"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a:defRPr/>
            </a:pPr>
            <a:r>
              <a:rPr lang="en-US" b="1" spc="-150" dirty="0" smtClean="0">
                <a:solidFill>
                  <a:srgbClr val="FF0000"/>
                </a:solidFill>
                <a:latin typeface="Times New Roman"/>
                <a:cs typeface="Times New Roman"/>
              </a:rPr>
              <a:t>Lecture 3</a:t>
            </a:r>
            <a:r>
              <a:rPr lang="x-none" b="1" spc="-150" dirty="0" smtClean="0">
                <a:solidFill>
                  <a:srgbClr val="FF0000"/>
                </a:solidFill>
                <a:latin typeface="ae_AlMateen" pitchFamily="2" charset="-78"/>
                <a:cs typeface="ae_AlMateen" pitchFamily="2" charset="-78"/>
              </a:rPr>
              <a:t/>
            </a:r>
            <a:br>
              <a:rPr lang="x-none" b="1" spc="-150" dirty="0" smtClean="0">
                <a:solidFill>
                  <a:srgbClr val="FF0000"/>
                </a:solidFill>
                <a:latin typeface="ae_AlMateen" pitchFamily="2" charset="-78"/>
                <a:cs typeface="ae_AlMateen" pitchFamily="2" charset="-78"/>
              </a:rPr>
            </a:br>
            <a:r>
              <a:rPr lang="en-US" dirty="0" smtClean="0">
                <a:solidFill>
                  <a:schemeClr val="tx1"/>
                </a:solidFill>
                <a:effectLst>
                  <a:outerShdw blurRad="38100" dist="38100" dir="2700000" algn="tl">
                    <a:srgbClr val="000000">
                      <a:alpha val="43137"/>
                    </a:srgbClr>
                  </a:outerShdw>
                </a:effectLst>
                <a:latin typeface="Times New Roman"/>
                <a:cs typeface="Times New Roman"/>
              </a:rPr>
              <a:t>Criticism in Ancient Greece:</a:t>
            </a:r>
            <a:br>
              <a:rPr lang="en-US" dirty="0" smtClean="0">
                <a:solidFill>
                  <a:schemeClr val="tx1"/>
                </a:solidFill>
                <a:effectLst>
                  <a:outerShdw blurRad="38100" dist="38100" dir="2700000" algn="tl">
                    <a:srgbClr val="000000">
                      <a:alpha val="43137"/>
                    </a:srgbClr>
                  </a:outerShdw>
                </a:effectLst>
                <a:latin typeface="Times New Roman"/>
                <a:cs typeface="Times New Roman"/>
              </a:rPr>
            </a:br>
            <a:r>
              <a:rPr lang="en-US" sz="2800" b="1" dirty="0" smtClean="0">
                <a:solidFill>
                  <a:schemeClr val="tx1"/>
                </a:solidFill>
                <a:latin typeface="Times New Roman"/>
                <a:cs typeface="Times New Roman"/>
              </a:rPr>
              <a:t>Plato on Poetry</a:t>
            </a:r>
            <a:r>
              <a:rPr lang="x-none" dirty="0">
                <a:solidFill>
                  <a:schemeClr val="tx1"/>
                </a:solidFill>
                <a:latin typeface="Times New Roman"/>
                <a:cs typeface="Times New Roman"/>
              </a:rPr>
              <a:t/>
            </a:r>
            <a:br>
              <a:rPr lang="x-none" dirty="0">
                <a:solidFill>
                  <a:schemeClr val="tx1"/>
                </a:solidFill>
                <a:latin typeface="Times New Roman"/>
                <a:cs typeface="Times New Roman"/>
              </a:rPr>
            </a:br>
            <a:endParaRPr lang="en-US" b="1" spc="-150" dirty="0" smtClean="0">
              <a:solidFill>
                <a:srgbClr val="FF0000"/>
              </a:solidFill>
              <a:latin typeface="Times New Roman"/>
              <a:cs typeface="Times New Roman"/>
            </a:endParaRPr>
          </a:p>
        </p:txBody>
      </p:sp>
      <p:sp>
        <p:nvSpPr>
          <p:cNvPr id="4" name="Subtitle 3"/>
          <p:cNvSpPr>
            <a:spLocks noGrp="1"/>
          </p:cNvSpPr>
          <p:nvPr>
            <p:ph type="subTitle" idx="1"/>
          </p:nvPr>
        </p:nvSpPr>
        <p:spPr/>
        <p:txBody>
          <a:bodyPr/>
          <a:lstStyle/>
          <a:p>
            <a:r>
              <a:rPr lang="x-none" b="1" dirty="0" smtClean="0"/>
              <a:t> </a:t>
            </a:r>
            <a:r>
              <a:rPr lang="en-US" b="1" dirty="0" smtClean="0">
                <a:solidFill>
                  <a:schemeClr val="tx1"/>
                </a:solidFill>
                <a:latin typeface="Times New Roman"/>
                <a:cs typeface="Times New Roman"/>
              </a:rPr>
              <a:t>Literary Criticism and Theory</a:t>
            </a: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1268760"/>
            <a:ext cx="8352928" cy="954107"/>
          </a:xfrm>
          <a:prstGeom prst="rect">
            <a:avLst/>
          </a:prstGeom>
          <a:noFill/>
        </p:spPr>
        <p:txBody>
          <a:bodyPr wrap="square" rtlCol="1">
            <a:spAutoFit/>
          </a:bodyPr>
          <a:lstStyle/>
          <a:p>
            <a:pPr marL="285750" indent="-285750" algn="just">
              <a:buFontTx/>
              <a:buChar char="•"/>
            </a:pPr>
            <a:endParaRPr lang="en-US" sz="1900" dirty="0" smtClean="0"/>
          </a:p>
          <a:p>
            <a:pPr marL="285750" indent="-285750" algn="just">
              <a:buFontTx/>
              <a:buChar char="•"/>
            </a:pPr>
            <a:endParaRPr lang="en-US" sz="1900" dirty="0"/>
          </a:p>
          <a:p>
            <a:pPr algn="just"/>
            <a:endParaRPr lang="en-US" b="1" dirty="0" smtClean="0">
              <a:solidFill>
                <a:srgbClr val="990033"/>
              </a:solidFill>
            </a:endParaRPr>
          </a:p>
        </p:txBody>
      </p:sp>
      <p:sp>
        <p:nvSpPr>
          <p:cNvPr id="2" name="Rectangle 1"/>
          <p:cNvSpPr/>
          <p:nvPr/>
        </p:nvSpPr>
        <p:spPr>
          <a:xfrm>
            <a:off x="467544" y="1556792"/>
            <a:ext cx="8280920" cy="4708981"/>
          </a:xfrm>
          <a:prstGeom prst="rect">
            <a:avLst/>
          </a:prstGeom>
        </p:spPr>
        <p:txBody>
          <a:bodyPr wrap="square">
            <a:spAutoFit/>
          </a:bodyPr>
          <a:lstStyle/>
          <a:p>
            <a:pPr marL="342900" indent="-342900">
              <a:buFont typeface="Wingdings" charset="2"/>
              <a:buChar char="v"/>
            </a:pPr>
            <a:r>
              <a:rPr lang="en-GB" sz="2000" dirty="0" smtClean="0">
                <a:latin typeface="Times New Roman"/>
                <a:cs typeface="Times New Roman"/>
              </a:rPr>
              <a:t>There </a:t>
            </a:r>
            <a:r>
              <a:rPr lang="en-GB" sz="2000" dirty="0">
                <a:latin typeface="Times New Roman"/>
                <a:cs typeface="Times New Roman"/>
              </a:rPr>
              <a:t>is no genre of literature that we have today – tragedy, comedy, the different forms of poetry, the short story and even the novel – that the Greeks didn’t develop. </a:t>
            </a:r>
            <a:endParaRPr lang="en-GB" sz="2000" dirty="0" smtClean="0">
              <a:latin typeface="Times New Roman"/>
              <a:cs typeface="Times New Roman"/>
            </a:endParaRPr>
          </a:p>
          <a:p>
            <a:pPr marL="285750" indent="-285750">
              <a:buFontTx/>
              <a:buChar char="•"/>
            </a:pPr>
            <a:endParaRPr lang="en-GB" sz="2000" dirty="0">
              <a:latin typeface="Times New Roman"/>
              <a:cs typeface="Times New Roman"/>
            </a:endParaRPr>
          </a:p>
          <a:p>
            <a:pPr marL="342900" indent="-342900">
              <a:buFont typeface="Wingdings" charset="2"/>
              <a:buChar char="v"/>
            </a:pPr>
            <a:r>
              <a:rPr lang="en-GB" sz="2000" dirty="0" smtClean="0">
                <a:latin typeface="Times New Roman"/>
                <a:cs typeface="Times New Roman"/>
              </a:rPr>
              <a:t>Yes, Western </a:t>
            </a:r>
            <a:r>
              <a:rPr lang="en-GB" sz="2000" dirty="0">
                <a:latin typeface="Times New Roman"/>
                <a:cs typeface="Times New Roman"/>
              </a:rPr>
              <a:t>literature is based on Greek literature, but as the previous lecture showed and as we will see in </a:t>
            </a:r>
            <a:r>
              <a:rPr lang="en-GB" sz="2000" dirty="0" smtClean="0">
                <a:latin typeface="Times New Roman"/>
                <a:cs typeface="Times New Roman"/>
              </a:rPr>
              <a:t>this lecture, </a:t>
            </a:r>
            <a:r>
              <a:rPr lang="en-GB" sz="2000" dirty="0">
                <a:latin typeface="Times New Roman"/>
                <a:cs typeface="Times New Roman"/>
              </a:rPr>
              <a:t>the reality is more complex than that. </a:t>
            </a:r>
            <a:endParaRPr lang="en-GB" sz="2000" dirty="0" smtClean="0">
              <a:latin typeface="Times New Roman"/>
              <a:cs typeface="Times New Roman"/>
            </a:endParaRPr>
          </a:p>
          <a:p>
            <a:pPr marL="285750" indent="-285750">
              <a:buFontTx/>
              <a:buChar char="•"/>
            </a:pPr>
            <a:endParaRPr lang="en-GB" sz="2000" dirty="0">
              <a:latin typeface="Times New Roman"/>
              <a:cs typeface="Times New Roman"/>
            </a:endParaRPr>
          </a:p>
          <a:p>
            <a:pPr marL="342900" indent="-342900">
              <a:buFont typeface="Wingdings" charset="2"/>
              <a:buChar char="v"/>
            </a:pPr>
            <a:r>
              <a:rPr lang="en-GB" sz="2000" dirty="0" smtClean="0">
                <a:latin typeface="Times New Roman"/>
                <a:cs typeface="Times New Roman"/>
              </a:rPr>
              <a:t>Greek </a:t>
            </a:r>
            <a:r>
              <a:rPr lang="en-GB" sz="2000" dirty="0">
                <a:latin typeface="Times New Roman"/>
                <a:cs typeface="Times New Roman"/>
              </a:rPr>
              <a:t>thought influenced, in one way or another, every single literary form that developed in Europe and the </a:t>
            </a:r>
            <a:r>
              <a:rPr lang="en-GB" sz="2000" dirty="0" smtClean="0">
                <a:latin typeface="Times New Roman"/>
                <a:cs typeface="Times New Roman"/>
              </a:rPr>
              <a:t>West, but the differences between the two cultures remain significant. </a:t>
            </a:r>
          </a:p>
          <a:p>
            <a:pPr marL="285750" indent="-285750">
              <a:buFontTx/>
              <a:buChar char="•"/>
            </a:pPr>
            <a:endParaRPr lang="en-GB" sz="2000" dirty="0">
              <a:latin typeface="Times New Roman"/>
              <a:cs typeface="Times New Roman"/>
            </a:endParaRPr>
          </a:p>
          <a:p>
            <a:pPr marL="342900" indent="-342900">
              <a:buFont typeface="Wingdings" charset="2"/>
              <a:buChar char="v"/>
            </a:pPr>
            <a:r>
              <a:rPr lang="en-GB" sz="2000" dirty="0" smtClean="0">
                <a:latin typeface="Times New Roman"/>
                <a:cs typeface="Times New Roman"/>
              </a:rPr>
              <a:t>This </a:t>
            </a:r>
            <a:r>
              <a:rPr lang="en-GB" sz="2000" dirty="0">
                <a:latin typeface="Times New Roman"/>
                <a:cs typeface="Times New Roman"/>
              </a:rPr>
              <a:t>lecture </a:t>
            </a:r>
            <a:r>
              <a:rPr lang="en-GB" sz="2000" dirty="0" smtClean="0">
                <a:latin typeface="Times New Roman"/>
                <a:cs typeface="Times New Roman"/>
              </a:rPr>
              <a:t>and the next will </a:t>
            </a:r>
            <a:r>
              <a:rPr lang="en-GB" sz="2000" dirty="0">
                <a:latin typeface="Times New Roman"/>
                <a:cs typeface="Times New Roman"/>
              </a:rPr>
              <a:t>look at the two influential Greek thinkers who influenced the development of Western literature and criticism more than any other thinker in history: Plato and Aristotle.</a:t>
            </a:r>
            <a:endParaRPr lang="en-US" sz="2000" dirty="0">
              <a:latin typeface="Times New Roman"/>
              <a:cs typeface="Times New Roman"/>
            </a:endParaRPr>
          </a:p>
        </p:txBody>
      </p:sp>
      <p:sp>
        <p:nvSpPr>
          <p:cNvPr id="3" name="TextBox 2"/>
          <p:cNvSpPr txBox="1"/>
          <p:nvPr/>
        </p:nvSpPr>
        <p:spPr>
          <a:xfrm>
            <a:off x="395536" y="660400"/>
            <a:ext cx="8424936" cy="461665"/>
          </a:xfrm>
          <a:prstGeom prst="rect">
            <a:avLst/>
          </a:prstGeom>
          <a:noFill/>
        </p:spPr>
        <p:txBody>
          <a:bodyPr wrap="square" rtlCol="0">
            <a:spAutoFit/>
          </a:bodyPr>
          <a:lstStyle/>
          <a:p>
            <a:pPr algn="ctr"/>
            <a:r>
              <a:rPr lang="en-US" sz="2400" b="1" dirty="0" smtClean="0">
                <a:latin typeface="Times New Roman"/>
                <a:cs typeface="Times New Roman"/>
              </a:rPr>
              <a:t>Greece and Western Literature</a:t>
            </a:r>
            <a:endParaRPr lang="en-US" sz="2400" b="1" dirty="0">
              <a:latin typeface="Times New Roman"/>
              <a:cs typeface="Times New Roman"/>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51520" y="1494664"/>
            <a:ext cx="8496944" cy="4824535"/>
          </a:xfrm>
        </p:spPr>
        <p:txBody>
          <a:bodyPr numCol="1">
            <a:normAutofit/>
          </a:bodyPr>
          <a:lstStyle/>
          <a:p>
            <a:pPr algn="l">
              <a:spcBef>
                <a:spcPts val="0"/>
              </a:spcBef>
              <a:buFont typeface="Wingdings" charset="2"/>
              <a:buChar char="v"/>
            </a:pPr>
            <a:r>
              <a:rPr lang="en-GB" sz="2000" dirty="0" smtClean="0">
                <a:latin typeface="Times New Roman"/>
                <a:cs typeface="Times New Roman"/>
              </a:rPr>
              <a:t>Extremely </a:t>
            </a:r>
            <a:r>
              <a:rPr lang="en-GB" sz="2000" dirty="0">
                <a:latin typeface="Times New Roman"/>
                <a:cs typeface="Times New Roman"/>
              </a:rPr>
              <a:t>influential and extremely misunderstood. </a:t>
            </a:r>
            <a:endParaRPr lang="en-GB" sz="2000" dirty="0">
              <a:latin typeface="Times New Roman"/>
              <a:cs typeface="Times New Roman"/>
            </a:endParaRPr>
          </a:p>
          <a:p>
            <a:pPr marL="0" indent="0" algn="l">
              <a:spcBef>
                <a:spcPts val="0"/>
              </a:spcBef>
            </a:pPr>
            <a:endParaRPr lang="en-GB" sz="2000" dirty="0">
              <a:latin typeface="Times New Roman"/>
              <a:cs typeface="Times New Roman"/>
            </a:endParaRPr>
          </a:p>
          <a:p>
            <a:pPr algn="l">
              <a:lnSpc>
                <a:spcPct val="110000"/>
              </a:lnSpc>
              <a:spcBef>
                <a:spcPts val="0"/>
              </a:spcBef>
              <a:buFont typeface="Wingdings" charset="2"/>
              <a:buChar char="v"/>
            </a:pPr>
            <a:r>
              <a:rPr lang="en-GB" sz="2000" dirty="0" smtClean="0">
                <a:latin typeface="Times New Roman"/>
                <a:cs typeface="Times New Roman"/>
              </a:rPr>
              <a:t>He </a:t>
            </a:r>
            <a:r>
              <a:rPr lang="en-GB" sz="2000" dirty="0">
                <a:latin typeface="Times New Roman"/>
                <a:cs typeface="Times New Roman"/>
              </a:rPr>
              <a:t>wrote dialogues and in every single </a:t>
            </a:r>
            <a:r>
              <a:rPr lang="en-GB" sz="2000" dirty="0" smtClean="0">
                <a:latin typeface="Times New Roman"/>
                <a:cs typeface="Times New Roman"/>
              </a:rPr>
              <a:t>one, he addressed </a:t>
            </a:r>
            <a:r>
              <a:rPr lang="en-GB" sz="2000" dirty="0">
                <a:latin typeface="Times New Roman"/>
                <a:cs typeface="Times New Roman"/>
              </a:rPr>
              <a:t>poetry. </a:t>
            </a:r>
            <a:r>
              <a:rPr lang="en-GB" sz="2000" dirty="0" smtClean="0">
                <a:latin typeface="Times New Roman"/>
                <a:cs typeface="Times New Roman"/>
              </a:rPr>
              <a:t>He </a:t>
            </a:r>
            <a:r>
              <a:rPr lang="en-GB" sz="2000" dirty="0">
                <a:latin typeface="Times New Roman"/>
                <a:cs typeface="Times New Roman"/>
              </a:rPr>
              <a:t>was obsessed with poetry throughout his life. But to the present, Western literature and criticism cannot agree </a:t>
            </a:r>
            <a:r>
              <a:rPr lang="en-GB" sz="2000" dirty="0" smtClean="0">
                <a:latin typeface="Times New Roman"/>
                <a:cs typeface="Times New Roman"/>
              </a:rPr>
              <a:t>why Plato was so obsessed with </a:t>
            </a:r>
            <a:r>
              <a:rPr lang="en-GB" sz="2000" dirty="0">
                <a:latin typeface="Times New Roman"/>
                <a:cs typeface="Times New Roman"/>
              </a:rPr>
              <a:t>poetry? </a:t>
            </a:r>
            <a:r>
              <a:rPr lang="en-GB" sz="2000" dirty="0" smtClean="0">
                <a:latin typeface="Times New Roman"/>
                <a:cs typeface="Times New Roman"/>
              </a:rPr>
              <a:t>Some </a:t>
            </a:r>
            <a:r>
              <a:rPr lang="en-GB" sz="2000" dirty="0">
                <a:latin typeface="Times New Roman"/>
                <a:cs typeface="Times New Roman"/>
              </a:rPr>
              <a:t>critics love him, some hate him, but they all respect </a:t>
            </a:r>
            <a:r>
              <a:rPr lang="en-GB" sz="2000" dirty="0" smtClean="0">
                <a:latin typeface="Times New Roman"/>
                <a:cs typeface="Times New Roman"/>
              </a:rPr>
              <a:t>him.</a:t>
            </a:r>
          </a:p>
          <a:p>
            <a:pPr marL="0" indent="0" algn="l">
              <a:spcBef>
                <a:spcPts val="0"/>
              </a:spcBef>
            </a:pPr>
            <a:endParaRPr lang="en-GB" sz="2000" dirty="0">
              <a:latin typeface="Times New Roman"/>
              <a:cs typeface="Times New Roman"/>
            </a:endParaRPr>
          </a:p>
          <a:p>
            <a:pPr algn="l">
              <a:spcBef>
                <a:spcPts val="0"/>
              </a:spcBef>
              <a:buFont typeface="Wingdings" charset="2"/>
              <a:buChar char="v"/>
            </a:pPr>
            <a:r>
              <a:rPr lang="en-GB" sz="2000" dirty="0" smtClean="0">
                <a:latin typeface="Times New Roman"/>
                <a:cs typeface="Times New Roman"/>
              </a:rPr>
              <a:t>Plato’s most important </a:t>
            </a:r>
            <a:r>
              <a:rPr lang="en-GB" sz="2000" dirty="0">
                <a:latin typeface="Times New Roman"/>
                <a:cs typeface="Times New Roman"/>
              </a:rPr>
              <a:t>contributions to criticism appear in his famous dialogue the </a:t>
            </a:r>
            <a:r>
              <a:rPr lang="en-GB" sz="2000" i="1" dirty="0">
                <a:latin typeface="Times New Roman"/>
                <a:cs typeface="Times New Roman"/>
              </a:rPr>
              <a:t>Republic</a:t>
            </a:r>
            <a:r>
              <a:rPr lang="en-GB" sz="2000" dirty="0">
                <a:latin typeface="Times New Roman"/>
                <a:cs typeface="Times New Roman"/>
              </a:rPr>
              <a:t>. Two main ideas appear in this dialogue that have had a lasting influence. </a:t>
            </a:r>
            <a:r>
              <a:rPr lang="en-GB" sz="2000" dirty="0" smtClean="0">
                <a:latin typeface="Times New Roman"/>
                <a:cs typeface="Times New Roman"/>
              </a:rPr>
              <a:t>The following lecture will present those ideas and then provide some analysis. </a:t>
            </a:r>
            <a:endParaRPr lang="en-GB" sz="2000" dirty="0" smtClean="0">
              <a:latin typeface="Times New Roman"/>
              <a:cs typeface="Times New Roman"/>
            </a:endParaRPr>
          </a:p>
          <a:p>
            <a:pPr marL="0" indent="0" algn="l">
              <a:spcBef>
                <a:spcPts val="0"/>
              </a:spcBef>
            </a:pPr>
            <a:endParaRPr lang="en-GB" sz="2000" dirty="0">
              <a:latin typeface="Times New Roman"/>
              <a:cs typeface="Times New Roman"/>
            </a:endParaRPr>
          </a:p>
          <a:p>
            <a:pPr marL="0" indent="0" algn="l">
              <a:spcBef>
                <a:spcPts val="0"/>
              </a:spcBef>
              <a:buFont typeface="Wingdings" charset="2"/>
              <a:buChar char="v"/>
            </a:pPr>
            <a:r>
              <a:rPr lang="en-GB" sz="2000" dirty="0" smtClean="0">
                <a:latin typeface="Times New Roman"/>
                <a:cs typeface="Times New Roman"/>
              </a:rPr>
              <a:t>Our </a:t>
            </a:r>
            <a:r>
              <a:rPr lang="en-GB" sz="2000" dirty="0">
                <a:latin typeface="Times New Roman"/>
                <a:cs typeface="Times New Roman"/>
              </a:rPr>
              <a:t>interest is in Book III and Book X of the </a:t>
            </a:r>
            <a:r>
              <a:rPr lang="en-GB" sz="2000" i="1" dirty="0">
                <a:latin typeface="Times New Roman"/>
                <a:cs typeface="Times New Roman"/>
              </a:rPr>
              <a:t>Republic</a:t>
            </a:r>
            <a:r>
              <a:rPr lang="en-GB" sz="2000" dirty="0">
                <a:latin typeface="Times New Roman"/>
                <a:cs typeface="Times New Roman"/>
              </a:rPr>
              <a:t>. Two ideas emerge in these two books that have had a lasting influence:</a:t>
            </a:r>
            <a:endParaRPr lang="en-US" sz="2000" dirty="0">
              <a:latin typeface="Times New Roman"/>
              <a:cs typeface="Times New Roman"/>
            </a:endParaRPr>
          </a:p>
          <a:p>
            <a:pPr indent="0" algn="just">
              <a:lnSpc>
                <a:spcPct val="110000"/>
              </a:lnSpc>
              <a:spcBef>
                <a:spcPts val="0"/>
              </a:spcBef>
              <a:buFont typeface="Arial" pitchFamily="34" charset="0"/>
              <a:buChar char="•"/>
            </a:pPr>
            <a:endParaRPr lang="x-none" sz="2200" b="1" dirty="0" smtClean="0">
              <a:latin typeface="Times New Roman"/>
              <a:cs typeface="Times New Roman"/>
            </a:endParaRPr>
          </a:p>
          <a:p>
            <a:pPr indent="0" rtl="1">
              <a:lnSpc>
                <a:spcPct val="110000"/>
              </a:lnSpc>
              <a:spcBef>
                <a:spcPts val="0"/>
              </a:spcBef>
              <a:buFont typeface="Arial" pitchFamily="34" charset="0"/>
              <a:buChar char="•"/>
            </a:pPr>
            <a:endParaRPr lang="x-none" b="1" dirty="0" smtClean="0"/>
          </a:p>
          <a:p>
            <a:pPr indent="0" rtl="1">
              <a:lnSpc>
                <a:spcPct val="110000"/>
              </a:lnSpc>
              <a:spcBef>
                <a:spcPts val="0"/>
              </a:spcBef>
              <a:buFont typeface="Arial" pitchFamily="34" charset="0"/>
              <a:buChar char="•"/>
            </a:pPr>
            <a:endParaRPr lang="x-none" b="1" dirty="0" smtClean="0"/>
          </a:p>
          <a:p>
            <a:endParaRPr lang="x-none" b="1" dirty="0"/>
          </a:p>
        </p:txBody>
      </p:sp>
      <p:sp>
        <p:nvSpPr>
          <p:cNvPr id="2" name="TextBox 1"/>
          <p:cNvSpPr txBox="1"/>
          <p:nvPr/>
        </p:nvSpPr>
        <p:spPr>
          <a:xfrm>
            <a:off x="395536" y="795867"/>
            <a:ext cx="8496944" cy="738664"/>
          </a:xfrm>
          <a:prstGeom prst="rect">
            <a:avLst/>
          </a:prstGeom>
          <a:noFill/>
        </p:spPr>
        <p:txBody>
          <a:bodyPr wrap="square" rtlCol="0">
            <a:spAutoFit/>
          </a:bodyPr>
          <a:lstStyle/>
          <a:p>
            <a:pPr algn="ctr"/>
            <a:r>
              <a:rPr lang="en-GB" sz="2400" b="1" dirty="0">
                <a:latin typeface="Times New Roman"/>
                <a:cs typeface="Times New Roman"/>
              </a:rPr>
              <a:t>Plato’s Critique of Poetry</a:t>
            </a:r>
            <a:endParaRPr lang="en-US" sz="2400" b="1" dirty="0">
              <a:latin typeface="Times New Roman"/>
              <a:cs typeface="Times New Roman"/>
            </a:endParaRP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x-none" b="1" dirty="0" smtClean="0"/>
          </a:p>
          <a:p>
            <a:pPr>
              <a:buFont typeface="Arial" pitchFamily="34" charset="0"/>
              <a:buChar char="•"/>
            </a:pPr>
            <a:endParaRPr lang="x-none" b="1" dirty="0" smtClean="0"/>
          </a:p>
          <a:p>
            <a:pPr rtl="1">
              <a:buFont typeface="Arial" pitchFamily="34" charset="0"/>
              <a:buChar char="•"/>
            </a:pPr>
            <a:endParaRPr lang="x-none" b="1" dirty="0" smtClean="0"/>
          </a:p>
          <a:p>
            <a:pPr rtl="1">
              <a:buFont typeface="Arial" pitchFamily="34" charset="0"/>
              <a:buChar char="•"/>
            </a:pPr>
            <a:endParaRPr lang="x-none" b="1" dirty="0" smtClean="0"/>
          </a:p>
          <a:p>
            <a:endParaRPr lang="x-none" b="1" dirty="0"/>
          </a:p>
        </p:txBody>
      </p:sp>
      <p:sp>
        <p:nvSpPr>
          <p:cNvPr id="5" name="مربع نص 4"/>
          <p:cNvSpPr txBox="1"/>
          <p:nvPr/>
        </p:nvSpPr>
        <p:spPr>
          <a:xfrm>
            <a:off x="683568" y="1772816"/>
            <a:ext cx="7560840" cy="923330"/>
          </a:xfrm>
          <a:prstGeom prst="rect">
            <a:avLst/>
          </a:prstGeom>
          <a:noFill/>
        </p:spPr>
        <p:txBody>
          <a:bodyPr wrap="square" rtlCol="1">
            <a:spAutoFit/>
          </a:bodyPr>
          <a:lstStyle/>
          <a:p>
            <a:endParaRPr lang="en-US" dirty="0"/>
          </a:p>
          <a:p>
            <a:r>
              <a:rPr lang="en-US" dirty="0"/>
              <a:t> </a:t>
            </a:r>
          </a:p>
          <a:p>
            <a:endParaRPr lang="en-US" b="1" dirty="0" smtClean="0"/>
          </a:p>
        </p:txBody>
      </p:sp>
      <p:sp>
        <p:nvSpPr>
          <p:cNvPr id="2" name="Rectangle 1"/>
          <p:cNvSpPr/>
          <p:nvPr/>
        </p:nvSpPr>
        <p:spPr>
          <a:xfrm>
            <a:off x="323528" y="1412776"/>
            <a:ext cx="8352928" cy="4985980"/>
          </a:xfrm>
          <a:prstGeom prst="rect">
            <a:avLst/>
          </a:prstGeom>
        </p:spPr>
        <p:txBody>
          <a:bodyPr wrap="square">
            <a:spAutoFit/>
          </a:bodyPr>
          <a:lstStyle/>
          <a:p>
            <a:endParaRPr lang="en-GB" dirty="0" smtClean="0"/>
          </a:p>
          <a:p>
            <a:pPr marL="342900" indent="-342900">
              <a:buFont typeface="Wingdings" charset="2"/>
              <a:buChar char="v"/>
            </a:pPr>
            <a:r>
              <a:rPr lang="en-GB" sz="2000" dirty="0" smtClean="0">
                <a:latin typeface="Times New Roman"/>
                <a:cs typeface="Times New Roman"/>
              </a:rPr>
              <a:t>Plato </a:t>
            </a:r>
            <a:r>
              <a:rPr lang="en-GB" sz="2000" dirty="0">
                <a:latin typeface="Times New Roman"/>
                <a:cs typeface="Times New Roman"/>
              </a:rPr>
              <a:t>makes the very important distinction between </a:t>
            </a:r>
            <a:r>
              <a:rPr lang="en-GB" sz="2000" b="1" i="1" dirty="0">
                <a:latin typeface="Times New Roman"/>
                <a:cs typeface="Times New Roman"/>
              </a:rPr>
              <a:t>Mimesis</a:t>
            </a:r>
            <a:r>
              <a:rPr lang="en-GB" sz="2000" b="1" dirty="0">
                <a:latin typeface="Times New Roman"/>
                <a:cs typeface="Times New Roman"/>
              </a:rPr>
              <a:t> and </a:t>
            </a:r>
            <a:r>
              <a:rPr lang="en-GB" sz="2000" b="1" i="1" dirty="0" err="1" smtClean="0">
                <a:latin typeface="Times New Roman"/>
                <a:cs typeface="Times New Roman"/>
              </a:rPr>
              <a:t>Diagesis</a:t>
            </a:r>
            <a:r>
              <a:rPr lang="en-GB" sz="2000" dirty="0" smtClean="0">
                <a:latin typeface="Times New Roman"/>
                <a:cs typeface="Times New Roman"/>
              </a:rPr>
              <a:t>, </a:t>
            </a:r>
            <a:r>
              <a:rPr lang="en-GB" sz="2000" dirty="0">
                <a:latin typeface="Times New Roman"/>
                <a:cs typeface="Times New Roman"/>
              </a:rPr>
              <a:t>two concepts that remain very </a:t>
            </a:r>
            <a:r>
              <a:rPr lang="en-GB" sz="2000" dirty="0" smtClean="0">
                <a:latin typeface="Times New Roman"/>
                <a:cs typeface="Times New Roman"/>
              </a:rPr>
              <a:t>important to analyse literature even today. </a:t>
            </a:r>
            <a:r>
              <a:rPr lang="en-GB" sz="2000" dirty="0">
                <a:latin typeface="Times New Roman"/>
                <a:cs typeface="Times New Roman"/>
              </a:rPr>
              <a:t>They are often translated as </a:t>
            </a:r>
            <a:r>
              <a:rPr lang="en-GB" sz="2000" b="1" dirty="0" smtClean="0">
                <a:latin typeface="Times New Roman"/>
                <a:cs typeface="Times New Roman"/>
              </a:rPr>
              <a:t>imitation and narration </a:t>
            </a:r>
            <a:r>
              <a:rPr lang="en-GB" sz="2000" dirty="0" smtClean="0">
                <a:latin typeface="Times New Roman"/>
                <a:cs typeface="Times New Roman"/>
              </a:rPr>
              <a:t>or </a:t>
            </a:r>
            <a:r>
              <a:rPr lang="en-GB" sz="2000" b="1" dirty="0" smtClean="0">
                <a:latin typeface="Times New Roman"/>
                <a:cs typeface="Times New Roman"/>
              </a:rPr>
              <a:t>showing and telling</a:t>
            </a:r>
            <a:r>
              <a:rPr lang="en-GB" sz="2000" dirty="0" smtClean="0">
                <a:latin typeface="Times New Roman"/>
                <a:cs typeface="Times New Roman"/>
              </a:rPr>
              <a:t>:</a:t>
            </a:r>
          </a:p>
          <a:p>
            <a:pPr>
              <a:buFontTx/>
              <a:buChar char="•"/>
            </a:pPr>
            <a:endParaRPr lang="en-GB" sz="2000" dirty="0" smtClean="0">
              <a:latin typeface="Times New Roman"/>
              <a:cs typeface="Times New Roman"/>
            </a:endParaRPr>
          </a:p>
          <a:p>
            <a:pPr marL="342900" lvl="1" indent="-342900">
              <a:buFont typeface="Wingdings" charset="2"/>
              <a:buChar char="v"/>
            </a:pPr>
            <a:r>
              <a:rPr lang="en-GB" sz="2000" dirty="0" smtClean="0">
                <a:latin typeface="Times New Roman"/>
                <a:cs typeface="Times New Roman"/>
              </a:rPr>
              <a:t>If I tell you the story of Napoleon’s invasion of Egypt in the third person: He sailed to Alexandria with 30 000 soldiers and then he marched on Cairo, etc.” That would be a </a:t>
            </a:r>
            <a:r>
              <a:rPr lang="en-GB" sz="2000" b="1" dirty="0" smtClean="0">
                <a:latin typeface="Times New Roman"/>
                <a:cs typeface="Times New Roman"/>
              </a:rPr>
              <a:t>narration (</a:t>
            </a:r>
            <a:r>
              <a:rPr lang="en-GB" sz="2000" b="1" dirty="0" err="1" smtClean="0">
                <a:latin typeface="Times New Roman"/>
                <a:cs typeface="Times New Roman"/>
              </a:rPr>
              <a:t>diagesis</a:t>
            </a:r>
            <a:r>
              <a:rPr lang="en-GB" sz="2000" b="1" dirty="0" smtClean="0">
                <a:latin typeface="Times New Roman"/>
                <a:cs typeface="Times New Roman"/>
              </a:rPr>
              <a:t>)</a:t>
            </a:r>
            <a:r>
              <a:rPr lang="en-GB" sz="2000" dirty="0" smtClean="0">
                <a:latin typeface="Times New Roman"/>
                <a:cs typeface="Times New Roman"/>
              </a:rPr>
              <a:t>. I am </a:t>
            </a:r>
            <a:r>
              <a:rPr lang="en-GB" sz="2000" b="1" dirty="0" smtClean="0">
                <a:latin typeface="Times New Roman"/>
                <a:cs typeface="Times New Roman"/>
              </a:rPr>
              <a:t>telling</a:t>
            </a:r>
            <a:r>
              <a:rPr lang="en-GB" sz="2000" dirty="0" smtClean="0">
                <a:latin typeface="Times New Roman"/>
                <a:cs typeface="Times New Roman"/>
              </a:rPr>
              <a:t> you the story.</a:t>
            </a:r>
          </a:p>
          <a:p>
            <a:pPr marL="0" lvl="1"/>
            <a:endParaRPr lang="en-GB" sz="2000" dirty="0">
              <a:latin typeface="Times New Roman"/>
              <a:cs typeface="Times New Roman"/>
            </a:endParaRPr>
          </a:p>
          <a:p>
            <a:pPr marL="342900" lvl="1" indent="-342900">
              <a:buFont typeface="Wingdings" charset="2"/>
              <a:buChar char="v"/>
            </a:pPr>
            <a:r>
              <a:rPr lang="en-GB" sz="2000" dirty="0" smtClean="0">
                <a:latin typeface="Times New Roman"/>
                <a:cs typeface="Times New Roman"/>
              </a:rPr>
              <a:t>But if I tell you the story in the first person, as if I am Napoleon: “I sailed to Alexandria with 30 000 soldiers, and then I marched on Cairo, etc.” That would be an </a:t>
            </a:r>
            <a:r>
              <a:rPr lang="en-GB" sz="2000" b="1" dirty="0" smtClean="0">
                <a:latin typeface="Times New Roman"/>
                <a:cs typeface="Times New Roman"/>
              </a:rPr>
              <a:t>imitation (mimesis)</a:t>
            </a:r>
            <a:r>
              <a:rPr lang="en-GB" sz="2000" dirty="0" smtClean="0">
                <a:latin typeface="Times New Roman"/>
                <a:cs typeface="Times New Roman"/>
              </a:rPr>
              <a:t>. I am </a:t>
            </a:r>
            <a:r>
              <a:rPr lang="en-GB" sz="2000" b="1" dirty="0" smtClean="0">
                <a:latin typeface="Times New Roman"/>
                <a:cs typeface="Times New Roman"/>
              </a:rPr>
              <a:t>showing </a:t>
            </a:r>
            <a:r>
              <a:rPr lang="en-GB" sz="2000" dirty="0" smtClean="0">
                <a:latin typeface="Times New Roman"/>
                <a:cs typeface="Times New Roman"/>
              </a:rPr>
              <a:t>you the story. </a:t>
            </a:r>
          </a:p>
          <a:p>
            <a:pPr marL="0" lvl="1"/>
            <a:endParaRPr lang="en-GB" sz="2000" dirty="0">
              <a:latin typeface="Times New Roman"/>
              <a:cs typeface="Times New Roman"/>
            </a:endParaRPr>
          </a:p>
          <a:p>
            <a:pPr marL="342900" lvl="1" indent="-342900">
              <a:buFont typeface="Wingdings" charset="2"/>
              <a:buChar char="v"/>
            </a:pPr>
            <a:r>
              <a:rPr lang="en-GB" sz="2000" dirty="0" smtClean="0">
                <a:latin typeface="Times New Roman"/>
                <a:cs typeface="Times New Roman"/>
              </a:rPr>
              <a:t>Drama with characters is usually a mimesis; stories in the third person are usually a </a:t>
            </a:r>
            <a:r>
              <a:rPr lang="en-GB" sz="2000" dirty="0" err="1" smtClean="0">
                <a:latin typeface="Times New Roman"/>
                <a:cs typeface="Times New Roman"/>
              </a:rPr>
              <a:t>diegesis</a:t>
            </a:r>
            <a:r>
              <a:rPr lang="en-GB" sz="2000" dirty="0" smtClean="0">
                <a:latin typeface="Times New Roman"/>
                <a:cs typeface="Times New Roman"/>
              </a:rPr>
              <a:t>.</a:t>
            </a:r>
            <a:endParaRPr lang="en-US" sz="2000" dirty="0">
              <a:latin typeface="Times New Roman"/>
              <a:cs typeface="Times New Roman"/>
            </a:endParaRPr>
          </a:p>
        </p:txBody>
      </p:sp>
      <p:sp>
        <p:nvSpPr>
          <p:cNvPr id="3" name="TextBox 2"/>
          <p:cNvSpPr txBox="1"/>
          <p:nvPr/>
        </p:nvSpPr>
        <p:spPr>
          <a:xfrm>
            <a:off x="323528" y="694266"/>
            <a:ext cx="8820472" cy="461665"/>
          </a:xfrm>
          <a:prstGeom prst="rect">
            <a:avLst/>
          </a:prstGeom>
          <a:noFill/>
        </p:spPr>
        <p:txBody>
          <a:bodyPr wrap="square" rtlCol="0">
            <a:spAutoFit/>
          </a:bodyPr>
          <a:lstStyle/>
          <a:p>
            <a:pPr algn="ctr"/>
            <a:r>
              <a:rPr lang="en-US" sz="2400" b="1" dirty="0" smtClean="0">
                <a:latin typeface="Times New Roman"/>
                <a:cs typeface="Times New Roman"/>
              </a:rPr>
              <a:t>Book III of the Republic</a:t>
            </a:r>
            <a:endParaRPr lang="en-US" sz="2400" b="1" dirty="0">
              <a:latin typeface="Times New Roman"/>
              <a:cs typeface="Times New Roman"/>
            </a:endParaRPr>
          </a:p>
        </p:txBody>
      </p:sp>
    </p:spTree>
    <p:extLst>
      <p:ext uri="{BB962C8B-B14F-4D97-AF65-F5344CB8AC3E}">
        <p14:creationId xmlns:p14="http://schemas.microsoft.com/office/powerpoint/2010/main" val="19535764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484784"/>
            <a:ext cx="8424936" cy="3785652"/>
          </a:xfrm>
          <a:prstGeom prst="rect">
            <a:avLst/>
          </a:prstGeom>
        </p:spPr>
        <p:txBody>
          <a:bodyPr wrap="square">
            <a:spAutoFit/>
          </a:bodyPr>
          <a:lstStyle/>
          <a:p>
            <a:r>
              <a:rPr lang="en-US" sz="2000" dirty="0" smtClean="0">
                <a:latin typeface="Times New Roman"/>
                <a:cs typeface="Times New Roman"/>
              </a:rPr>
              <a:t>“But </a:t>
            </a:r>
            <a:r>
              <a:rPr lang="en-US" sz="2000" dirty="0">
                <a:latin typeface="Times New Roman"/>
                <a:cs typeface="Times New Roman"/>
              </a:rPr>
              <a:t>when the poet speaks in the person of another, may we not say that he assimilates his style to that of the person who, as he informs you, is going to speak?</a:t>
            </a:r>
          </a:p>
          <a:p>
            <a:r>
              <a:rPr lang="en-US" sz="2000" dirty="0">
                <a:latin typeface="Times New Roman"/>
                <a:cs typeface="Times New Roman"/>
              </a:rPr>
              <a:t>Certainly</a:t>
            </a:r>
          </a:p>
          <a:p>
            <a:r>
              <a:rPr lang="en-US" sz="2000" dirty="0">
                <a:latin typeface="Times New Roman"/>
                <a:cs typeface="Times New Roman"/>
              </a:rPr>
              <a:t>And this assimilation of himself to another, either by the use of voice or gesture, is the imitation (mimesis) of the person whose character he assumes?</a:t>
            </a:r>
          </a:p>
          <a:p>
            <a:r>
              <a:rPr lang="en-US" sz="2000" dirty="0">
                <a:latin typeface="Times New Roman"/>
                <a:cs typeface="Times New Roman"/>
              </a:rPr>
              <a:t>Of course</a:t>
            </a:r>
          </a:p>
          <a:p>
            <a:r>
              <a:rPr lang="en-US" sz="2000" dirty="0">
                <a:latin typeface="Times New Roman"/>
                <a:cs typeface="Times New Roman"/>
              </a:rPr>
              <a:t>Then in that case the narrative of the poet may be said to proceed by way of imitation?</a:t>
            </a:r>
          </a:p>
          <a:p>
            <a:r>
              <a:rPr lang="en-US" sz="2000" dirty="0">
                <a:latin typeface="Times New Roman"/>
                <a:cs typeface="Times New Roman"/>
              </a:rPr>
              <a:t>Very true </a:t>
            </a:r>
            <a:endParaRPr lang="en-US" sz="2000" dirty="0" smtClean="0">
              <a:latin typeface="Times New Roman"/>
              <a:cs typeface="Times New Roman"/>
            </a:endParaRPr>
          </a:p>
          <a:p>
            <a:r>
              <a:rPr lang="en-US" sz="2000" dirty="0" smtClean="0">
                <a:latin typeface="Times New Roman"/>
                <a:cs typeface="Times New Roman"/>
              </a:rPr>
              <a:t>Plato, </a:t>
            </a:r>
            <a:r>
              <a:rPr lang="en-US" sz="2000" i="1" dirty="0" smtClean="0">
                <a:latin typeface="Times New Roman"/>
                <a:cs typeface="Times New Roman"/>
              </a:rPr>
              <a:t>Republic</a:t>
            </a:r>
            <a:r>
              <a:rPr lang="en-US" sz="2000" dirty="0" smtClean="0">
                <a:latin typeface="Times New Roman"/>
                <a:cs typeface="Times New Roman"/>
              </a:rPr>
              <a:t> 393.</a:t>
            </a:r>
            <a:endParaRPr lang="en-US" sz="2000" dirty="0">
              <a:latin typeface="Times New Roman"/>
              <a:cs typeface="Times New Roman"/>
            </a:endParaRPr>
          </a:p>
          <a:p>
            <a:r>
              <a:rPr lang="en-US" sz="2000" dirty="0">
                <a:latin typeface="Times New Roman"/>
                <a:cs typeface="Times New Roman"/>
              </a:rPr>
              <a:t> </a:t>
            </a:r>
          </a:p>
        </p:txBody>
      </p:sp>
    </p:spTree>
    <p:extLst>
      <p:ext uri="{BB962C8B-B14F-4D97-AF65-F5344CB8AC3E}">
        <p14:creationId xmlns:p14="http://schemas.microsoft.com/office/powerpoint/2010/main" val="419400149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rot="10800000" flipV="1">
            <a:off x="251520" y="1772817"/>
            <a:ext cx="8352928" cy="1828170"/>
          </a:xfrm>
          <a:prstGeom prst="rect">
            <a:avLst/>
          </a:prstGeom>
        </p:spPr>
        <p:txBody>
          <a:bodyPr wrap="square">
            <a:spAutoFit/>
          </a:bodyPr>
          <a:lstStyle/>
          <a:p>
            <a:pPr lvl="0"/>
            <a:r>
              <a:rPr lang="en-US" b="1" dirty="0"/>
              <a:t> </a:t>
            </a:r>
            <a:endParaRPr lang="en-US" dirty="0"/>
          </a:p>
          <a:p>
            <a:pPr lvl="0"/>
            <a:endParaRPr lang="en-US" b="1" dirty="0"/>
          </a:p>
          <a:p>
            <a:pPr algn="just">
              <a:lnSpc>
                <a:spcPct val="150000"/>
              </a:lnSpc>
            </a:pPr>
            <a:endParaRPr lang="en-US" sz="1400" b="1" dirty="0" smtClean="0">
              <a:solidFill>
                <a:srgbClr val="0070C0"/>
              </a:solidFill>
            </a:endParaRPr>
          </a:p>
          <a:p>
            <a:pPr algn="just">
              <a:lnSpc>
                <a:spcPct val="200000"/>
              </a:lnSpc>
            </a:pPr>
            <a:endParaRPr lang="en-US" dirty="0"/>
          </a:p>
          <a:p>
            <a:pPr lvl="0"/>
            <a:endParaRPr lang="en-US" dirty="0"/>
          </a:p>
        </p:txBody>
      </p:sp>
      <p:sp>
        <p:nvSpPr>
          <p:cNvPr id="5" name="Rectangle 4"/>
          <p:cNvSpPr/>
          <p:nvPr/>
        </p:nvSpPr>
        <p:spPr>
          <a:xfrm>
            <a:off x="611560" y="1700808"/>
            <a:ext cx="7848872" cy="584776"/>
          </a:xfrm>
          <a:prstGeom prst="rect">
            <a:avLst/>
          </a:prstGeom>
        </p:spPr>
        <p:txBody>
          <a:bodyPr wrap="square">
            <a:spAutoFit/>
          </a:bodyPr>
          <a:lstStyle/>
          <a:p>
            <a:endParaRPr lang="en-US" sz="1600" dirty="0"/>
          </a:p>
          <a:p>
            <a:endParaRPr lang="en-US" sz="1600" dirty="0"/>
          </a:p>
        </p:txBody>
      </p:sp>
      <p:sp>
        <p:nvSpPr>
          <p:cNvPr id="2" name="Rectangle 1"/>
          <p:cNvSpPr/>
          <p:nvPr/>
        </p:nvSpPr>
        <p:spPr>
          <a:xfrm>
            <a:off x="611560" y="1628800"/>
            <a:ext cx="8136904" cy="3170099"/>
          </a:xfrm>
          <a:prstGeom prst="rect">
            <a:avLst/>
          </a:prstGeom>
        </p:spPr>
        <p:txBody>
          <a:bodyPr wrap="square">
            <a:spAutoFit/>
          </a:bodyPr>
          <a:lstStyle/>
          <a:p>
            <a:r>
              <a:rPr lang="en-US" sz="2000" dirty="0" smtClean="0">
                <a:latin typeface="Times New Roman"/>
                <a:cs typeface="Times New Roman"/>
              </a:rPr>
              <a:t>Plato </a:t>
            </a:r>
            <a:r>
              <a:rPr lang="en-US" sz="2000" dirty="0">
                <a:latin typeface="Times New Roman"/>
                <a:cs typeface="Times New Roman"/>
              </a:rPr>
              <a:t>was the first to explain that narration or story telling </a:t>
            </a:r>
            <a:r>
              <a:rPr lang="en-US" sz="2000" dirty="0" smtClean="0">
                <a:latin typeface="Times New Roman"/>
                <a:cs typeface="Times New Roman"/>
              </a:rPr>
              <a:t>(in Arabic al-</a:t>
            </a:r>
            <a:r>
              <a:rPr lang="en-US" sz="2000" dirty="0" err="1" smtClean="0">
                <a:latin typeface="Times New Roman"/>
                <a:cs typeface="Times New Roman"/>
              </a:rPr>
              <a:t>sard</a:t>
            </a:r>
            <a:r>
              <a:rPr lang="en-US" sz="2000" dirty="0" smtClean="0">
                <a:latin typeface="Times New Roman"/>
                <a:cs typeface="Times New Roman"/>
              </a:rPr>
              <a:t>) </a:t>
            </a:r>
            <a:r>
              <a:rPr lang="en-US" sz="2000" dirty="0">
                <a:latin typeface="Times New Roman"/>
                <a:cs typeface="Times New Roman"/>
              </a:rPr>
              <a:t>can proceed by narration or by imitation</a:t>
            </a:r>
            <a:r>
              <a:rPr lang="en-US" sz="2000" dirty="0" smtClean="0">
                <a:latin typeface="Times New Roman"/>
                <a:cs typeface="Times New Roman"/>
              </a:rPr>
              <a:t>:</a:t>
            </a:r>
          </a:p>
          <a:p>
            <a:endParaRPr lang="en-US" sz="2000" dirty="0">
              <a:latin typeface="Times New Roman"/>
              <a:cs typeface="Times New Roman"/>
            </a:endParaRPr>
          </a:p>
          <a:p>
            <a:r>
              <a:rPr lang="en-US" sz="2000" dirty="0">
                <a:latin typeface="Times New Roman"/>
                <a:cs typeface="Times New Roman"/>
              </a:rPr>
              <a:t> “And narration may be either simple narration, or imitation, or a union of the two” (</a:t>
            </a:r>
            <a:r>
              <a:rPr lang="en-US" sz="2000" i="1" dirty="0">
                <a:latin typeface="Times New Roman"/>
                <a:cs typeface="Times New Roman"/>
              </a:rPr>
              <a:t>Republic</a:t>
            </a:r>
            <a:r>
              <a:rPr lang="en-US" sz="2000" dirty="0">
                <a:latin typeface="Times New Roman"/>
                <a:cs typeface="Times New Roman"/>
              </a:rPr>
              <a:t>, 392).</a:t>
            </a:r>
          </a:p>
          <a:p>
            <a:r>
              <a:rPr lang="en-GB" sz="2000" dirty="0">
                <a:latin typeface="Times New Roman"/>
                <a:cs typeface="Times New Roman"/>
              </a:rPr>
              <a:t> </a:t>
            </a:r>
            <a:endParaRPr lang="en-US" sz="2000" dirty="0">
              <a:latin typeface="Times New Roman"/>
              <a:cs typeface="Times New Roman"/>
            </a:endParaRPr>
          </a:p>
          <a:p>
            <a:r>
              <a:rPr lang="en-GB" sz="2000" dirty="0">
                <a:latin typeface="Times New Roman"/>
                <a:cs typeface="Times New Roman"/>
              </a:rPr>
              <a:t>This distinction has been very popular in Western literary criticism and it remains today very important </a:t>
            </a:r>
            <a:r>
              <a:rPr lang="en-GB" sz="2000" dirty="0" smtClean="0">
                <a:latin typeface="Times New Roman"/>
                <a:cs typeface="Times New Roman"/>
              </a:rPr>
              <a:t>for </a:t>
            </a:r>
            <a:r>
              <a:rPr lang="en-GB" sz="2000" dirty="0">
                <a:latin typeface="Times New Roman"/>
                <a:cs typeface="Times New Roman"/>
              </a:rPr>
              <a:t>the analysis of literature. We will see </a:t>
            </a:r>
            <a:r>
              <a:rPr lang="en-GB" sz="2000" dirty="0" smtClean="0">
                <a:latin typeface="Times New Roman"/>
                <a:cs typeface="Times New Roman"/>
              </a:rPr>
              <a:t>in future lectures how </a:t>
            </a:r>
            <a:r>
              <a:rPr lang="en-GB" sz="2000" dirty="0">
                <a:latin typeface="Times New Roman"/>
                <a:cs typeface="Times New Roman"/>
              </a:rPr>
              <a:t>useful it is to twentieth century schools of criticism like Formalism and Structuralism. </a:t>
            </a:r>
            <a:endParaRPr lang="en-US" sz="2000" dirty="0">
              <a:latin typeface="Times New Roman"/>
              <a:cs typeface="Times New Roman"/>
            </a:endParaRPr>
          </a:p>
        </p:txBody>
      </p:sp>
      <p:sp>
        <p:nvSpPr>
          <p:cNvPr id="3" name="TextBox 2"/>
          <p:cNvSpPr txBox="1"/>
          <p:nvPr/>
        </p:nvSpPr>
        <p:spPr>
          <a:xfrm>
            <a:off x="395536" y="677332"/>
            <a:ext cx="7980899" cy="461665"/>
          </a:xfrm>
          <a:prstGeom prst="rect">
            <a:avLst/>
          </a:prstGeom>
          <a:noFill/>
        </p:spPr>
        <p:txBody>
          <a:bodyPr wrap="square" rtlCol="0">
            <a:spAutoFit/>
          </a:bodyPr>
          <a:lstStyle/>
          <a:p>
            <a:pPr algn="ctr"/>
            <a:r>
              <a:rPr lang="en-US" sz="2400" b="1" dirty="0" smtClean="0">
                <a:latin typeface="Times New Roman"/>
                <a:cs typeface="Times New Roman"/>
              </a:rPr>
              <a:t>Mimesis-</a:t>
            </a:r>
            <a:r>
              <a:rPr lang="en-US" sz="2400" b="1" dirty="0" err="1" smtClean="0">
                <a:latin typeface="Times New Roman"/>
                <a:cs typeface="Times New Roman"/>
              </a:rPr>
              <a:t>Diegesis</a:t>
            </a:r>
            <a:r>
              <a:rPr lang="en-US" sz="2400" b="1" dirty="0" smtClean="0">
                <a:latin typeface="Times New Roman"/>
                <a:cs typeface="Times New Roman"/>
              </a:rPr>
              <a:t> (imitation-narration)</a:t>
            </a:r>
            <a:endParaRPr lang="en-US" sz="2400" b="1" dirty="0">
              <a:latin typeface="Times New Roman"/>
              <a:cs typeface="Times New Roman"/>
            </a:endParaRPr>
          </a:p>
        </p:txBody>
      </p:sp>
    </p:spTree>
    <p:extLst>
      <p:ext uri="{BB962C8B-B14F-4D97-AF65-F5344CB8AC3E}">
        <p14:creationId xmlns:p14="http://schemas.microsoft.com/office/powerpoint/2010/main" val="301268971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3" name="Rectangle 2"/>
          <p:cNvSpPr/>
          <p:nvPr/>
        </p:nvSpPr>
        <p:spPr>
          <a:xfrm>
            <a:off x="323528" y="1556792"/>
            <a:ext cx="8496944" cy="3785652"/>
          </a:xfrm>
          <a:prstGeom prst="rect">
            <a:avLst/>
          </a:prstGeom>
        </p:spPr>
        <p:txBody>
          <a:bodyPr wrap="square">
            <a:spAutoFit/>
          </a:bodyPr>
          <a:lstStyle/>
          <a:p>
            <a:endParaRPr lang="en-GB" sz="2000" dirty="0">
              <a:latin typeface="Times New Roman"/>
              <a:cs typeface="Times New Roman"/>
            </a:endParaRPr>
          </a:p>
          <a:p>
            <a:pPr marL="342900" indent="-342900">
              <a:buFont typeface="Wingdings" charset="2"/>
              <a:buChar char="v"/>
            </a:pPr>
            <a:r>
              <a:rPr lang="en-GB" sz="2000" dirty="0" smtClean="0">
                <a:latin typeface="Times New Roman"/>
                <a:cs typeface="Times New Roman"/>
              </a:rPr>
              <a:t>Plato </a:t>
            </a:r>
            <a:r>
              <a:rPr lang="en-GB" sz="2000" dirty="0">
                <a:latin typeface="Times New Roman"/>
                <a:cs typeface="Times New Roman"/>
              </a:rPr>
              <a:t>introduced </a:t>
            </a:r>
            <a:r>
              <a:rPr lang="en-GB" sz="2000" dirty="0" smtClean="0">
                <a:latin typeface="Times New Roman"/>
                <a:cs typeface="Times New Roman"/>
              </a:rPr>
              <a:t>another idea that has produced strong </a:t>
            </a:r>
            <a:r>
              <a:rPr lang="en-GB" sz="2000" dirty="0">
                <a:latin typeface="Times New Roman"/>
                <a:cs typeface="Times New Roman"/>
              </a:rPr>
              <a:t>reactions in Western literature and criticism and has been very difficult to understand. </a:t>
            </a:r>
            <a:endParaRPr lang="en-GB" sz="2000" dirty="0" smtClean="0">
              <a:latin typeface="Times New Roman"/>
              <a:cs typeface="Times New Roman"/>
            </a:endParaRPr>
          </a:p>
          <a:p>
            <a:endParaRPr lang="en-GB" sz="2000" dirty="0">
              <a:latin typeface="Times New Roman"/>
              <a:cs typeface="Times New Roman"/>
            </a:endParaRPr>
          </a:p>
          <a:p>
            <a:pPr marL="342900" indent="-342900">
              <a:buFont typeface="Wingdings" charset="2"/>
              <a:buChar char="v"/>
            </a:pPr>
            <a:r>
              <a:rPr lang="en-GB" sz="2000" dirty="0" smtClean="0">
                <a:latin typeface="Times New Roman"/>
                <a:cs typeface="Times New Roman"/>
              </a:rPr>
              <a:t>This </a:t>
            </a:r>
            <a:r>
              <a:rPr lang="en-GB" sz="2000" dirty="0">
                <a:latin typeface="Times New Roman"/>
                <a:cs typeface="Times New Roman"/>
              </a:rPr>
              <a:t>is Plato’s famous decision in Book X of the </a:t>
            </a:r>
            <a:r>
              <a:rPr lang="en-GB" sz="2000" i="1" dirty="0">
                <a:latin typeface="Times New Roman"/>
                <a:cs typeface="Times New Roman"/>
              </a:rPr>
              <a:t>Republic</a:t>
            </a:r>
            <a:r>
              <a:rPr lang="en-GB" sz="2000" dirty="0">
                <a:latin typeface="Times New Roman"/>
                <a:cs typeface="Times New Roman"/>
              </a:rPr>
              <a:t> to ban poets and poetry from the city</a:t>
            </a:r>
            <a:r>
              <a:rPr lang="en-GB" sz="2000" dirty="0" smtClean="0">
                <a:latin typeface="Times New Roman"/>
                <a:cs typeface="Times New Roman"/>
              </a:rPr>
              <a:t>.</a:t>
            </a:r>
          </a:p>
          <a:p>
            <a:endParaRPr lang="en-GB" sz="2000" dirty="0">
              <a:latin typeface="Times New Roman"/>
              <a:cs typeface="Times New Roman"/>
            </a:endParaRPr>
          </a:p>
          <a:p>
            <a:pPr marL="342900" indent="-342900">
              <a:buFont typeface="Wingdings" charset="2"/>
              <a:buChar char="v"/>
            </a:pPr>
            <a:r>
              <a:rPr lang="en-GB" sz="2000" dirty="0" smtClean="0">
                <a:latin typeface="Times New Roman"/>
                <a:cs typeface="Times New Roman"/>
              </a:rPr>
              <a:t>Because </a:t>
            </a:r>
            <a:r>
              <a:rPr lang="en-GB" sz="2000" dirty="0">
                <a:latin typeface="Times New Roman"/>
                <a:cs typeface="Times New Roman"/>
              </a:rPr>
              <a:t>European and Western cultures have always valued poetry, literature and art, Plato’s decision has always been difficult to explain. Western cultures have always claimed that their practice of literature and art are based on Greek antiquity, but here is the most important Greek philosopher rejecting art and poetry and banning them from his ideal city. </a:t>
            </a:r>
            <a:endParaRPr lang="en-GB" sz="2000" dirty="0" smtClean="0">
              <a:latin typeface="Times New Roman"/>
              <a:cs typeface="Times New Roman"/>
            </a:endParaRPr>
          </a:p>
        </p:txBody>
      </p:sp>
      <p:sp>
        <p:nvSpPr>
          <p:cNvPr id="2" name="TextBox 1"/>
          <p:cNvSpPr txBox="1"/>
          <p:nvPr/>
        </p:nvSpPr>
        <p:spPr>
          <a:xfrm>
            <a:off x="611560" y="476672"/>
            <a:ext cx="8064896" cy="461665"/>
          </a:xfrm>
          <a:prstGeom prst="rect">
            <a:avLst/>
          </a:prstGeom>
          <a:noFill/>
        </p:spPr>
        <p:txBody>
          <a:bodyPr wrap="square" rtlCol="0">
            <a:spAutoFit/>
          </a:bodyPr>
          <a:lstStyle/>
          <a:p>
            <a:pPr algn="ctr"/>
            <a:r>
              <a:rPr lang="en-US" sz="2400" b="1" dirty="0" smtClean="0">
                <a:latin typeface="Times New Roman"/>
                <a:cs typeface="Times New Roman"/>
              </a:rPr>
              <a:t>Book X of the Republic</a:t>
            </a:r>
            <a:endParaRPr lang="en-US" sz="2400" b="1" dirty="0">
              <a:latin typeface="Times New Roman"/>
              <a:cs typeface="Times New Roman"/>
            </a:endParaRPr>
          </a:p>
        </p:txBody>
      </p:sp>
    </p:spTree>
    <p:extLst>
      <p:ext uri="{BB962C8B-B14F-4D97-AF65-F5344CB8AC3E}">
        <p14:creationId xmlns:p14="http://schemas.microsoft.com/office/powerpoint/2010/main" val="301268971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3" name="Rectangle 2"/>
          <p:cNvSpPr/>
          <p:nvPr/>
        </p:nvSpPr>
        <p:spPr>
          <a:xfrm>
            <a:off x="323528" y="1556792"/>
            <a:ext cx="8496944" cy="5539978"/>
          </a:xfrm>
          <a:prstGeom prst="rect">
            <a:avLst/>
          </a:prstGeom>
        </p:spPr>
        <p:txBody>
          <a:bodyPr wrap="square">
            <a:spAutoFit/>
          </a:bodyPr>
          <a:lstStyle/>
          <a:p>
            <a:r>
              <a:rPr lang="en-GB" sz="2000" dirty="0" smtClean="0">
                <a:latin typeface="Times New Roman"/>
                <a:cs typeface="Times New Roman"/>
              </a:rPr>
              <a:t>Christopher </a:t>
            </a:r>
            <a:r>
              <a:rPr lang="en-GB" sz="2000" dirty="0" err="1">
                <a:latin typeface="Times New Roman"/>
                <a:cs typeface="Times New Roman"/>
              </a:rPr>
              <a:t>Janaway</a:t>
            </a:r>
            <a:r>
              <a:rPr lang="en-GB" sz="2000" dirty="0">
                <a:latin typeface="Times New Roman"/>
                <a:cs typeface="Times New Roman"/>
              </a:rPr>
              <a:t> sums up Western Reactions to Plato’s Ban of </a:t>
            </a:r>
            <a:r>
              <a:rPr lang="en-GB" sz="2000" dirty="0" smtClean="0">
                <a:latin typeface="Times New Roman"/>
                <a:cs typeface="Times New Roman"/>
              </a:rPr>
              <a:t>Poetry:</a:t>
            </a:r>
            <a:endParaRPr lang="en-US" sz="2000" dirty="0">
              <a:latin typeface="Times New Roman"/>
              <a:cs typeface="Times New Roman"/>
            </a:endParaRPr>
          </a:p>
          <a:p>
            <a:endParaRPr lang="en-US" sz="2000" dirty="0">
              <a:latin typeface="Times New Roman"/>
              <a:cs typeface="Times New Roman"/>
            </a:endParaRPr>
          </a:p>
          <a:p>
            <a:r>
              <a:rPr lang="en-US" sz="2000" dirty="0" smtClean="0">
                <a:latin typeface="Times New Roman"/>
                <a:cs typeface="Times New Roman"/>
              </a:rPr>
              <a:t>“They </a:t>
            </a:r>
            <a:r>
              <a:rPr lang="en-US" sz="2000" dirty="0">
                <a:latin typeface="Times New Roman"/>
                <a:cs typeface="Times New Roman"/>
              </a:rPr>
              <a:t>protest too much: Plato is assailed with ‘gross illogicality and unfairness’, ‘passionate, hopelessly bad arguments’, ‘trivial or sophistic arguments which he cannot himself regard as conclusive’, and a position which is ‘quite unacceptable’ (how dare he!) – but then again it is said that he is only ‘enjoying himself by over-stating his case’, that a ‘comparison with other dialogues makes it quite clear that [these sections of the </a:t>
            </a:r>
            <a:r>
              <a:rPr lang="en-US" sz="2000" i="1" dirty="0">
                <a:latin typeface="Times New Roman"/>
                <a:cs typeface="Times New Roman"/>
              </a:rPr>
              <a:t>Republic</a:t>
            </a:r>
            <a:r>
              <a:rPr lang="en-US" sz="2000" dirty="0">
                <a:latin typeface="Times New Roman"/>
                <a:cs typeface="Times New Roman"/>
              </a:rPr>
              <a:t>] do not contain his considered opinion’, and that we should ‘construct a nobler and more generous theory of Aesthetic Arts’ on his behalf. Perhaps there is a hidden ‘commendation of good art’ even within Book 10 itself, or is Plato ‘struggling after a theory of aesthetics which does not find full expression before Hegel’? ” </a:t>
            </a:r>
          </a:p>
          <a:p>
            <a:endParaRPr lang="en-GB" sz="2000" dirty="0" smtClean="0">
              <a:latin typeface="Times New Roman"/>
              <a:cs typeface="Times New Roman"/>
            </a:endParaRPr>
          </a:p>
          <a:p>
            <a:r>
              <a:rPr lang="en-GB" sz="2000" dirty="0" smtClean="0">
                <a:latin typeface="Times New Roman"/>
                <a:cs typeface="Times New Roman"/>
              </a:rPr>
              <a:t>Christopher </a:t>
            </a:r>
            <a:r>
              <a:rPr lang="en-GB" sz="2000" dirty="0" err="1">
                <a:latin typeface="Times New Roman"/>
                <a:cs typeface="Times New Roman"/>
              </a:rPr>
              <a:t>Janaway</a:t>
            </a:r>
            <a:r>
              <a:rPr lang="en-GB" sz="2000" dirty="0">
                <a:latin typeface="Times New Roman"/>
                <a:cs typeface="Times New Roman"/>
              </a:rPr>
              <a:t>, </a:t>
            </a:r>
            <a:r>
              <a:rPr lang="en-GB" sz="2000" u="sng" dirty="0">
                <a:latin typeface="Times New Roman"/>
                <a:cs typeface="Times New Roman"/>
              </a:rPr>
              <a:t>Images of Excellence: Plato's Critique of the Arts</a:t>
            </a:r>
            <a:r>
              <a:rPr lang="en-GB" sz="2000" dirty="0">
                <a:latin typeface="Times New Roman"/>
                <a:cs typeface="Times New Roman"/>
              </a:rPr>
              <a:t>, (Clarendon Press, Oxford, 1995), p.154, n. 46.</a:t>
            </a:r>
            <a:endParaRPr lang="en-US" sz="2000" dirty="0">
              <a:latin typeface="Times New Roman"/>
              <a:cs typeface="Times New Roman"/>
            </a:endParaRPr>
          </a:p>
          <a:p>
            <a:endParaRPr lang="en-GB" dirty="0" smtClean="0"/>
          </a:p>
          <a:p>
            <a:endParaRPr lang="en-GB" dirty="0"/>
          </a:p>
          <a:p>
            <a:endParaRPr lang="en-GB" dirty="0" smtClean="0"/>
          </a:p>
        </p:txBody>
      </p:sp>
      <p:sp>
        <p:nvSpPr>
          <p:cNvPr id="2" name="TextBox 1"/>
          <p:cNvSpPr txBox="1"/>
          <p:nvPr/>
        </p:nvSpPr>
        <p:spPr>
          <a:xfrm>
            <a:off x="395536" y="620688"/>
            <a:ext cx="8280920" cy="461665"/>
          </a:xfrm>
          <a:prstGeom prst="rect">
            <a:avLst/>
          </a:prstGeom>
          <a:noFill/>
        </p:spPr>
        <p:txBody>
          <a:bodyPr wrap="square" rtlCol="0">
            <a:spAutoFit/>
          </a:bodyPr>
          <a:lstStyle/>
          <a:p>
            <a:pPr algn="ctr"/>
            <a:r>
              <a:rPr lang="en-US" sz="2400" b="1" dirty="0" smtClean="0">
                <a:latin typeface="Times New Roman"/>
                <a:cs typeface="Times New Roman"/>
              </a:rPr>
              <a:t>Plato Bans the Poet</a:t>
            </a:r>
            <a:endParaRPr lang="en-US" sz="2400" b="1" dirty="0">
              <a:latin typeface="Times New Roman"/>
              <a:cs typeface="Times New Roman"/>
            </a:endParaRPr>
          </a:p>
        </p:txBody>
      </p:sp>
    </p:spTree>
    <p:extLst>
      <p:ext uri="{BB962C8B-B14F-4D97-AF65-F5344CB8AC3E}">
        <p14:creationId xmlns:p14="http://schemas.microsoft.com/office/powerpoint/2010/main" val="359089845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3" name="Rectangle 2"/>
          <p:cNvSpPr/>
          <p:nvPr/>
        </p:nvSpPr>
        <p:spPr>
          <a:xfrm>
            <a:off x="323528" y="1556792"/>
            <a:ext cx="8496944" cy="3385542"/>
          </a:xfrm>
          <a:prstGeom prst="rect">
            <a:avLst/>
          </a:prstGeom>
        </p:spPr>
        <p:txBody>
          <a:bodyPr wrap="square">
            <a:spAutoFit/>
          </a:bodyPr>
          <a:lstStyle/>
          <a:p>
            <a:r>
              <a:rPr lang="en-US" sz="2000" dirty="0">
                <a:latin typeface="Times New Roman"/>
                <a:cs typeface="Times New Roman"/>
              </a:rPr>
              <a:t>Some have even written imaginary dialogues with Plato to explain to him the gravity of his decision and teach him how good the Western concept of art </a:t>
            </a:r>
            <a:r>
              <a:rPr lang="en-US" sz="2000" dirty="0" smtClean="0">
                <a:latin typeface="Times New Roman"/>
                <a:cs typeface="Times New Roman"/>
              </a:rPr>
              <a:t>is:</a:t>
            </a:r>
          </a:p>
          <a:p>
            <a:r>
              <a:rPr lang="en-US" sz="2000" dirty="0" smtClean="0">
                <a:latin typeface="Times New Roman"/>
                <a:cs typeface="Times New Roman"/>
              </a:rPr>
              <a:t> </a:t>
            </a:r>
            <a:endParaRPr lang="en-US" sz="2000" dirty="0">
              <a:latin typeface="Times New Roman"/>
              <a:cs typeface="Times New Roman"/>
            </a:endParaRPr>
          </a:p>
          <a:p>
            <a:r>
              <a:rPr lang="en-US" sz="2000" dirty="0" smtClean="0">
                <a:latin typeface="Times New Roman"/>
                <a:cs typeface="Times New Roman"/>
              </a:rPr>
              <a:t>“We </a:t>
            </a:r>
            <a:r>
              <a:rPr lang="en-US" sz="2000" dirty="0">
                <a:latin typeface="Times New Roman"/>
                <a:cs typeface="Times New Roman"/>
              </a:rPr>
              <a:t>may be tempted to imagine teaching Plato this concept of ours, and patiently leading him out of error: ‘You see, these things that you are attacking are Art. If something is Art it invariably has the following value…and does not really need any further justification.’ (‘Thank you for clearing that up’, he might reply -…</a:t>
            </a:r>
            <a:r>
              <a:rPr lang="en-US" sz="2000" dirty="0" smtClean="0">
                <a:latin typeface="Times New Roman"/>
                <a:cs typeface="Times New Roman"/>
              </a:rPr>
              <a:t>)”</a:t>
            </a:r>
          </a:p>
          <a:p>
            <a:r>
              <a:rPr lang="en-US" sz="2000" dirty="0" smtClean="0">
                <a:latin typeface="Times New Roman"/>
                <a:cs typeface="Times New Roman"/>
              </a:rPr>
              <a:t>Ibid</a:t>
            </a:r>
            <a:r>
              <a:rPr lang="en-US" sz="2000" dirty="0">
                <a:latin typeface="Times New Roman"/>
                <a:cs typeface="Times New Roman"/>
              </a:rPr>
              <a:t>.</a:t>
            </a:r>
          </a:p>
          <a:p>
            <a:endParaRPr lang="en-GB" dirty="0" smtClean="0"/>
          </a:p>
          <a:p>
            <a:endParaRPr lang="en-GB" dirty="0"/>
          </a:p>
          <a:p>
            <a:endParaRPr lang="en-GB" dirty="0" smtClean="0"/>
          </a:p>
        </p:txBody>
      </p:sp>
    </p:spTree>
    <p:extLst>
      <p:ext uri="{BB962C8B-B14F-4D97-AF65-F5344CB8AC3E}">
        <p14:creationId xmlns:p14="http://schemas.microsoft.com/office/powerpoint/2010/main" val="205414389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3" name="Rectangle 2"/>
          <p:cNvSpPr/>
          <p:nvPr/>
        </p:nvSpPr>
        <p:spPr>
          <a:xfrm>
            <a:off x="251520" y="1628800"/>
            <a:ext cx="8496944" cy="646331"/>
          </a:xfrm>
          <a:prstGeom prst="rect">
            <a:avLst/>
          </a:prstGeom>
        </p:spPr>
        <p:txBody>
          <a:bodyPr wrap="square">
            <a:spAutoFit/>
          </a:bodyPr>
          <a:lstStyle/>
          <a:p>
            <a:endParaRPr lang="en-GB" dirty="0"/>
          </a:p>
          <a:p>
            <a:endParaRPr lang="en-GB" dirty="0" smtClean="0"/>
          </a:p>
        </p:txBody>
      </p:sp>
      <p:sp>
        <p:nvSpPr>
          <p:cNvPr id="2" name="Rectangle 1"/>
          <p:cNvSpPr/>
          <p:nvPr/>
        </p:nvSpPr>
        <p:spPr>
          <a:xfrm>
            <a:off x="611560" y="1484784"/>
            <a:ext cx="7920880" cy="4678204"/>
          </a:xfrm>
          <a:prstGeom prst="rect">
            <a:avLst/>
          </a:prstGeom>
        </p:spPr>
        <p:txBody>
          <a:bodyPr wrap="square">
            <a:spAutoFit/>
          </a:bodyPr>
          <a:lstStyle/>
          <a:p>
            <a:pPr marL="342900" indent="-342900">
              <a:buFont typeface="Wingdings" charset="2"/>
              <a:buChar char="v"/>
            </a:pPr>
            <a:r>
              <a:rPr lang="en-GB" sz="2000" dirty="0">
                <a:latin typeface="Times New Roman"/>
                <a:cs typeface="Times New Roman"/>
              </a:rPr>
              <a:t>O</a:t>
            </a:r>
            <a:r>
              <a:rPr lang="en-GB" sz="2000" dirty="0" smtClean="0">
                <a:latin typeface="Times New Roman"/>
                <a:cs typeface="Times New Roman"/>
              </a:rPr>
              <a:t>nly </a:t>
            </a:r>
            <a:r>
              <a:rPr lang="en-GB" sz="2000" dirty="0">
                <a:latin typeface="Times New Roman"/>
                <a:cs typeface="Times New Roman"/>
              </a:rPr>
              <a:t>in the </a:t>
            </a:r>
            <a:r>
              <a:rPr lang="en-GB" sz="2000" dirty="0" smtClean="0">
                <a:latin typeface="Times New Roman"/>
                <a:cs typeface="Times New Roman"/>
              </a:rPr>
              <a:t>20</a:t>
            </a:r>
            <a:r>
              <a:rPr lang="en-GB" sz="2000" baseline="30000" dirty="0" smtClean="0">
                <a:latin typeface="Times New Roman"/>
                <a:cs typeface="Times New Roman"/>
              </a:rPr>
              <a:t>th</a:t>
            </a:r>
            <a:r>
              <a:rPr lang="en-GB" sz="2000" dirty="0" smtClean="0">
                <a:latin typeface="Times New Roman"/>
                <a:cs typeface="Times New Roman"/>
              </a:rPr>
              <a:t> </a:t>
            </a:r>
            <a:r>
              <a:rPr lang="en-GB" sz="2000" dirty="0">
                <a:latin typeface="Times New Roman"/>
                <a:cs typeface="Times New Roman"/>
              </a:rPr>
              <a:t>century that some scholars finally showed that the poetry that Plato talks about </a:t>
            </a:r>
            <a:r>
              <a:rPr lang="en-GB" sz="2000" dirty="0" smtClean="0">
                <a:latin typeface="Times New Roman"/>
                <a:cs typeface="Times New Roman"/>
              </a:rPr>
              <a:t>and bans is </a:t>
            </a:r>
            <a:r>
              <a:rPr lang="en-GB" sz="2000" dirty="0">
                <a:latin typeface="Times New Roman"/>
                <a:cs typeface="Times New Roman"/>
              </a:rPr>
              <a:t>different from the poetry and art that Europe and the West have. </a:t>
            </a:r>
          </a:p>
          <a:p>
            <a:endParaRPr lang="en-GB" sz="2000" dirty="0" smtClean="0">
              <a:latin typeface="Times New Roman"/>
              <a:cs typeface="Times New Roman"/>
            </a:endParaRPr>
          </a:p>
          <a:p>
            <a:pPr marL="342900" indent="-342900">
              <a:buFont typeface="Wingdings" charset="2"/>
              <a:buChar char="v"/>
            </a:pPr>
            <a:r>
              <a:rPr lang="en-US" sz="2000" dirty="0" smtClean="0">
                <a:latin typeface="Times New Roman"/>
                <a:cs typeface="Times New Roman"/>
              </a:rPr>
              <a:t>Paul </a:t>
            </a:r>
            <a:r>
              <a:rPr lang="en-US" sz="2000" dirty="0" err="1">
                <a:latin typeface="Times New Roman"/>
                <a:cs typeface="Times New Roman"/>
              </a:rPr>
              <a:t>Kristller</a:t>
            </a:r>
            <a:r>
              <a:rPr lang="en-US" sz="2000" dirty="0">
                <a:latin typeface="Times New Roman"/>
                <a:cs typeface="Times New Roman"/>
              </a:rPr>
              <a:t> drew attention to the fact that the Greeks did not have anything similar to the Western ideas of art and literature. The Western ideas of art and literature did not exist in ancient Greece and Rome:</a:t>
            </a:r>
          </a:p>
          <a:p>
            <a:endParaRPr lang="en-US" sz="2000" dirty="0" smtClean="0">
              <a:latin typeface="Times New Roman"/>
              <a:cs typeface="Times New Roman"/>
            </a:endParaRPr>
          </a:p>
          <a:p>
            <a:r>
              <a:rPr lang="en-US" sz="2000" dirty="0" smtClean="0">
                <a:latin typeface="Times New Roman"/>
                <a:cs typeface="Times New Roman"/>
              </a:rPr>
              <a:t>“</a:t>
            </a:r>
            <a:r>
              <a:rPr lang="en-US" sz="2000" dirty="0">
                <a:latin typeface="Times New Roman"/>
                <a:cs typeface="Times New Roman"/>
              </a:rPr>
              <a:t>The Greek term for Art and its Latin equivalent (</a:t>
            </a:r>
            <a:r>
              <a:rPr lang="en-US" sz="2000" dirty="0" err="1">
                <a:latin typeface="Times New Roman"/>
                <a:cs typeface="Times New Roman"/>
              </a:rPr>
              <a:t>ars</a:t>
            </a:r>
            <a:r>
              <a:rPr lang="en-US" sz="2000" dirty="0">
                <a:latin typeface="Times New Roman"/>
                <a:cs typeface="Times New Roman"/>
              </a:rPr>
              <a:t>) do not specifically denote the “fine arts” in the modern sense, but were applied to all kinds of human activities which we would call crafts or sciences.” </a:t>
            </a:r>
          </a:p>
          <a:p>
            <a:endParaRPr lang="en-US" sz="2000" dirty="0">
              <a:latin typeface="Times New Roman"/>
              <a:cs typeface="Times New Roman"/>
            </a:endParaRPr>
          </a:p>
          <a:p>
            <a:r>
              <a:rPr lang="en-GB" sz="2000" dirty="0" smtClean="0">
                <a:latin typeface="Times New Roman"/>
                <a:cs typeface="Times New Roman"/>
              </a:rPr>
              <a:t>Paul </a:t>
            </a:r>
            <a:r>
              <a:rPr lang="en-GB" sz="2000" dirty="0" err="1">
                <a:latin typeface="Times New Roman"/>
                <a:cs typeface="Times New Roman"/>
              </a:rPr>
              <a:t>Kristller</a:t>
            </a:r>
            <a:r>
              <a:rPr lang="en-GB" sz="2000" dirty="0">
                <a:latin typeface="Times New Roman"/>
                <a:cs typeface="Times New Roman"/>
              </a:rPr>
              <a:t>, “The Modern System of the Arts,” in </a:t>
            </a:r>
            <a:r>
              <a:rPr lang="en-GB" sz="2000" i="1" dirty="0">
                <a:latin typeface="Times New Roman"/>
                <a:cs typeface="Times New Roman"/>
              </a:rPr>
              <a:t>Journal of the History of Ideas</a:t>
            </a:r>
            <a:r>
              <a:rPr lang="en-GB" sz="2000" dirty="0">
                <a:latin typeface="Times New Roman"/>
                <a:cs typeface="Times New Roman"/>
              </a:rPr>
              <a:t>, vols. XII-XIII, (1951 and 1952), p. 498.</a:t>
            </a:r>
            <a:endParaRPr lang="en-US" sz="2000" dirty="0">
              <a:latin typeface="Times New Roman"/>
              <a:cs typeface="Times New Roman"/>
            </a:endParaRPr>
          </a:p>
          <a:p>
            <a:endParaRPr lang="en-US" dirty="0"/>
          </a:p>
        </p:txBody>
      </p:sp>
      <p:sp>
        <p:nvSpPr>
          <p:cNvPr id="4" name="TextBox 3"/>
          <p:cNvSpPr txBox="1"/>
          <p:nvPr/>
        </p:nvSpPr>
        <p:spPr>
          <a:xfrm>
            <a:off x="539552" y="660400"/>
            <a:ext cx="8280920" cy="461665"/>
          </a:xfrm>
          <a:prstGeom prst="rect">
            <a:avLst/>
          </a:prstGeom>
          <a:noFill/>
        </p:spPr>
        <p:txBody>
          <a:bodyPr wrap="square" rtlCol="0">
            <a:spAutoFit/>
          </a:bodyPr>
          <a:lstStyle/>
          <a:p>
            <a:pPr algn="ctr"/>
            <a:r>
              <a:rPr lang="en-US" sz="2400" b="1" dirty="0" smtClean="0">
                <a:latin typeface="Times New Roman"/>
                <a:cs typeface="Times New Roman"/>
              </a:rPr>
              <a:t>Oral Society</a:t>
            </a:r>
            <a:endParaRPr lang="en-US" sz="2400" b="1" dirty="0">
              <a:latin typeface="Times New Roman"/>
              <a:cs typeface="Times New Roman"/>
            </a:endParaRPr>
          </a:p>
        </p:txBody>
      </p:sp>
    </p:spTree>
    <p:extLst>
      <p:ext uri="{BB962C8B-B14F-4D97-AF65-F5344CB8AC3E}">
        <p14:creationId xmlns:p14="http://schemas.microsoft.com/office/powerpoint/2010/main" val="199673049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3" name="Rectangle 2"/>
          <p:cNvSpPr/>
          <p:nvPr/>
        </p:nvSpPr>
        <p:spPr>
          <a:xfrm>
            <a:off x="251520" y="1628800"/>
            <a:ext cx="8496944" cy="646331"/>
          </a:xfrm>
          <a:prstGeom prst="rect">
            <a:avLst/>
          </a:prstGeom>
        </p:spPr>
        <p:txBody>
          <a:bodyPr wrap="square">
            <a:spAutoFit/>
          </a:bodyPr>
          <a:lstStyle/>
          <a:p>
            <a:endParaRPr lang="en-GB" dirty="0"/>
          </a:p>
          <a:p>
            <a:endParaRPr lang="en-GB" dirty="0" smtClean="0"/>
          </a:p>
        </p:txBody>
      </p:sp>
      <p:sp>
        <p:nvSpPr>
          <p:cNvPr id="2" name="Rectangle 1"/>
          <p:cNvSpPr/>
          <p:nvPr/>
        </p:nvSpPr>
        <p:spPr>
          <a:xfrm>
            <a:off x="611560" y="1484784"/>
            <a:ext cx="7920880" cy="3416320"/>
          </a:xfrm>
          <a:prstGeom prst="rect">
            <a:avLst/>
          </a:prstGeom>
        </p:spPr>
        <p:txBody>
          <a:bodyPr wrap="square">
            <a:spAutoFit/>
          </a:bodyPr>
          <a:lstStyle/>
          <a:p>
            <a:pPr marL="285750" indent="-285750">
              <a:buFont typeface="Wingdings" charset="2"/>
              <a:buChar char="v"/>
            </a:pPr>
            <a:r>
              <a:rPr lang="en-US" dirty="0" smtClean="0"/>
              <a:t>A </a:t>
            </a:r>
            <a:r>
              <a:rPr lang="en-US" dirty="0"/>
              <a:t>decade later Eric Havelock confirmed the same point:</a:t>
            </a:r>
          </a:p>
          <a:p>
            <a:endParaRPr lang="en-US" dirty="0" smtClean="0"/>
          </a:p>
          <a:p>
            <a:r>
              <a:rPr lang="en-US" dirty="0" smtClean="0"/>
              <a:t>“Neither </a:t>
            </a:r>
            <a:r>
              <a:rPr lang="en-US" dirty="0"/>
              <a:t>“art” nor “artist”, </a:t>
            </a:r>
            <a:r>
              <a:rPr lang="en-US" i="1" dirty="0"/>
              <a:t>as we use the words</a:t>
            </a:r>
            <a:r>
              <a:rPr lang="en-US" dirty="0"/>
              <a:t>, is translatable into archaic or high-classical Greek</a:t>
            </a:r>
            <a:r>
              <a:rPr lang="en-US" dirty="0" smtClean="0"/>
              <a:t>.” </a:t>
            </a:r>
            <a:endParaRPr lang="en-US" dirty="0"/>
          </a:p>
          <a:p>
            <a:r>
              <a:rPr lang="en-GB" dirty="0" smtClean="0"/>
              <a:t>Eric </a:t>
            </a:r>
            <a:r>
              <a:rPr lang="en-GB" dirty="0"/>
              <a:t>Havelock, </a:t>
            </a:r>
            <a:r>
              <a:rPr lang="en-GB" i="1" dirty="0"/>
              <a:t>Preface to Plato</a:t>
            </a:r>
            <a:r>
              <a:rPr lang="en-GB" dirty="0"/>
              <a:t>,  (p. 33, n. 37.</a:t>
            </a:r>
            <a:r>
              <a:rPr lang="en-GB" dirty="0" smtClean="0"/>
              <a:t>)</a:t>
            </a:r>
          </a:p>
          <a:p>
            <a:endParaRPr lang="en-GB" dirty="0"/>
          </a:p>
          <a:p>
            <a:pPr marL="285750" indent="-285750">
              <a:buFont typeface="Wingdings" charset="2"/>
              <a:buChar char="v"/>
            </a:pPr>
            <a:r>
              <a:rPr lang="en-US" dirty="0"/>
              <a:t>The Western institution of “Fine Arts” or “</a:t>
            </a:r>
            <a:r>
              <a:rPr lang="en-US" i="1" dirty="0"/>
              <a:t>les Beaux Arts”</a:t>
            </a:r>
            <a:r>
              <a:rPr lang="en-US" dirty="0"/>
              <a:t> or Aesthetics”, as a system that includes on the basis of common characteristics those human activities [painting, architecture, sculpture, music and poetry] and separates them from the crafts and the sciences, are all products of the mid eighteenth century:</a:t>
            </a:r>
          </a:p>
          <a:p>
            <a:endParaRPr lang="en-US" dirty="0"/>
          </a:p>
        </p:txBody>
      </p:sp>
    </p:spTree>
    <p:extLst>
      <p:ext uri="{BB962C8B-B14F-4D97-AF65-F5344CB8AC3E}">
        <p14:creationId xmlns:p14="http://schemas.microsoft.com/office/powerpoint/2010/main" val="325308448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3" name="Rectangle 2"/>
          <p:cNvSpPr/>
          <p:nvPr/>
        </p:nvSpPr>
        <p:spPr>
          <a:xfrm>
            <a:off x="251520" y="1628800"/>
            <a:ext cx="8496944" cy="646331"/>
          </a:xfrm>
          <a:prstGeom prst="rect">
            <a:avLst/>
          </a:prstGeom>
        </p:spPr>
        <p:txBody>
          <a:bodyPr wrap="square">
            <a:spAutoFit/>
          </a:bodyPr>
          <a:lstStyle/>
          <a:p>
            <a:endParaRPr lang="en-GB" dirty="0"/>
          </a:p>
          <a:p>
            <a:endParaRPr lang="en-GB" dirty="0" smtClean="0"/>
          </a:p>
        </p:txBody>
      </p:sp>
      <p:sp>
        <p:nvSpPr>
          <p:cNvPr id="2" name="Rectangle 1"/>
          <p:cNvSpPr/>
          <p:nvPr/>
        </p:nvSpPr>
        <p:spPr>
          <a:xfrm>
            <a:off x="611560" y="1484784"/>
            <a:ext cx="7920880" cy="3754874"/>
          </a:xfrm>
          <a:prstGeom prst="rect">
            <a:avLst/>
          </a:prstGeom>
        </p:spPr>
        <p:txBody>
          <a:bodyPr wrap="square">
            <a:spAutoFit/>
          </a:bodyPr>
          <a:lstStyle/>
          <a:p>
            <a:r>
              <a:rPr lang="en-US" dirty="0" smtClean="0"/>
              <a:t>“</a:t>
            </a:r>
            <a:r>
              <a:rPr lang="en-US" sz="2000" dirty="0" smtClean="0">
                <a:latin typeface="Times New Roman"/>
                <a:cs typeface="Times New Roman"/>
              </a:rPr>
              <a:t>The </a:t>
            </a:r>
            <a:r>
              <a:rPr lang="en-US" sz="2000" dirty="0">
                <a:latin typeface="Times New Roman"/>
                <a:cs typeface="Times New Roman"/>
              </a:rPr>
              <a:t>basic notion that the five “major arts” [painting, sculpture, architecture, music and poetry] constitute an area all by themselves, clearly separated by common characteristics from the crafts and the sciences and other human activities, has been taken for granted by most writers on aesthetics from Kant to the present day. It is freely employed even by those critics of art and literature who profess not to believe in “aesthetics”; and it is accepted as a matter of course by the general public of amateurs who assign to “Art” with a capital A that ever narrowing area of modern life which is not occupied by science, religion, or practical </a:t>
            </a:r>
            <a:r>
              <a:rPr lang="en-US" sz="2000" dirty="0" smtClean="0">
                <a:latin typeface="Times New Roman"/>
                <a:cs typeface="Times New Roman"/>
              </a:rPr>
              <a:t>pursuit.”</a:t>
            </a:r>
            <a:endParaRPr lang="en-US" sz="2000" dirty="0">
              <a:latin typeface="Times New Roman"/>
              <a:cs typeface="Times New Roman"/>
            </a:endParaRPr>
          </a:p>
          <a:p>
            <a:r>
              <a:rPr lang="en-GB" sz="2000" dirty="0">
                <a:latin typeface="Times New Roman"/>
                <a:cs typeface="Times New Roman"/>
              </a:rPr>
              <a:t> </a:t>
            </a:r>
            <a:endParaRPr lang="en-US" sz="2000" dirty="0">
              <a:latin typeface="Times New Roman"/>
              <a:cs typeface="Times New Roman"/>
            </a:endParaRPr>
          </a:p>
          <a:p>
            <a:r>
              <a:rPr lang="en-GB" sz="2000" dirty="0">
                <a:latin typeface="Times New Roman"/>
                <a:cs typeface="Times New Roman"/>
              </a:rPr>
              <a:t>Paul </a:t>
            </a:r>
            <a:r>
              <a:rPr lang="en-GB" sz="2000" dirty="0" err="1">
                <a:latin typeface="Times New Roman"/>
                <a:cs typeface="Times New Roman"/>
              </a:rPr>
              <a:t>Kristeller</a:t>
            </a:r>
            <a:r>
              <a:rPr lang="en-GB" sz="2000" dirty="0">
                <a:latin typeface="Times New Roman"/>
                <a:cs typeface="Times New Roman"/>
              </a:rPr>
              <a:t>, “The Modern System of the Arts,” (p. 498.)</a:t>
            </a:r>
            <a:endParaRPr lang="en-US" sz="2000" dirty="0">
              <a:latin typeface="Times New Roman"/>
              <a:cs typeface="Times New Roman"/>
            </a:endParaRPr>
          </a:p>
          <a:p>
            <a:endParaRPr lang="en-US" dirty="0"/>
          </a:p>
        </p:txBody>
      </p:sp>
      <p:sp>
        <p:nvSpPr>
          <p:cNvPr id="4" name="TextBox 3"/>
          <p:cNvSpPr txBox="1"/>
          <p:nvPr/>
        </p:nvSpPr>
        <p:spPr>
          <a:xfrm>
            <a:off x="467545" y="711200"/>
            <a:ext cx="7163316" cy="461665"/>
          </a:xfrm>
          <a:prstGeom prst="rect">
            <a:avLst/>
          </a:prstGeom>
          <a:noFill/>
        </p:spPr>
        <p:txBody>
          <a:bodyPr wrap="square" rtlCol="0">
            <a:spAutoFit/>
          </a:bodyPr>
          <a:lstStyle/>
          <a:p>
            <a:pPr algn="ctr"/>
            <a:r>
              <a:rPr lang="en-US" sz="2400" b="1" dirty="0" smtClean="0">
                <a:latin typeface="Times New Roman"/>
                <a:cs typeface="Times New Roman"/>
              </a:rPr>
              <a:t>Arts is an 18</a:t>
            </a:r>
            <a:r>
              <a:rPr lang="en-US" sz="2400" b="1" baseline="30000" dirty="0" smtClean="0">
                <a:latin typeface="Times New Roman"/>
                <a:cs typeface="Times New Roman"/>
              </a:rPr>
              <a:t>th</a:t>
            </a:r>
            <a:r>
              <a:rPr lang="en-US" sz="2400" b="1" dirty="0" smtClean="0">
                <a:latin typeface="Times New Roman"/>
                <a:cs typeface="Times New Roman"/>
              </a:rPr>
              <a:t> Century Invention</a:t>
            </a:r>
            <a:endParaRPr lang="en-US" sz="2400" b="1" dirty="0">
              <a:latin typeface="Times New Roman"/>
              <a:cs typeface="Times New Roman"/>
            </a:endParaRPr>
          </a:p>
        </p:txBody>
      </p:sp>
    </p:spTree>
    <p:extLst>
      <p:ext uri="{BB962C8B-B14F-4D97-AF65-F5344CB8AC3E}">
        <p14:creationId xmlns:p14="http://schemas.microsoft.com/office/powerpoint/2010/main" val="119618142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2"/>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3" name="Rectangle 2"/>
          <p:cNvSpPr/>
          <p:nvPr/>
        </p:nvSpPr>
        <p:spPr>
          <a:xfrm>
            <a:off x="251520" y="1628800"/>
            <a:ext cx="8496944" cy="646331"/>
          </a:xfrm>
          <a:prstGeom prst="rect">
            <a:avLst/>
          </a:prstGeom>
        </p:spPr>
        <p:txBody>
          <a:bodyPr wrap="square">
            <a:spAutoFit/>
          </a:bodyPr>
          <a:lstStyle/>
          <a:p>
            <a:endParaRPr lang="en-GB" dirty="0"/>
          </a:p>
          <a:p>
            <a:endParaRPr lang="en-GB" dirty="0" smtClean="0"/>
          </a:p>
        </p:txBody>
      </p:sp>
      <p:sp>
        <p:nvSpPr>
          <p:cNvPr id="2" name="Rectangle 1"/>
          <p:cNvSpPr/>
          <p:nvPr/>
        </p:nvSpPr>
        <p:spPr>
          <a:xfrm>
            <a:off x="611560" y="1484784"/>
            <a:ext cx="7920880" cy="3970318"/>
          </a:xfrm>
          <a:prstGeom prst="rect">
            <a:avLst/>
          </a:prstGeom>
        </p:spPr>
        <p:txBody>
          <a:bodyPr wrap="square">
            <a:spAutoFit/>
          </a:bodyPr>
          <a:lstStyle/>
          <a:p>
            <a:r>
              <a:rPr lang="en-GB" sz="2000" dirty="0">
                <a:latin typeface="Times New Roman"/>
                <a:cs typeface="Times New Roman"/>
              </a:rPr>
              <a:t>So what kind of poetry did the Greeks have? </a:t>
            </a:r>
            <a:r>
              <a:rPr lang="en-GB" sz="2000" dirty="0" smtClean="0">
                <a:latin typeface="Times New Roman"/>
                <a:cs typeface="Times New Roman"/>
              </a:rPr>
              <a:t>Why did Plato ban it? </a:t>
            </a:r>
            <a:endParaRPr lang="en-US" sz="2000" dirty="0">
              <a:latin typeface="Times New Roman"/>
              <a:cs typeface="Times New Roman"/>
            </a:endParaRPr>
          </a:p>
          <a:p>
            <a:endParaRPr lang="en-US" sz="2000" dirty="0" smtClean="0">
              <a:latin typeface="Times New Roman"/>
              <a:cs typeface="Times New Roman"/>
            </a:endParaRPr>
          </a:p>
          <a:p>
            <a:r>
              <a:rPr lang="en-US" sz="2000" dirty="0">
                <a:latin typeface="Times New Roman"/>
                <a:cs typeface="Times New Roman"/>
              </a:rPr>
              <a:t>Notice, first, that Plato does not use the words “literature” or “art.” He uses the word “poetry.” The discipline that we call today Literature is </a:t>
            </a:r>
            <a:r>
              <a:rPr lang="en-US" sz="2000" dirty="0" smtClean="0">
                <a:latin typeface="Times New Roman"/>
                <a:cs typeface="Times New Roman"/>
              </a:rPr>
              <a:t>an </a:t>
            </a:r>
            <a:r>
              <a:rPr lang="en-US" sz="2000" dirty="0">
                <a:latin typeface="Times New Roman"/>
                <a:cs typeface="Times New Roman"/>
              </a:rPr>
              <a:t>18</a:t>
            </a:r>
            <a:r>
              <a:rPr lang="en-US" sz="2000" baseline="30000" dirty="0">
                <a:latin typeface="Times New Roman"/>
                <a:cs typeface="Times New Roman"/>
              </a:rPr>
              <a:t>th</a:t>
            </a:r>
            <a:r>
              <a:rPr lang="en-US" sz="2000" dirty="0">
                <a:latin typeface="Times New Roman"/>
                <a:cs typeface="Times New Roman"/>
              </a:rPr>
              <a:t> century European invention. In the ancient world, they had poetry, tragedy and comedy, but they were all known as “poetry.” They poet could be a tragedian like Sophocles or Euripides, a comedian like Aristophanes, or an epic poet like Homer, but the Greeks never called any of these poets </a:t>
            </a:r>
            <a:r>
              <a:rPr lang="en-US" sz="2000" dirty="0" smtClean="0">
                <a:latin typeface="Times New Roman"/>
                <a:cs typeface="Times New Roman"/>
              </a:rPr>
              <a:t>“artists” </a:t>
            </a:r>
            <a:r>
              <a:rPr lang="en-US" sz="2000" dirty="0">
                <a:latin typeface="Times New Roman"/>
                <a:cs typeface="Times New Roman"/>
              </a:rPr>
              <a:t>and they never called their poems and plays, </a:t>
            </a:r>
            <a:r>
              <a:rPr lang="en-US" sz="2000" dirty="0" smtClean="0">
                <a:latin typeface="Times New Roman"/>
                <a:cs typeface="Times New Roman"/>
              </a:rPr>
              <a:t>“literature.</a:t>
            </a:r>
            <a:r>
              <a:rPr lang="en-US" dirty="0" smtClean="0"/>
              <a:t>”</a:t>
            </a:r>
          </a:p>
          <a:p>
            <a:endParaRPr lang="en-US" dirty="0"/>
          </a:p>
          <a:p>
            <a:r>
              <a:rPr lang="en-US" dirty="0" smtClean="0"/>
              <a:t> </a:t>
            </a:r>
          </a:p>
          <a:p>
            <a:endParaRPr lang="en-US" dirty="0"/>
          </a:p>
          <a:p>
            <a:endParaRPr lang="en-US" dirty="0"/>
          </a:p>
        </p:txBody>
      </p:sp>
    </p:spTree>
    <p:extLst>
      <p:ext uri="{BB962C8B-B14F-4D97-AF65-F5344CB8AC3E}">
        <p14:creationId xmlns:p14="http://schemas.microsoft.com/office/powerpoint/2010/main" val="370671464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3" name="Rectangle 2"/>
          <p:cNvSpPr/>
          <p:nvPr/>
        </p:nvSpPr>
        <p:spPr>
          <a:xfrm>
            <a:off x="251520" y="1628800"/>
            <a:ext cx="8496944" cy="646331"/>
          </a:xfrm>
          <a:prstGeom prst="rect">
            <a:avLst/>
          </a:prstGeom>
        </p:spPr>
        <p:txBody>
          <a:bodyPr wrap="square">
            <a:spAutoFit/>
          </a:bodyPr>
          <a:lstStyle/>
          <a:p>
            <a:endParaRPr lang="en-GB" dirty="0"/>
          </a:p>
          <a:p>
            <a:endParaRPr lang="en-GB" dirty="0" smtClean="0"/>
          </a:p>
        </p:txBody>
      </p:sp>
      <p:sp>
        <p:nvSpPr>
          <p:cNvPr id="2" name="Rectangle 1"/>
          <p:cNvSpPr/>
          <p:nvPr/>
        </p:nvSpPr>
        <p:spPr>
          <a:xfrm>
            <a:off x="611560" y="1484784"/>
            <a:ext cx="7920880" cy="5262979"/>
          </a:xfrm>
          <a:prstGeom prst="rect">
            <a:avLst/>
          </a:prstGeom>
        </p:spPr>
        <p:txBody>
          <a:bodyPr wrap="square">
            <a:spAutoFit/>
          </a:bodyPr>
          <a:lstStyle/>
          <a:p>
            <a:pPr marL="285750" indent="-285750">
              <a:buFont typeface="Wingdings" charset="2"/>
              <a:buChar char="v"/>
            </a:pPr>
            <a:r>
              <a:rPr lang="en-GB" sz="2000" dirty="0">
                <a:latin typeface="Times New Roman"/>
                <a:cs typeface="Times New Roman"/>
              </a:rPr>
              <a:t>The poet that Plato describes in the </a:t>
            </a:r>
            <a:r>
              <a:rPr lang="en-GB" sz="2000" i="1" dirty="0">
                <a:latin typeface="Times New Roman"/>
                <a:cs typeface="Times New Roman"/>
              </a:rPr>
              <a:t>Republic</a:t>
            </a:r>
            <a:r>
              <a:rPr lang="en-GB" sz="2000" dirty="0">
                <a:latin typeface="Times New Roman"/>
                <a:cs typeface="Times New Roman"/>
              </a:rPr>
              <a:t>, as Eric Havelock shows, is a poet, a performer and an educator. The poetry that Plato talks about </a:t>
            </a:r>
            <a:r>
              <a:rPr lang="en-GB" sz="2000" dirty="0" smtClean="0">
                <a:latin typeface="Times New Roman"/>
                <a:cs typeface="Times New Roman"/>
              </a:rPr>
              <a:t>was </a:t>
            </a:r>
            <a:r>
              <a:rPr lang="en-GB" sz="2000" dirty="0">
                <a:latin typeface="Times New Roman"/>
                <a:cs typeface="Times New Roman"/>
              </a:rPr>
              <a:t>main source of knowledge in the </a:t>
            </a:r>
            <a:r>
              <a:rPr lang="en-GB" sz="2000" dirty="0" smtClean="0">
                <a:latin typeface="Times New Roman"/>
                <a:cs typeface="Times New Roman"/>
              </a:rPr>
              <a:t>society.</a:t>
            </a:r>
          </a:p>
          <a:p>
            <a:endParaRPr lang="en-GB" sz="2000" dirty="0">
              <a:latin typeface="Times New Roman"/>
              <a:cs typeface="Times New Roman"/>
            </a:endParaRPr>
          </a:p>
          <a:p>
            <a:pPr marL="285750" indent="-285750">
              <a:buFont typeface="Wingdings" charset="2"/>
              <a:buChar char="v"/>
            </a:pPr>
            <a:r>
              <a:rPr lang="en-GB" sz="2000" dirty="0" smtClean="0">
                <a:latin typeface="Times New Roman"/>
                <a:cs typeface="Times New Roman"/>
              </a:rPr>
              <a:t>It is only </a:t>
            </a:r>
            <a:r>
              <a:rPr lang="en-GB" sz="2000" dirty="0">
                <a:latin typeface="Times New Roman"/>
                <a:cs typeface="Times New Roman"/>
              </a:rPr>
              <a:t>in an oral society that poetry becomes the most principal source of knowledge and education. </a:t>
            </a:r>
            <a:endParaRPr lang="en-GB" sz="2000" dirty="0" smtClean="0">
              <a:latin typeface="Times New Roman"/>
              <a:cs typeface="Times New Roman"/>
            </a:endParaRPr>
          </a:p>
          <a:p>
            <a:endParaRPr lang="en-GB" sz="2000" dirty="0">
              <a:latin typeface="Times New Roman"/>
              <a:cs typeface="Times New Roman"/>
            </a:endParaRPr>
          </a:p>
          <a:p>
            <a:pPr marL="285750" indent="-285750">
              <a:buFont typeface="Wingdings" charset="2"/>
              <a:buChar char="v"/>
            </a:pPr>
            <a:r>
              <a:rPr lang="en-GB" sz="2000" dirty="0" smtClean="0">
                <a:latin typeface="Times New Roman"/>
                <a:cs typeface="Times New Roman"/>
              </a:rPr>
              <a:t>The reason:  in a </a:t>
            </a:r>
            <a:r>
              <a:rPr lang="en-GB" sz="2000" dirty="0">
                <a:latin typeface="Times New Roman"/>
                <a:cs typeface="Times New Roman"/>
              </a:rPr>
              <a:t>society that does not have a system of </a:t>
            </a:r>
            <a:r>
              <a:rPr lang="en-GB" sz="2000" dirty="0" smtClean="0">
                <a:latin typeface="Times New Roman"/>
                <a:cs typeface="Times New Roman"/>
              </a:rPr>
              <a:t>writing, </a:t>
            </a:r>
            <a:r>
              <a:rPr lang="en-GB" sz="2000" dirty="0">
                <a:latin typeface="Times New Roman"/>
                <a:cs typeface="Times New Roman"/>
              </a:rPr>
              <a:t>poetry becomes useful to </a:t>
            </a:r>
            <a:r>
              <a:rPr lang="en-GB" sz="2000" dirty="0" smtClean="0">
                <a:latin typeface="Times New Roman"/>
                <a:cs typeface="Times New Roman"/>
              </a:rPr>
              <a:t>record and preserve </a:t>
            </a:r>
            <a:r>
              <a:rPr lang="en-GB" sz="2000" dirty="0">
                <a:latin typeface="Times New Roman"/>
                <a:cs typeface="Times New Roman"/>
              </a:rPr>
              <a:t>knowledge. </a:t>
            </a:r>
            <a:endParaRPr lang="en-GB" sz="2000" dirty="0" smtClean="0">
              <a:latin typeface="Times New Roman"/>
              <a:cs typeface="Times New Roman"/>
            </a:endParaRPr>
          </a:p>
          <a:p>
            <a:endParaRPr lang="en-GB" sz="2000" dirty="0">
              <a:latin typeface="Times New Roman"/>
              <a:cs typeface="Times New Roman"/>
            </a:endParaRPr>
          </a:p>
          <a:p>
            <a:pPr marL="285750" indent="-285750">
              <a:buFont typeface="Wingdings" charset="2"/>
              <a:buChar char="v"/>
            </a:pPr>
            <a:r>
              <a:rPr lang="en-GB" sz="2000" dirty="0" smtClean="0">
                <a:latin typeface="Times New Roman"/>
                <a:cs typeface="Times New Roman"/>
              </a:rPr>
              <a:t>Without </a:t>
            </a:r>
            <a:r>
              <a:rPr lang="en-GB" sz="2000" dirty="0">
                <a:latin typeface="Times New Roman"/>
                <a:cs typeface="Times New Roman"/>
              </a:rPr>
              <a:t>a system of writing, how does a society preserve its knowledge, its customs and its traditions? How does this society transmit that knowledge, custom and tradition to the younger generation? </a:t>
            </a:r>
            <a:endParaRPr lang="en-US" sz="2000" dirty="0">
              <a:latin typeface="Times New Roman"/>
              <a:cs typeface="Times New Roman"/>
            </a:endParaRPr>
          </a:p>
          <a:p>
            <a:endParaRPr lang="en-US" sz="2000" dirty="0">
              <a:latin typeface="Times New Roman"/>
              <a:cs typeface="Times New Roman"/>
            </a:endParaRPr>
          </a:p>
          <a:p>
            <a:r>
              <a:rPr lang="en-US" sz="2000" dirty="0" smtClean="0">
                <a:latin typeface="Times New Roman"/>
                <a:cs typeface="Times New Roman"/>
              </a:rPr>
              <a:t> </a:t>
            </a:r>
          </a:p>
          <a:p>
            <a:endParaRPr lang="en-US" dirty="0"/>
          </a:p>
          <a:p>
            <a:endParaRPr lang="en-US" dirty="0"/>
          </a:p>
        </p:txBody>
      </p:sp>
    </p:spTree>
    <p:extLst>
      <p:ext uri="{BB962C8B-B14F-4D97-AF65-F5344CB8AC3E}">
        <p14:creationId xmlns:p14="http://schemas.microsoft.com/office/powerpoint/2010/main" val="141175173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3" name="Rectangle 2"/>
          <p:cNvSpPr/>
          <p:nvPr/>
        </p:nvSpPr>
        <p:spPr>
          <a:xfrm>
            <a:off x="251520" y="1628800"/>
            <a:ext cx="8496944" cy="646331"/>
          </a:xfrm>
          <a:prstGeom prst="rect">
            <a:avLst/>
          </a:prstGeom>
        </p:spPr>
        <p:txBody>
          <a:bodyPr wrap="square">
            <a:spAutoFit/>
          </a:bodyPr>
          <a:lstStyle/>
          <a:p>
            <a:endParaRPr lang="en-GB" dirty="0"/>
          </a:p>
          <a:p>
            <a:endParaRPr lang="en-GB" dirty="0" smtClean="0"/>
          </a:p>
        </p:txBody>
      </p:sp>
      <p:sp>
        <p:nvSpPr>
          <p:cNvPr id="2" name="Rectangle 1"/>
          <p:cNvSpPr/>
          <p:nvPr/>
        </p:nvSpPr>
        <p:spPr>
          <a:xfrm>
            <a:off x="611560" y="1484784"/>
            <a:ext cx="7920880" cy="3693319"/>
          </a:xfrm>
          <a:prstGeom prst="rect">
            <a:avLst/>
          </a:prstGeom>
        </p:spPr>
        <p:txBody>
          <a:bodyPr wrap="square">
            <a:spAutoFit/>
          </a:bodyPr>
          <a:lstStyle/>
          <a:p>
            <a:r>
              <a:rPr lang="en-GB" sz="2000" dirty="0">
                <a:latin typeface="Times New Roman"/>
                <a:cs typeface="Times New Roman"/>
              </a:rPr>
              <a:t>The answer is: Poetry! </a:t>
            </a:r>
            <a:endParaRPr lang="en-GB" sz="2000" dirty="0" smtClean="0">
              <a:latin typeface="Times New Roman"/>
              <a:cs typeface="Times New Roman"/>
            </a:endParaRPr>
          </a:p>
          <a:p>
            <a:endParaRPr lang="en-GB" sz="2000" dirty="0">
              <a:latin typeface="Times New Roman"/>
              <a:cs typeface="Times New Roman"/>
            </a:endParaRPr>
          </a:p>
          <a:p>
            <a:r>
              <a:rPr lang="en-GB" sz="2000" dirty="0" smtClean="0">
                <a:latin typeface="Times New Roman"/>
                <a:cs typeface="Times New Roman"/>
              </a:rPr>
              <a:t>Because </a:t>
            </a:r>
            <a:r>
              <a:rPr lang="en-GB" sz="2000" dirty="0">
                <a:latin typeface="Times New Roman"/>
                <a:cs typeface="Times New Roman"/>
              </a:rPr>
              <a:t>poetry uses </a:t>
            </a:r>
            <a:r>
              <a:rPr lang="en-GB" sz="2000" dirty="0" smtClean="0">
                <a:latin typeface="Times New Roman"/>
                <a:cs typeface="Times New Roman"/>
              </a:rPr>
              <a:t>rhyme, meter and harmony and </a:t>
            </a:r>
            <a:r>
              <a:rPr lang="en-GB" sz="2000" dirty="0">
                <a:latin typeface="Times New Roman"/>
                <a:cs typeface="Times New Roman"/>
              </a:rPr>
              <a:t>those </a:t>
            </a:r>
            <a:r>
              <a:rPr lang="en-GB" sz="2000" dirty="0" smtClean="0">
                <a:latin typeface="Times New Roman"/>
                <a:cs typeface="Times New Roman"/>
              </a:rPr>
              <a:t>make language easy to remember (like proverbs are easy to remember)</a:t>
            </a:r>
          </a:p>
          <a:p>
            <a:endParaRPr lang="en-GB" sz="2000" dirty="0" smtClean="0">
              <a:latin typeface="Times New Roman"/>
              <a:cs typeface="Times New Roman"/>
            </a:endParaRPr>
          </a:p>
          <a:p>
            <a:r>
              <a:rPr lang="en-GB" sz="2000" dirty="0" smtClean="0">
                <a:latin typeface="Times New Roman"/>
                <a:cs typeface="Times New Roman"/>
              </a:rPr>
              <a:t>Oral </a:t>
            </a:r>
            <a:r>
              <a:rPr lang="en-GB" sz="2000" dirty="0">
                <a:latin typeface="Times New Roman"/>
                <a:cs typeface="Times New Roman"/>
              </a:rPr>
              <a:t>societies, societies that do not have a system of writing, </a:t>
            </a:r>
            <a:r>
              <a:rPr lang="en-GB" sz="2000" dirty="0" smtClean="0">
                <a:latin typeface="Times New Roman"/>
                <a:cs typeface="Times New Roman"/>
              </a:rPr>
              <a:t>use poetry </a:t>
            </a:r>
            <a:r>
              <a:rPr lang="en-GB" sz="2000" dirty="0">
                <a:latin typeface="Times New Roman"/>
                <a:cs typeface="Times New Roman"/>
              </a:rPr>
              <a:t>like modern societies use schools, libraries, newspapers and television. Poetry is the education institution. Poetry is the storehouse of knowledge, customs and traditions. Poetry is the medium of communication. </a:t>
            </a:r>
            <a:endParaRPr lang="en-GB" sz="2000" dirty="0" smtClean="0">
              <a:latin typeface="Times New Roman"/>
              <a:cs typeface="Times New Roman"/>
            </a:endParaRPr>
          </a:p>
          <a:p>
            <a:endParaRPr lang="en-GB" dirty="0"/>
          </a:p>
          <a:p>
            <a:endParaRPr lang="en-US" dirty="0"/>
          </a:p>
          <a:p>
            <a:endParaRPr lang="en-US" dirty="0"/>
          </a:p>
        </p:txBody>
      </p:sp>
    </p:spTree>
    <p:extLst>
      <p:ext uri="{BB962C8B-B14F-4D97-AF65-F5344CB8AC3E}">
        <p14:creationId xmlns:p14="http://schemas.microsoft.com/office/powerpoint/2010/main" val="362451339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3" name="Rectangle 2"/>
          <p:cNvSpPr/>
          <p:nvPr/>
        </p:nvSpPr>
        <p:spPr>
          <a:xfrm>
            <a:off x="251520" y="1628800"/>
            <a:ext cx="8496944" cy="646331"/>
          </a:xfrm>
          <a:prstGeom prst="rect">
            <a:avLst/>
          </a:prstGeom>
        </p:spPr>
        <p:txBody>
          <a:bodyPr wrap="square">
            <a:spAutoFit/>
          </a:bodyPr>
          <a:lstStyle/>
          <a:p>
            <a:endParaRPr lang="en-GB" dirty="0"/>
          </a:p>
          <a:p>
            <a:endParaRPr lang="en-GB" dirty="0" smtClean="0"/>
          </a:p>
        </p:txBody>
      </p:sp>
      <p:sp>
        <p:nvSpPr>
          <p:cNvPr id="2" name="Rectangle 1"/>
          <p:cNvSpPr/>
          <p:nvPr/>
        </p:nvSpPr>
        <p:spPr>
          <a:xfrm>
            <a:off x="611560" y="1484784"/>
            <a:ext cx="7920880" cy="4893648"/>
          </a:xfrm>
          <a:prstGeom prst="rect">
            <a:avLst/>
          </a:prstGeom>
        </p:spPr>
        <p:txBody>
          <a:bodyPr wrap="square">
            <a:spAutoFit/>
          </a:bodyPr>
          <a:lstStyle/>
          <a:p>
            <a:r>
              <a:rPr lang="en-GB" sz="2000" dirty="0">
                <a:latin typeface="Times New Roman"/>
                <a:cs typeface="Times New Roman"/>
              </a:rPr>
              <a:t>This poetry is vastly different that the Western institution of literature and </a:t>
            </a:r>
            <a:r>
              <a:rPr lang="en-GB" sz="2000" dirty="0" smtClean="0">
                <a:latin typeface="Times New Roman"/>
                <a:cs typeface="Times New Roman"/>
              </a:rPr>
              <a:t>art</a:t>
            </a:r>
          </a:p>
          <a:p>
            <a:endParaRPr lang="en-GB" sz="2000" dirty="0">
              <a:latin typeface="Times New Roman"/>
              <a:cs typeface="Times New Roman"/>
            </a:endParaRPr>
          </a:p>
          <a:p>
            <a:pPr marL="285750" indent="-285750">
              <a:buFontTx/>
              <a:buChar char="•"/>
            </a:pPr>
            <a:r>
              <a:rPr lang="en-GB" sz="2000" dirty="0">
                <a:latin typeface="Times New Roman"/>
                <a:cs typeface="Times New Roman"/>
              </a:rPr>
              <a:t>Literature is an interaction between a reader and a book</a:t>
            </a:r>
          </a:p>
          <a:p>
            <a:pPr marL="285750" indent="-285750">
              <a:buFontTx/>
              <a:buChar char="•"/>
            </a:pPr>
            <a:r>
              <a:rPr lang="en-GB" sz="2000" dirty="0">
                <a:latin typeface="Times New Roman"/>
                <a:cs typeface="Times New Roman"/>
              </a:rPr>
              <a:t>Oral poetry is a communal performance. </a:t>
            </a:r>
          </a:p>
          <a:p>
            <a:pPr marL="285750" indent="-285750">
              <a:buFontTx/>
              <a:buChar char="•"/>
            </a:pPr>
            <a:r>
              <a:rPr lang="en-GB" sz="2000" dirty="0">
                <a:latin typeface="Times New Roman"/>
                <a:cs typeface="Times New Roman"/>
              </a:rPr>
              <a:t>Literature is </a:t>
            </a:r>
            <a:r>
              <a:rPr lang="en-GB" sz="2000" dirty="0" smtClean="0">
                <a:latin typeface="Times New Roman"/>
                <a:cs typeface="Times New Roman"/>
              </a:rPr>
              <a:t>entertainment and pleasure </a:t>
            </a:r>
          </a:p>
          <a:p>
            <a:pPr marL="285750" indent="-285750">
              <a:buFontTx/>
              <a:buChar char="•"/>
            </a:pPr>
            <a:r>
              <a:rPr lang="en-GB" sz="2000" dirty="0" smtClean="0">
                <a:latin typeface="Times New Roman"/>
                <a:cs typeface="Times New Roman"/>
              </a:rPr>
              <a:t>Oral </a:t>
            </a:r>
            <a:r>
              <a:rPr lang="en-GB" sz="2000" dirty="0">
                <a:latin typeface="Times New Roman"/>
                <a:cs typeface="Times New Roman"/>
              </a:rPr>
              <a:t>poetry teaches science, medicine, war and peace and social </a:t>
            </a:r>
            <a:r>
              <a:rPr lang="en-GB" sz="2000" dirty="0" smtClean="0">
                <a:latin typeface="Times New Roman"/>
                <a:cs typeface="Times New Roman"/>
              </a:rPr>
              <a:t>values</a:t>
            </a:r>
          </a:p>
          <a:p>
            <a:pPr marL="285750" indent="-285750">
              <a:buFontTx/>
              <a:buChar char="•"/>
            </a:pPr>
            <a:r>
              <a:rPr lang="en-GB" sz="2000" dirty="0" smtClean="0">
                <a:latin typeface="Times New Roman"/>
                <a:cs typeface="Times New Roman"/>
              </a:rPr>
              <a:t>The </a:t>
            </a:r>
            <a:r>
              <a:rPr lang="en-GB" sz="2000" dirty="0">
                <a:latin typeface="Times New Roman"/>
                <a:cs typeface="Times New Roman"/>
              </a:rPr>
              <a:t>writer or </a:t>
            </a:r>
            <a:r>
              <a:rPr lang="en-GB" sz="2000" dirty="0" smtClean="0">
                <a:latin typeface="Times New Roman"/>
                <a:cs typeface="Times New Roman"/>
              </a:rPr>
              <a:t>artist of literature </a:t>
            </a:r>
            <a:r>
              <a:rPr lang="en-GB" sz="2000" dirty="0">
                <a:latin typeface="Times New Roman"/>
                <a:cs typeface="Times New Roman"/>
              </a:rPr>
              <a:t>is </a:t>
            </a:r>
            <a:r>
              <a:rPr lang="en-GB" sz="2000" dirty="0" smtClean="0">
                <a:latin typeface="Times New Roman"/>
                <a:cs typeface="Times New Roman"/>
              </a:rPr>
              <a:t>a gifted individual </a:t>
            </a:r>
          </a:p>
          <a:p>
            <a:pPr marL="285750" indent="-285750">
              <a:buFontTx/>
              <a:buChar char="•"/>
            </a:pPr>
            <a:r>
              <a:rPr lang="en-GB" sz="2000" dirty="0" smtClean="0">
                <a:latin typeface="Times New Roman"/>
                <a:cs typeface="Times New Roman"/>
              </a:rPr>
              <a:t>The </a:t>
            </a:r>
            <a:r>
              <a:rPr lang="en-GB" sz="2000" dirty="0">
                <a:latin typeface="Times New Roman"/>
                <a:cs typeface="Times New Roman"/>
              </a:rPr>
              <a:t>poet in an oral society is a leader, an educator, a warrior, a </a:t>
            </a:r>
            <a:r>
              <a:rPr lang="en-GB" sz="2000" dirty="0" smtClean="0">
                <a:latin typeface="Times New Roman"/>
                <a:cs typeface="Times New Roman"/>
              </a:rPr>
              <a:t>priest</a:t>
            </a:r>
          </a:p>
          <a:p>
            <a:endParaRPr lang="en-GB" sz="2000" dirty="0">
              <a:latin typeface="Times New Roman"/>
              <a:cs typeface="Times New Roman"/>
            </a:endParaRPr>
          </a:p>
          <a:p>
            <a:r>
              <a:rPr lang="en-GB" sz="2000" dirty="0" smtClean="0">
                <a:latin typeface="Times New Roman"/>
                <a:cs typeface="Times New Roman"/>
              </a:rPr>
              <a:t> </a:t>
            </a:r>
            <a:r>
              <a:rPr lang="en-GB" sz="2000" dirty="0">
                <a:latin typeface="Times New Roman"/>
                <a:cs typeface="Times New Roman"/>
              </a:rPr>
              <a:t>These distinctions are important to understand why Plato saw the poet as a big </a:t>
            </a:r>
            <a:r>
              <a:rPr lang="en-GB" sz="2000" dirty="0" smtClean="0">
                <a:latin typeface="Times New Roman"/>
                <a:cs typeface="Times New Roman"/>
              </a:rPr>
              <a:t>danger to </a:t>
            </a:r>
            <a:r>
              <a:rPr lang="en-GB" sz="2000" dirty="0">
                <a:latin typeface="Times New Roman"/>
                <a:cs typeface="Times New Roman"/>
              </a:rPr>
              <a:t>his society. </a:t>
            </a:r>
            <a:endParaRPr lang="en-US" sz="2000" dirty="0">
              <a:latin typeface="Times New Roman"/>
              <a:cs typeface="Times New Roman"/>
            </a:endParaRPr>
          </a:p>
          <a:p>
            <a:endParaRPr lang="en-US" dirty="0"/>
          </a:p>
          <a:p>
            <a:r>
              <a:rPr lang="en-US" dirty="0"/>
              <a:t> </a:t>
            </a:r>
          </a:p>
          <a:p>
            <a:endParaRPr lang="en-US" dirty="0"/>
          </a:p>
          <a:p>
            <a:endParaRPr lang="en-US" dirty="0"/>
          </a:p>
        </p:txBody>
      </p:sp>
      <p:sp>
        <p:nvSpPr>
          <p:cNvPr id="4" name="TextBox 3"/>
          <p:cNvSpPr txBox="1"/>
          <p:nvPr/>
        </p:nvSpPr>
        <p:spPr>
          <a:xfrm>
            <a:off x="539552" y="541866"/>
            <a:ext cx="8280920" cy="461665"/>
          </a:xfrm>
          <a:prstGeom prst="rect">
            <a:avLst/>
          </a:prstGeom>
          <a:noFill/>
        </p:spPr>
        <p:txBody>
          <a:bodyPr wrap="square" rtlCol="0">
            <a:spAutoFit/>
          </a:bodyPr>
          <a:lstStyle/>
          <a:p>
            <a:pPr algn="ctr"/>
            <a:r>
              <a:rPr lang="en-US" sz="2400" b="1" dirty="0" smtClean="0">
                <a:latin typeface="Times New Roman"/>
                <a:cs typeface="Times New Roman"/>
              </a:rPr>
              <a:t>Oral Vs. Written Cultures</a:t>
            </a:r>
            <a:endParaRPr lang="en-US" sz="2400" b="1" dirty="0">
              <a:latin typeface="Times New Roman"/>
              <a:cs typeface="Times New Roman"/>
            </a:endParaRPr>
          </a:p>
        </p:txBody>
      </p:sp>
    </p:spTree>
    <p:extLst>
      <p:ext uri="{BB962C8B-B14F-4D97-AF65-F5344CB8AC3E}">
        <p14:creationId xmlns:p14="http://schemas.microsoft.com/office/powerpoint/2010/main" val="261017500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3" name="Rectangle 2"/>
          <p:cNvSpPr/>
          <p:nvPr/>
        </p:nvSpPr>
        <p:spPr>
          <a:xfrm>
            <a:off x="251520" y="1628800"/>
            <a:ext cx="8496944" cy="646331"/>
          </a:xfrm>
          <a:prstGeom prst="rect">
            <a:avLst/>
          </a:prstGeom>
        </p:spPr>
        <p:txBody>
          <a:bodyPr wrap="square">
            <a:spAutoFit/>
          </a:bodyPr>
          <a:lstStyle/>
          <a:p>
            <a:endParaRPr lang="en-GB" dirty="0"/>
          </a:p>
          <a:p>
            <a:endParaRPr lang="en-GB" dirty="0" smtClean="0"/>
          </a:p>
        </p:txBody>
      </p:sp>
      <p:sp>
        <p:nvSpPr>
          <p:cNvPr id="2" name="Rectangle 1"/>
          <p:cNvSpPr/>
          <p:nvPr/>
        </p:nvSpPr>
        <p:spPr>
          <a:xfrm>
            <a:off x="179512" y="1412776"/>
            <a:ext cx="8352928" cy="5570756"/>
          </a:xfrm>
          <a:prstGeom prst="rect">
            <a:avLst/>
          </a:prstGeom>
        </p:spPr>
        <p:txBody>
          <a:bodyPr wrap="square">
            <a:spAutoFit/>
          </a:bodyPr>
          <a:lstStyle/>
          <a:p>
            <a:pPr marL="342900" indent="-342900">
              <a:buFont typeface="Wingdings" charset="2"/>
              <a:buChar char="v"/>
            </a:pPr>
            <a:r>
              <a:rPr lang="en-GB" sz="2000" dirty="0">
                <a:latin typeface="Times New Roman"/>
                <a:cs typeface="Times New Roman"/>
              </a:rPr>
              <a:t>Plato accuses the poetic </a:t>
            </a:r>
            <a:r>
              <a:rPr lang="en-GB" sz="2000" dirty="0" smtClean="0">
                <a:latin typeface="Times New Roman"/>
                <a:cs typeface="Times New Roman"/>
              </a:rPr>
              <a:t>experience </a:t>
            </a:r>
            <a:r>
              <a:rPr lang="en-GB" sz="2000" dirty="0">
                <a:latin typeface="Times New Roman"/>
                <a:cs typeface="Times New Roman"/>
              </a:rPr>
              <a:t>of his time of conditioning the citizens to imitate and repeat, uncritically, the </a:t>
            </a:r>
            <a:r>
              <a:rPr lang="en-GB" sz="2000" dirty="0" smtClean="0">
                <a:latin typeface="Times New Roman"/>
                <a:cs typeface="Times New Roman"/>
              </a:rPr>
              <a:t>values </a:t>
            </a:r>
            <a:r>
              <a:rPr lang="en-GB" sz="2000" dirty="0">
                <a:latin typeface="Times New Roman"/>
                <a:cs typeface="Times New Roman"/>
              </a:rPr>
              <a:t>of a tradition without </a:t>
            </a:r>
            <a:r>
              <a:rPr lang="en-GB" sz="2000" dirty="0" smtClean="0">
                <a:latin typeface="Times New Roman"/>
                <a:cs typeface="Times New Roman"/>
              </a:rPr>
              <a:t>grasping </a:t>
            </a:r>
            <a:r>
              <a:rPr lang="en-GB" sz="2000" dirty="0">
                <a:latin typeface="Times New Roman"/>
                <a:cs typeface="Times New Roman"/>
              </a:rPr>
              <a:t>it</a:t>
            </a:r>
            <a:r>
              <a:rPr lang="en-GB" sz="2000" dirty="0" smtClean="0">
                <a:latin typeface="Times New Roman"/>
                <a:cs typeface="Times New Roman"/>
              </a:rPr>
              <a:t>.</a:t>
            </a:r>
          </a:p>
          <a:p>
            <a:r>
              <a:rPr lang="en-GB" sz="2000" dirty="0" smtClean="0">
                <a:latin typeface="Times New Roman"/>
                <a:cs typeface="Times New Roman"/>
              </a:rPr>
              <a:t> </a:t>
            </a:r>
          </a:p>
          <a:p>
            <a:pPr marL="342900" indent="-342900">
              <a:buFont typeface="Wingdings" charset="2"/>
              <a:buChar char="v"/>
            </a:pPr>
            <a:r>
              <a:rPr lang="en-GB" sz="2000" dirty="0" smtClean="0">
                <a:latin typeface="Times New Roman"/>
                <a:cs typeface="Times New Roman"/>
              </a:rPr>
              <a:t>The </a:t>
            </a:r>
            <a:r>
              <a:rPr lang="en-GB" sz="2000" dirty="0">
                <a:latin typeface="Times New Roman"/>
                <a:cs typeface="Times New Roman"/>
              </a:rPr>
              <a:t>citizens, </a:t>
            </a:r>
            <a:r>
              <a:rPr lang="en-GB" sz="2000" dirty="0" smtClean="0">
                <a:latin typeface="Times New Roman"/>
                <a:cs typeface="Times New Roman"/>
              </a:rPr>
              <a:t>Plato says, </a:t>
            </a:r>
            <a:r>
              <a:rPr lang="en-GB" sz="2000" dirty="0">
                <a:latin typeface="Times New Roman"/>
                <a:cs typeface="Times New Roman"/>
              </a:rPr>
              <a:t>are trained to imitate passively the already poor imitations provided by the discourse of poetry</a:t>
            </a:r>
            <a:r>
              <a:rPr lang="en-GB" sz="2000" dirty="0" smtClean="0">
                <a:latin typeface="Times New Roman"/>
                <a:cs typeface="Times New Roman"/>
              </a:rPr>
              <a:t>.</a:t>
            </a:r>
          </a:p>
          <a:p>
            <a:endParaRPr lang="en-GB" sz="2000" dirty="0">
              <a:latin typeface="Times New Roman"/>
              <a:cs typeface="Times New Roman"/>
            </a:endParaRPr>
          </a:p>
          <a:p>
            <a:pPr marL="342900" indent="-342900">
              <a:buFont typeface="Wingdings" charset="2"/>
              <a:buChar char="v"/>
            </a:pPr>
            <a:r>
              <a:rPr lang="en-GB" sz="2000" dirty="0" smtClean="0">
                <a:latin typeface="Times New Roman"/>
                <a:cs typeface="Times New Roman"/>
              </a:rPr>
              <a:t>The poet is only good at song-making. His knowledge of the things he sings about like courage, honour, war, peace, government, education, etc., is superficial. He only knows enough about them to make his song.</a:t>
            </a:r>
          </a:p>
          <a:p>
            <a:endParaRPr lang="en-GB" sz="2000" dirty="0">
              <a:latin typeface="Times New Roman"/>
              <a:cs typeface="Times New Roman"/>
            </a:endParaRPr>
          </a:p>
          <a:p>
            <a:pPr marL="342900" indent="-342900">
              <a:buFont typeface="Wingdings" charset="2"/>
              <a:buChar char="v"/>
            </a:pPr>
            <a:r>
              <a:rPr lang="en-GB" sz="2000" dirty="0" smtClean="0">
                <a:latin typeface="Times New Roman"/>
                <a:cs typeface="Times New Roman"/>
              </a:rPr>
              <a:t>The poet produces only a poor copy of the things he sings about, and those who listen to him and believe him acquire a poor education.  </a:t>
            </a:r>
            <a:endParaRPr lang="en-US" sz="2000" dirty="0">
              <a:latin typeface="Times New Roman"/>
              <a:cs typeface="Times New Roman"/>
            </a:endParaRPr>
          </a:p>
          <a:p>
            <a:endParaRPr lang="en-US" sz="2000" dirty="0" smtClean="0">
              <a:latin typeface="Times New Roman"/>
              <a:cs typeface="Times New Roman"/>
            </a:endParaRPr>
          </a:p>
          <a:p>
            <a:pPr marL="342900" indent="-342900">
              <a:buFont typeface="Wingdings" charset="2"/>
              <a:buChar char="v"/>
            </a:pPr>
            <a:r>
              <a:rPr lang="en-US" sz="2000" dirty="0" smtClean="0">
                <a:latin typeface="Times New Roman"/>
                <a:cs typeface="Times New Roman"/>
              </a:rPr>
              <a:t>Poetry excites the senses and neutralizes the brain and the thinking faculties. It produces docile and passive imitators. </a:t>
            </a:r>
            <a:endParaRPr lang="en-US" sz="2000" dirty="0">
              <a:latin typeface="Times New Roman"/>
              <a:cs typeface="Times New Roman"/>
            </a:endParaRPr>
          </a:p>
          <a:p>
            <a:r>
              <a:rPr lang="en-US" sz="2000" dirty="0">
                <a:latin typeface="Times New Roman"/>
                <a:cs typeface="Times New Roman"/>
              </a:rPr>
              <a:t> </a:t>
            </a:r>
          </a:p>
          <a:p>
            <a:endParaRPr lang="en-US" dirty="0"/>
          </a:p>
          <a:p>
            <a:endParaRPr lang="en-US" dirty="0"/>
          </a:p>
        </p:txBody>
      </p:sp>
      <p:sp>
        <p:nvSpPr>
          <p:cNvPr id="4" name="TextBox 3"/>
          <p:cNvSpPr txBox="1"/>
          <p:nvPr/>
        </p:nvSpPr>
        <p:spPr>
          <a:xfrm>
            <a:off x="251520" y="692696"/>
            <a:ext cx="8424936" cy="461665"/>
          </a:xfrm>
          <a:prstGeom prst="rect">
            <a:avLst/>
          </a:prstGeom>
          <a:noFill/>
        </p:spPr>
        <p:txBody>
          <a:bodyPr wrap="square" rtlCol="0">
            <a:spAutoFit/>
          </a:bodyPr>
          <a:lstStyle/>
          <a:p>
            <a:pPr algn="ctr"/>
            <a:r>
              <a:rPr lang="en-US" sz="2400" b="1" dirty="0" smtClean="0">
                <a:latin typeface="Times New Roman"/>
                <a:cs typeface="Times New Roman"/>
              </a:rPr>
              <a:t>Poetry Cripples the Mind</a:t>
            </a:r>
            <a:endParaRPr lang="en-US" sz="2400" b="1" dirty="0">
              <a:latin typeface="Times New Roman"/>
              <a:cs typeface="Times New Roman"/>
            </a:endParaRPr>
          </a:p>
        </p:txBody>
      </p:sp>
    </p:spTree>
    <p:extLst>
      <p:ext uri="{BB962C8B-B14F-4D97-AF65-F5344CB8AC3E}">
        <p14:creationId xmlns:p14="http://schemas.microsoft.com/office/powerpoint/2010/main" val="412674659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3" name="Rectangle 2"/>
          <p:cNvSpPr/>
          <p:nvPr/>
        </p:nvSpPr>
        <p:spPr>
          <a:xfrm>
            <a:off x="251520" y="1628800"/>
            <a:ext cx="8496944" cy="646331"/>
          </a:xfrm>
          <a:prstGeom prst="rect">
            <a:avLst/>
          </a:prstGeom>
        </p:spPr>
        <p:txBody>
          <a:bodyPr wrap="square">
            <a:spAutoFit/>
          </a:bodyPr>
          <a:lstStyle/>
          <a:p>
            <a:endParaRPr lang="en-GB" dirty="0"/>
          </a:p>
          <a:p>
            <a:endParaRPr lang="en-GB" dirty="0" smtClean="0"/>
          </a:p>
        </p:txBody>
      </p:sp>
      <p:sp>
        <p:nvSpPr>
          <p:cNvPr id="2" name="Rectangle 1"/>
          <p:cNvSpPr/>
          <p:nvPr/>
        </p:nvSpPr>
        <p:spPr>
          <a:xfrm>
            <a:off x="251520" y="1340768"/>
            <a:ext cx="8280920" cy="5714772"/>
          </a:xfrm>
          <a:prstGeom prst="rect">
            <a:avLst/>
          </a:prstGeom>
        </p:spPr>
        <p:txBody>
          <a:bodyPr wrap="square">
            <a:spAutoFit/>
          </a:bodyPr>
          <a:lstStyle/>
          <a:p>
            <a:pPr marL="342900" indent="-342900">
              <a:buFont typeface="Wingdings" charset="2"/>
              <a:buChar char="v"/>
            </a:pPr>
            <a:r>
              <a:rPr lang="en-GB" sz="2000" dirty="0">
                <a:latin typeface="Times New Roman"/>
                <a:cs typeface="Times New Roman"/>
              </a:rPr>
              <a:t>The first two Books of the </a:t>
            </a:r>
            <a:r>
              <a:rPr lang="en-GB" sz="2000" i="1" dirty="0">
                <a:latin typeface="Times New Roman"/>
                <a:cs typeface="Times New Roman"/>
              </a:rPr>
              <a:t>Republic</a:t>
            </a:r>
            <a:r>
              <a:rPr lang="en-GB" sz="2000" dirty="0">
                <a:latin typeface="Times New Roman"/>
                <a:cs typeface="Times New Roman"/>
              </a:rPr>
              <a:t> describe an unhealthy Greek society where "all men believe in their hearts that injustice is far more profitable than justice" (</a:t>
            </a:r>
            <a:r>
              <a:rPr lang="en-GB" sz="2000" i="1" dirty="0">
                <a:latin typeface="Times New Roman"/>
                <a:cs typeface="Times New Roman"/>
              </a:rPr>
              <a:t>Republic</a:t>
            </a:r>
            <a:r>
              <a:rPr lang="en-GB" sz="2000" dirty="0">
                <a:latin typeface="Times New Roman"/>
                <a:cs typeface="Times New Roman"/>
              </a:rPr>
              <a:t>, 360). Virtue and justice are </a:t>
            </a:r>
            <a:r>
              <a:rPr lang="en-GB" sz="2000" dirty="0" smtClean="0">
                <a:latin typeface="Times New Roman"/>
                <a:cs typeface="Times New Roman"/>
              </a:rPr>
              <a:t>considered </a:t>
            </a:r>
            <a:r>
              <a:rPr lang="en-GB" sz="2000" dirty="0">
                <a:latin typeface="Times New Roman"/>
                <a:cs typeface="Times New Roman"/>
              </a:rPr>
              <a:t>painful and </a:t>
            </a:r>
            <a:r>
              <a:rPr lang="en-GB" sz="2000" dirty="0" smtClean="0">
                <a:latin typeface="Times New Roman"/>
                <a:cs typeface="Times New Roman"/>
              </a:rPr>
              <a:t>unrewarding. </a:t>
            </a:r>
            <a:r>
              <a:rPr lang="en-GB" sz="2000" dirty="0">
                <a:latin typeface="Times New Roman"/>
                <a:cs typeface="Times New Roman"/>
              </a:rPr>
              <a:t>Vice and injustice, however, are not only easy and practical but also rewarding. </a:t>
            </a:r>
            <a:endParaRPr lang="en-GB" sz="2000" dirty="0" smtClean="0">
              <a:latin typeface="Times New Roman"/>
              <a:cs typeface="Times New Roman"/>
            </a:endParaRPr>
          </a:p>
          <a:p>
            <a:endParaRPr lang="en-GB" sz="2000" dirty="0">
              <a:latin typeface="Times New Roman"/>
              <a:cs typeface="Times New Roman"/>
            </a:endParaRPr>
          </a:p>
          <a:p>
            <a:pPr marL="342900" indent="-342900">
              <a:buFont typeface="Wingdings" charset="2"/>
              <a:buChar char="v"/>
            </a:pPr>
            <a:r>
              <a:rPr lang="en-GB" sz="2000" dirty="0" smtClean="0">
                <a:latin typeface="Times New Roman"/>
                <a:cs typeface="Times New Roman"/>
              </a:rPr>
              <a:t>Plato blames the traditional </a:t>
            </a:r>
            <a:r>
              <a:rPr lang="en-GB" sz="2000" dirty="0">
                <a:latin typeface="Times New Roman"/>
                <a:cs typeface="Times New Roman"/>
              </a:rPr>
              <a:t>education given to the </a:t>
            </a:r>
            <a:r>
              <a:rPr lang="en-GB" sz="2000" dirty="0" smtClean="0">
                <a:latin typeface="Times New Roman"/>
                <a:cs typeface="Times New Roman"/>
              </a:rPr>
              <a:t>youth. </a:t>
            </a:r>
            <a:r>
              <a:rPr lang="en-GB" sz="2000" dirty="0">
                <a:latin typeface="Times New Roman"/>
                <a:cs typeface="Times New Roman"/>
              </a:rPr>
              <a:t>It </a:t>
            </a:r>
            <a:r>
              <a:rPr lang="en-GB" sz="2000" dirty="0" smtClean="0">
                <a:latin typeface="Times New Roman"/>
                <a:cs typeface="Times New Roman"/>
              </a:rPr>
              <a:t>does not meet </a:t>
            </a:r>
            <a:r>
              <a:rPr lang="en-GB" sz="2000" dirty="0">
                <a:latin typeface="Times New Roman"/>
                <a:cs typeface="Times New Roman"/>
              </a:rPr>
              <a:t>the standards of justice and virtue. Then </a:t>
            </a:r>
            <a:r>
              <a:rPr lang="en-GB" sz="2000" dirty="0" smtClean="0">
                <a:latin typeface="Times New Roman"/>
                <a:cs typeface="Times New Roman"/>
              </a:rPr>
              <a:t>he blames the </a:t>
            </a:r>
            <a:r>
              <a:rPr lang="en-GB" sz="2000" dirty="0">
                <a:latin typeface="Times New Roman"/>
                <a:cs typeface="Times New Roman"/>
              </a:rPr>
              <a:t>parents and </a:t>
            </a:r>
            <a:r>
              <a:rPr lang="en-GB" sz="2000" dirty="0" smtClean="0">
                <a:latin typeface="Times New Roman"/>
                <a:cs typeface="Times New Roman"/>
              </a:rPr>
              <a:t>teachers as accomplices. If parents </a:t>
            </a:r>
            <a:r>
              <a:rPr lang="en-GB" sz="2000" dirty="0">
                <a:latin typeface="Times New Roman"/>
                <a:cs typeface="Times New Roman"/>
              </a:rPr>
              <a:t>and tutors tell their children to be </a:t>
            </a:r>
            <a:r>
              <a:rPr lang="en-GB" sz="2000" dirty="0" smtClean="0">
                <a:latin typeface="Times New Roman"/>
                <a:cs typeface="Times New Roman"/>
              </a:rPr>
              <a:t>just, it </a:t>
            </a:r>
            <a:r>
              <a:rPr lang="en-GB" sz="2000" dirty="0">
                <a:latin typeface="Times New Roman"/>
                <a:cs typeface="Times New Roman"/>
              </a:rPr>
              <a:t>is "for the sake of character and reputation, in the hope of obtaining for him who is </a:t>
            </a:r>
            <a:r>
              <a:rPr lang="en-GB" sz="2000" i="1" dirty="0">
                <a:latin typeface="Times New Roman"/>
                <a:cs typeface="Times New Roman"/>
              </a:rPr>
              <a:t>reputed</a:t>
            </a:r>
            <a:r>
              <a:rPr lang="en-GB" sz="2000" dirty="0">
                <a:latin typeface="Times New Roman"/>
                <a:cs typeface="Times New Roman"/>
              </a:rPr>
              <a:t> just some of those offices, marriages and the like" (</a:t>
            </a:r>
            <a:r>
              <a:rPr lang="en-GB" sz="2000" i="1" dirty="0">
                <a:latin typeface="Times New Roman"/>
                <a:cs typeface="Times New Roman"/>
              </a:rPr>
              <a:t>Republic</a:t>
            </a:r>
            <a:r>
              <a:rPr lang="en-GB" sz="2000" dirty="0">
                <a:latin typeface="Times New Roman"/>
                <a:cs typeface="Times New Roman"/>
              </a:rPr>
              <a:t>, </a:t>
            </a:r>
            <a:r>
              <a:rPr lang="en-GB" sz="2000" dirty="0" smtClean="0">
                <a:latin typeface="Times New Roman"/>
                <a:cs typeface="Times New Roman"/>
              </a:rPr>
              <a:t>363)</a:t>
            </a:r>
            <a:r>
              <a:rPr lang="en-GB" sz="2000" dirty="0">
                <a:latin typeface="Times New Roman"/>
                <a:cs typeface="Times New Roman"/>
              </a:rPr>
              <a:t>. </a:t>
            </a:r>
            <a:endParaRPr lang="en-GB" sz="2000" dirty="0" smtClean="0">
              <a:latin typeface="Times New Roman"/>
              <a:cs typeface="Times New Roman"/>
            </a:endParaRPr>
          </a:p>
          <a:p>
            <a:endParaRPr lang="en-GB" sz="2000" dirty="0">
              <a:latin typeface="Times New Roman"/>
              <a:cs typeface="Times New Roman"/>
            </a:endParaRPr>
          </a:p>
          <a:p>
            <a:pPr marL="342900" indent="-342900">
              <a:buFont typeface="Wingdings" charset="2"/>
              <a:buChar char="v"/>
            </a:pPr>
            <a:r>
              <a:rPr lang="en-GB" sz="2000" dirty="0" smtClean="0">
                <a:latin typeface="Times New Roman"/>
                <a:cs typeface="Times New Roman"/>
              </a:rPr>
              <a:t>People are </a:t>
            </a:r>
            <a:r>
              <a:rPr lang="en-GB" sz="2000" dirty="0">
                <a:latin typeface="Times New Roman"/>
                <a:cs typeface="Times New Roman"/>
              </a:rPr>
              <a:t>encourage </a:t>
            </a:r>
            <a:r>
              <a:rPr lang="en-GB" sz="2000" dirty="0" smtClean="0">
                <a:latin typeface="Times New Roman"/>
                <a:cs typeface="Times New Roman"/>
              </a:rPr>
              <a:t>to </a:t>
            </a:r>
            <a:r>
              <a:rPr lang="en-GB" sz="2000" dirty="0">
                <a:latin typeface="Times New Roman"/>
                <a:cs typeface="Times New Roman"/>
              </a:rPr>
              <a:t>'seem' just rather than 'be' just. And the authorities to whom people appeal for these views are, of course, the poets. Homer, </a:t>
            </a:r>
            <a:r>
              <a:rPr lang="en-GB" sz="2000" dirty="0" err="1">
                <a:latin typeface="Times New Roman"/>
                <a:cs typeface="Times New Roman"/>
              </a:rPr>
              <a:t>Masaeus</a:t>
            </a:r>
            <a:r>
              <a:rPr lang="en-GB" sz="2000" dirty="0">
                <a:latin typeface="Times New Roman"/>
                <a:cs typeface="Times New Roman"/>
              </a:rPr>
              <a:t> and Orpheus are all cited for illustration.</a:t>
            </a:r>
            <a:endParaRPr lang="en-US" sz="2000" dirty="0">
              <a:latin typeface="Times New Roman"/>
              <a:cs typeface="Times New Roman"/>
            </a:endParaRPr>
          </a:p>
          <a:p>
            <a:r>
              <a:rPr lang="en-GB" sz="2000" dirty="0">
                <a:latin typeface="Times New Roman"/>
                <a:cs typeface="Times New Roman"/>
              </a:rPr>
              <a:t>See </a:t>
            </a:r>
            <a:r>
              <a:rPr lang="en-GB" sz="2000" i="1" dirty="0">
                <a:latin typeface="Times New Roman"/>
                <a:cs typeface="Times New Roman"/>
              </a:rPr>
              <a:t>Republic</a:t>
            </a:r>
            <a:r>
              <a:rPr lang="en-GB" sz="2000" dirty="0">
                <a:latin typeface="Times New Roman"/>
                <a:cs typeface="Times New Roman"/>
              </a:rPr>
              <a:t> (363 a-d; 364c-365a; 365e-366b).</a:t>
            </a:r>
            <a:endParaRPr lang="en-US" sz="2000" dirty="0">
              <a:latin typeface="Times New Roman"/>
              <a:cs typeface="Times New Roman"/>
            </a:endParaRPr>
          </a:p>
          <a:p>
            <a:endParaRPr lang="en-US" dirty="0"/>
          </a:p>
          <a:p>
            <a:endParaRPr lang="en-US" dirty="0"/>
          </a:p>
        </p:txBody>
      </p:sp>
    </p:spTree>
    <p:extLst>
      <p:ext uri="{BB962C8B-B14F-4D97-AF65-F5344CB8AC3E}">
        <p14:creationId xmlns:p14="http://schemas.microsoft.com/office/powerpoint/2010/main" val="72594231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3" name="Rectangle 2"/>
          <p:cNvSpPr/>
          <p:nvPr/>
        </p:nvSpPr>
        <p:spPr>
          <a:xfrm>
            <a:off x="251520" y="1628800"/>
            <a:ext cx="8496944" cy="646331"/>
          </a:xfrm>
          <a:prstGeom prst="rect">
            <a:avLst/>
          </a:prstGeom>
        </p:spPr>
        <p:txBody>
          <a:bodyPr wrap="square">
            <a:spAutoFit/>
          </a:bodyPr>
          <a:lstStyle/>
          <a:p>
            <a:endParaRPr lang="en-GB" dirty="0"/>
          </a:p>
          <a:p>
            <a:endParaRPr lang="en-GB" dirty="0" smtClean="0"/>
          </a:p>
        </p:txBody>
      </p:sp>
      <p:sp>
        <p:nvSpPr>
          <p:cNvPr id="2" name="Rectangle 1"/>
          <p:cNvSpPr/>
          <p:nvPr/>
        </p:nvSpPr>
        <p:spPr>
          <a:xfrm>
            <a:off x="179512" y="1412776"/>
            <a:ext cx="8352928" cy="5293757"/>
          </a:xfrm>
          <a:prstGeom prst="rect">
            <a:avLst/>
          </a:prstGeom>
        </p:spPr>
        <p:txBody>
          <a:bodyPr wrap="square">
            <a:spAutoFit/>
          </a:bodyPr>
          <a:lstStyle/>
          <a:p>
            <a:pPr marL="342900" indent="-342900">
              <a:buFont typeface="Wingdings" charset="2"/>
              <a:buChar char="v"/>
            </a:pPr>
            <a:r>
              <a:rPr lang="en-GB" sz="2000" dirty="0" smtClean="0">
                <a:latin typeface="Times New Roman"/>
                <a:cs typeface="Times New Roman"/>
              </a:rPr>
              <a:t>It </a:t>
            </a:r>
            <a:r>
              <a:rPr lang="en-GB" sz="2000" dirty="0">
                <a:latin typeface="Times New Roman"/>
                <a:cs typeface="Times New Roman"/>
              </a:rPr>
              <a:t>would be fine, he says, if people just laughed at these tales and stories, but the problem is that they take them seriously as a source of education and law. </a:t>
            </a:r>
            <a:endParaRPr lang="en-US" sz="2000" dirty="0">
              <a:latin typeface="Times New Roman"/>
              <a:cs typeface="Times New Roman"/>
            </a:endParaRPr>
          </a:p>
          <a:p>
            <a:endParaRPr lang="en-GB" sz="2000" dirty="0">
              <a:latin typeface="Times New Roman"/>
              <a:cs typeface="Times New Roman"/>
            </a:endParaRPr>
          </a:p>
          <a:p>
            <a:pPr marL="342900" indent="-342900">
              <a:buFont typeface="Wingdings" charset="2"/>
              <a:buChar char="v"/>
            </a:pPr>
            <a:r>
              <a:rPr lang="en-GB" sz="2000" dirty="0" smtClean="0">
                <a:latin typeface="Times New Roman"/>
                <a:cs typeface="Times New Roman"/>
              </a:rPr>
              <a:t>How </a:t>
            </a:r>
            <a:r>
              <a:rPr lang="en-GB" sz="2000" dirty="0">
                <a:latin typeface="Times New Roman"/>
                <a:cs typeface="Times New Roman"/>
              </a:rPr>
              <a:t>are people’s minds going to be affected, he asks, by the poetic discourse to which they are exposed night and day, in private and in public, in weddings and funerals, in war and in peace? </a:t>
            </a:r>
            <a:endParaRPr lang="en-GB" sz="2000" dirty="0" smtClean="0">
              <a:latin typeface="Times New Roman"/>
              <a:cs typeface="Times New Roman"/>
            </a:endParaRPr>
          </a:p>
          <a:p>
            <a:endParaRPr lang="en-GB" sz="2000" dirty="0" smtClean="0">
              <a:latin typeface="Times New Roman"/>
              <a:cs typeface="Times New Roman"/>
            </a:endParaRPr>
          </a:p>
          <a:p>
            <a:pPr marL="342900" indent="-342900">
              <a:buFont typeface="Wingdings" charset="2"/>
              <a:buChar char="v"/>
            </a:pPr>
            <a:r>
              <a:rPr lang="en-GB" sz="2000" dirty="0" smtClean="0">
                <a:latin typeface="Times New Roman"/>
                <a:cs typeface="Times New Roman"/>
              </a:rPr>
              <a:t>What </a:t>
            </a:r>
            <a:r>
              <a:rPr lang="en-GB" sz="2000" dirty="0">
                <a:latin typeface="Times New Roman"/>
                <a:cs typeface="Times New Roman"/>
              </a:rPr>
              <a:t>is the impact especially on those who are young, “quick-witted, and, like bees on the wing, light on every flower?” </a:t>
            </a:r>
            <a:endParaRPr lang="en-GB" sz="2000" dirty="0" smtClean="0">
              <a:latin typeface="Times New Roman"/>
              <a:cs typeface="Times New Roman"/>
            </a:endParaRPr>
          </a:p>
          <a:p>
            <a:endParaRPr lang="en-GB" sz="2000" dirty="0">
              <a:latin typeface="Times New Roman"/>
              <a:cs typeface="Times New Roman"/>
            </a:endParaRPr>
          </a:p>
          <a:p>
            <a:pPr marL="342900" indent="-342900">
              <a:buFont typeface="Wingdings" charset="2"/>
              <a:buChar char="v"/>
            </a:pPr>
            <a:r>
              <a:rPr lang="en-GB" sz="2000" dirty="0" smtClean="0">
                <a:latin typeface="Times New Roman"/>
                <a:cs typeface="Times New Roman"/>
              </a:rPr>
              <a:t>How </a:t>
            </a:r>
            <a:r>
              <a:rPr lang="en-GB" sz="2000" dirty="0">
                <a:latin typeface="Times New Roman"/>
                <a:cs typeface="Times New Roman"/>
              </a:rPr>
              <a:t>are they going to deal with this dubious educational material poured into their minds? They are “prone to draw conclusions," he says (</a:t>
            </a:r>
            <a:r>
              <a:rPr lang="en-GB" sz="2000" i="1" dirty="0">
                <a:latin typeface="Times New Roman"/>
                <a:cs typeface="Times New Roman"/>
              </a:rPr>
              <a:t>Republic</a:t>
            </a:r>
            <a:r>
              <a:rPr lang="en-GB" sz="2000" dirty="0">
                <a:latin typeface="Times New Roman"/>
                <a:cs typeface="Times New Roman"/>
              </a:rPr>
              <a:t>, 365). </a:t>
            </a:r>
            <a:endParaRPr lang="en-US" sz="2000" dirty="0">
              <a:latin typeface="Times New Roman"/>
              <a:cs typeface="Times New Roman"/>
            </a:endParaRPr>
          </a:p>
          <a:p>
            <a:r>
              <a:rPr lang="en-US" sz="2000" dirty="0">
                <a:latin typeface="Times New Roman"/>
                <a:cs typeface="Times New Roman"/>
              </a:rPr>
              <a:t> </a:t>
            </a:r>
          </a:p>
          <a:p>
            <a:endParaRPr lang="en-US" sz="2000" dirty="0">
              <a:latin typeface="Times New Roman"/>
              <a:cs typeface="Times New Roman"/>
            </a:endParaRPr>
          </a:p>
          <a:p>
            <a:endParaRPr lang="en-US" dirty="0"/>
          </a:p>
        </p:txBody>
      </p:sp>
    </p:spTree>
    <p:extLst>
      <p:ext uri="{BB962C8B-B14F-4D97-AF65-F5344CB8AC3E}">
        <p14:creationId xmlns:p14="http://schemas.microsoft.com/office/powerpoint/2010/main" val="273218451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3" name="Rectangle 2"/>
          <p:cNvSpPr/>
          <p:nvPr/>
        </p:nvSpPr>
        <p:spPr>
          <a:xfrm>
            <a:off x="251520" y="1628800"/>
            <a:ext cx="8496944" cy="646331"/>
          </a:xfrm>
          <a:prstGeom prst="rect">
            <a:avLst/>
          </a:prstGeom>
        </p:spPr>
        <p:txBody>
          <a:bodyPr wrap="square">
            <a:spAutoFit/>
          </a:bodyPr>
          <a:lstStyle/>
          <a:p>
            <a:endParaRPr lang="en-GB" dirty="0"/>
          </a:p>
          <a:p>
            <a:endParaRPr lang="en-GB" dirty="0" smtClean="0"/>
          </a:p>
        </p:txBody>
      </p:sp>
      <p:sp>
        <p:nvSpPr>
          <p:cNvPr id="2" name="Rectangle 1"/>
          <p:cNvSpPr/>
          <p:nvPr/>
        </p:nvSpPr>
        <p:spPr>
          <a:xfrm>
            <a:off x="467544" y="1340768"/>
            <a:ext cx="7992888" cy="4093428"/>
          </a:xfrm>
          <a:prstGeom prst="rect">
            <a:avLst/>
          </a:prstGeom>
        </p:spPr>
        <p:txBody>
          <a:bodyPr wrap="square">
            <a:spAutoFit/>
          </a:bodyPr>
          <a:lstStyle/>
          <a:p>
            <a:r>
              <a:rPr lang="en-GB" sz="2000" dirty="0" smtClean="0">
                <a:latin typeface="Times New Roman"/>
                <a:cs typeface="Times New Roman"/>
              </a:rPr>
              <a:t>Plato analyses </a:t>
            </a:r>
            <a:r>
              <a:rPr lang="en-GB" sz="2000" dirty="0">
                <a:latin typeface="Times New Roman"/>
                <a:cs typeface="Times New Roman"/>
              </a:rPr>
              <a:t>two aspects of </a:t>
            </a:r>
            <a:r>
              <a:rPr lang="en-GB" sz="2000" dirty="0" smtClean="0">
                <a:latin typeface="Times New Roman"/>
                <a:cs typeface="Times New Roman"/>
              </a:rPr>
              <a:t>poetry to prove his point: </a:t>
            </a:r>
            <a:r>
              <a:rPr lang="en-GB" sz="2000" dirty="0">
                <a:latin typeface="Times New Roman"/>
                <a:cs typeface="Times New Roman"/>
              </a:rPr>
              <a:t>style and content. </a:t>
            </a:r>
            <a:endParaRPr lang="en-US" sz="2000" dirty="0">
              <a:latin typeface="Times New Roman"/>
              <a:cs typeface="Times New Roman"/>
            </a:endParaRPr>
          </a:p>
          <a:p>
            <a:endParaRPr lang="en-US" sz="2000" dirty="0" smtClean="0">
              <a:latin typeface="Times New Roman"/>
              <a:cs typeface="Times New Roman"/>
            </a:endParaRPr>
          </a:p>
          <a:p>
            <a:r>
              <a:rPr lang="en-US" sz="2000" b="1" dirty="0" smtClean="0">
                <a:latin typeface="Times New Roman"/>
                <a:cs typeface="Times New Roman"/>
              </a:rPr>
              <a:t>Style</a:t>
            </a:r>
            <a:r>
              <a:rPr lang="en-US" sz="2000" dirty="0" smtClean="0">
                <a:latin typeface="Times New Roman"/>
                <a:cs typeface="Times New Roman"/>
              </a:rPr>
              <a:t>: Plato </a:t>
            </a:r>
            <a:r>
              <a:rPr lang="en-US" sz="2000" dirty="0">
                <a:latin typeface="Times New Roman"/>
                <a:cs typeface="Times New Roman"/>
              </a:rPr>
              <a:t>observes that the charm of poetry and its power reside in its rhythm, harmony, and measures. These are what he calls the ‘</a:t>
            </a:r>
            <a:r>
              <a:rPr lang="en-US" sz="2000" dirty="0" err="1">
                <a:latin typeface="Times New Roman"/>
                <a:cs typeface="Times New Roman"/>
              </a:rPr>
              <a:t>colours</a:t>
            </a:r>
            <a:r>
              <a:rPr lang="en-US" sz="2000" dirty="0">
                <a:latin typeface="Times New Roman"/>
                <a:cs typeface="Times New Roman"/>
              </a:rPr>
              <a:t>’ of poetry. Without them, he says, poetry loses most of its charm and appeal. The poet, he says, is merely good at the aesthetic adjustment of his verses and rhythms and is actually ignorant about the content of his songs or tales. He is a good craftsman in terms of spinning the appropriate rhythms and melodies to achieve the desired effect on the listener, but as far as the actual matters he sings about, like war or peace or justice or good or evil, he knows no more about them than his ignorant audience. The poet’s craft, Plato says, demands only a superficial knowledge of things; just enough to be able to give an imitation of them: </a:t>
            </a:r>
          </a:p>
        </p:txBody>
      </p:sp>
      <p:sp>
        <p:nvSpPr>
          <p:cNvPr id="4" name="TextBox 3"/>
          <p:cNvSpPr txBox="1"/>
          <p:nvPr/>
        </p:nvSpPr>
        <p:spPr>
          <a:xfrm>
            <a:off x="179512" y="609600"/>
            <a:ext cx="9548705" cy="461665"/>
          </a:xfrm>
          <a:prstGeom prst="rect">
            <a:avLst/>
          </a:prstGeom>
          <a:noFill/>
        </p:spPr>
        <p:txBody>
          <a:bodyPr wrap="square" rtlCol="0">
            <a:spAutoFit/>
          </a:bodyPr>
          <a:lstStyle/>
          <a:p>
            <a:pPr algn="ctr"/>
            <a:r>
              <a:rPr lang="en-US" sz="2400" b="1" dirty="0" smtClean="0">
                <a:latin typeface="Times New Roman"/>
                <a:cs typeface="Times New Roman"/>
              </a:rPr>
              <a:t>The Colors of Poetry: Rhythm, Harmony and Measures </a:t>
            </a:r>
            <a:endParaRPr lang="en-US" sz="2400" b="1" dirty="0">
              <a:latin typeface="Times New Roman"/>
              <a:cs typeface="Times New Roman"/>
            </a:endParaRPr>
          </a:p>
        </p:txBody>
      </p:sp>
    </p:spTree>
    <p:extLst>
      <p:ext uri="{BB962C8B-B14F-4D97-AF65-F5344CB8AC3E}">
        <p14:creationId xmlns:p14="http://schemas.microsoft.com/office/powerpoint/2010/main" val="59018172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3" name="Rectangle 2"/>
          <p:cNvSpPr/>
          <p:nvPr/>
        </p:nvSpPr>
        <p:spPr>
          <a:xfrm>
            <a:off x="251520" y="1628800"/>
            <a:ext cx="8496944" cy="646331"/>
          </a:xfrm>
          <a:prstGeom prst="rect">
            <a:avLst/>
          </a:prstGeom>
        </p:spPr>
        <p:txBody>
          <a:bodyPr wrap="square">
            <a:spAutoFit/>
          </a:bodyPr>
          <a:lstStyle/>
          <a:p>
            <a:endParaRPr lang="en-GB" dirty="0"/>
          </a:p>
          <a:p>
            <a:endParaRPr lang="en-GB" dirty="0" smtClean="0"/>
          </a:p>
        </p:txBody>
      </p:sp>
      <p:sp>
        <p:nvSpPr>
          <p:cNvPr id="2" name="Rectangle 1"/>
          <p:cNvSpPr/>
          <p:nvPr/>
        </p:nvSpPr>
        <p:spPr>
          <a:xfrm>
            <a:off x="611560" y="1484784"/>
            <a:ext cx="7920880" cy="3477875"/>
          </a:xfrm>
          <a:prstGeom prst="rect">
            <a:avLst/>
          </a:prstGeom>
        </p:spPr>
        <p:txBody>
          <a:bodyPr wrap="square">
            <a:spAutoFit/>
          </a:bodyPr>
          <a:lstStyle/>
          <a:p>
            <a:r>
              <a:rPr lang="en-US" sz="2000" dirty="0" smtClean="0">
                <a:latin typeface="Times New Roman"/>
                <a:cs typeface="Times New Roman"/>
              </a:rPr>
              <a:t>“The </a:t>
            </a:r>
            <a:r>
              <a:rPr lang="en-US" sz="2000" dirty="0">
                <a:latin typeface="Times New Roman"/>
                <a:cs typeface="Times New Roman"/>
              </a:rPr>
              <a:t>poet with his words and phrases may be said to lay on the </a:t>
            </a:r>
            <a:r>
              <a:rPr lang="en-US" sz="2000" dirty="0" err="1">
                <a:latin typeface="Times New Roman"/>
                <a:cs typeface="Times New Roman"/>
              </a:rPr>
              <a:t>colours</a:t>
            </a:r>
            <a:r>
              <a:rPr lang="en-US" sz="2000" dirty="0">
                <a:latin typeface="Times New Roman"/>
                <a:cs typeface="Times New Roman"/>
              </a:rPr>
              <a:t> of the several arts, himself understanding their nature only enough to imitate them; and other people, who are as ignorant as he is, and judge only from his words, imagine that if he speaks of cobbling, or of military tactics, or of anything else, in meter and harmony and rhythm, he speaks very well - such is the sweet influence which melody and rhythm by nature have. And I think that you might have observed again and again what a poor appearance the tales of poets make when stripped of the </a:t>
            </a:r>
            <a:r>
              <a:rPr lang="en-US" sz="2000" dirty="0" err="1">
                <a:latin typeface="Times New Roman"/>
                <a:cs typeface="Times New Roman"/>
              </a:rPr>
              <a:t>colours</a:t>
            </a:r>
            <a:r>
              <a:rPr lang="en-US" sz="2000" dirty="0">
                <a:latin typeface="Times New Roman"/>
                <a:cs typeface="Times New Roman"/>
              </a:rPr>
              <a:t> which music puts upon them, and recited in simple prose</a:t>
            </a:r>
            <a:r>
              <a:rPr lang="en-US" sz="2000" dirty="0" smtClean="0">
                <a:latin typeface="Times New Roman"/>
                <a:cs typeface="Times New Roman"/>
              </a:rPr>
              <a:t>.”</a:t>
            </a:r>
          </a:p>
          <a:p>
            <a:endParaRPr lang="en-US" sz="2000" dirty="0">
              <a:latin typeface="Times New Roman"/>
              <a:cs typeface="Times New Roman"/>
            </a:endParaRPr>
          </a:p>
          <a:p>
            <a:r>
              <a:rPr lang="en-GB" sz="2000" i="1" dirty="0">
                <a:latin typeface="Times New Roman"/>
                <a:cs typeface="Times New Roman"/>
              </a:rPr>
              <a:t>Republic</a:t>
            </a:r>
            <a:r>
              <a:rPr lang="en-GB" sz="2000" dirty="0">
                <a:latin typeface="Times New Roman"/>
                <a:cs typeface="Times New Roman"/>
              </a:rPr>
              <a:t>, (601a); See also </a:t>
            </a:r>
            <a:r>
              <a:rPr lang="en-GB" sz="2000" i="1" dirty="0" err="1">
                <a:latin typeface="Times New Roman"/>
                <a:cs typeface="Times New Roman"/>
              </a:rPr>
              <a:t>Gorgias</a:t>
            </a:r>
            <a:r>
              <a:rPr lang="en-GB" sz="2000" dirty="0">
                <a:latin typeface="Times New Roman"/>
                <a:cs typeface="Times New Roman"/>
              </a:rPr>
              <a:t>, (502).</a:t>
            </a:r>
            <a:endParaRPr lang="en-US" sz="2000" dirty="0">
              <a:latin typeface="Times New Roman"/>
              <a:cs typeface="Times New Roman"/>
            </a:endParaRPr>
          </a:p>
        </p:txBody>
      </p:sp>
    </p:spTree>
    <p:extLst>
      <p:ext uri="{BB962C8B-B14F-4D97-AF65-F5344CB8AC3E}">
        <p14:creationId xmlns:p14="http://schemas.microsoft.com/office/powerpoint/2010/main" val="278838172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3" name="Rectangle 2"/>
          <p:cNvSpPr/>
          <p:nvPr/>
        </p:nvSpPr>
        <p:spPr>
          <a:xfrm>
            <a:off x="251520" y="1628800"/>
            <a:ext cx="8496944" cy="646331"/>
          </a:xfrm>
          <a:prstGeom prst="rect">
            <a:avLst/>
          </a:prstGeom>
        </p:spPr>
        <p:txBody>
          <a:bodyPr wrap="square">
            <a:spAutoFit/>
          </a:bodyPr>
          <a:lstStyle/>
          <a:p>
            <a:endParaRPr lang="en-GB" dirty="0"/>
          </a:p>
          <a:p>
            <a:endParaRPr lang="en-GB" dirty="0" smtClean="0"/>
          </a:p>
        </p:txBody>
      </p:sp>
      <p:sp>
        <p:nvSpPr>
          <p:cNvPr id="2" name="Rectangle 1"/>
          <p:cNvSpPr/>
          <p:nvPr/>
        </p:nvSpPr>
        <p:spPr>
          <a:xfrm>
            <a:off x="611560" y="1484784"/>
            <a:ext cx="7920880" cy="5016758"/>
          </a:xfrm>
          <a:prstGeom prst="rect">
            <a:avLst/>
          </a:prstGeom>
        </p:spPr>
        <p:txBody>
          <a:bodyPr wrap="square">
            <a:spAutoFit/>
          </a:bodyPr>
          <a:lstStyle/>
          <a:p>
            <a:pPr marL="342900" indent="-342900">
              <a:buFont typeface="Wingdings" charset="2"/>
              <a:buChar char="v"/>
            </a:pPr>
            <a:r>
              <a:rPr lang="en-US" sz="2000" dirty="0" smtClean="0">
                <a:latin typeface="Times New Roman"/>
                <a:cs typeface="Times New Roman"/>
              </a:rPr>
              <a:t>Form </a:t>
            </a:r>
            <a:r>
              <a:rPr lang="en-US" sz="2000" dirty="0">
                <a:latin typeface="Times New Roman"/>
                <a:cs typeface="Times New Roman"/>
              </a:rPr>
              <a:t>in oral poetry is not only verbal it is also physical. The oral poet relies equally on gestures, movements and mimicry. These, too, can have a powerful impact on an audience. Like the poet’s words, they divert attention from what is actually being said and only aim to impress the spectator by the skills of the delivery</a:t>
            </a:r>
            <a:r>
              <a:rPr lang="en-US" sz="2000" dirty="0" smtClean="0">
                <a:latin typeface="Times New Roman"/>
                <a:cs typeface="Times New Roman"/>
              </a:rPr>
              <a:t>:</a:t>
            </a:r>
          </a:p>
          <a:p>
            <a:endParaRPr lang="en-US" sz="2000" dirty="0">
              <a:latin typeface="Times New Roman"/>
              <a:cs typeface="Times New Roman"/>
            </a:endParaRPr>
          </a:p>
          <a:p>
            <a:r>
              <a:rPr lang="en-GB" sz="2000" dirty="0" smtClean="0">
                <a:latin typeface="Times New Roman"/>
                <a:cs typeface="Times New Roman"/>
              </a:rPr>
              <a:t>“[</a:t>
            </a:r>
            <a:r>
              <a:rPr lang="en-GB" sz="2000" dirty="0">
                <a:latin typeface="Times New Roman"/>
                <a:cs typeface="Times New Roman"/>
              </a:rPr>
              <a:t>A]</a:t>
            </a:r>
            <a:r>
              <a:rPr lang="en-GB" sz="2000" dirty="0" err="1">
                <a:latin typeface="Times New Roman"/>
                <a:cs typeface="Times New Roman"/>
              </a:rPr>
              <a:t>nd</a:t>
            </a:r>
            <a:r>
              <a:rPr lang="en-GB" sz="2000" dirty="0">
                <a:latin typeface="Times New Roman"/>
                <a:cs typeface="Times New Roman"/>
              </a:rPr>
              <a:t> he will be ready to imitate anything, not as a joke, but in right good earnest, and before a large company. As I was just now saying, he will attempt to represent the roll of thunder, the noise of wind and hail, or the creaking of wheels, and pulleys, and the various sounds of the flutes; pipes, trumpets, and all sorts of instruments: he will bark like a dog, bleat like a sheep, or crow like a cock; his entire art will consist in imitation of voice and gesture, and there will be very little narration</a:t>
            </a:r>
            <a:r>
              <a:rPr lang="en-GB" sz="2000" dirty="0" smtClean="0">
                <a:latin typeface="Times New Roman"/>
                <a:cs typeface="Times New Roman"/>
              </a:rPr>
              <a:t>.”</a:t>
            </a:r>
          </a:p>
          <a:p>
            <a:endParaRPr lang="en-US" sz="2000" dirty="0">
              <a:latin typeface="Times New Roman"/>
              <a:cs typeface="Times New Roman"/>
            </a:endParaRPr>
          </a:p>
          <a:p>
            <a:r>
              <a:rPr lang="en-GB" sz="2000" i="1" dirty="0">
                <a:latin typeface="Times New Roman"/>
                <a:cs typeface="Times New Roman"/>
              </a:rPr>
              <a:t>Republic</a:t>
            </a:r>
            <a:r>
              <a:rPr lang="en-GB" sz="2000" dirty="0">
                <a:latin typeface="Times New Roman"/>
                <a:cs typeface="Times New Roman"/>
              </a:rPr>
              <a:t>, (397a). Subsequent references will be given in the text.</a:t>
            </a:r>
            <a:endParaRPr lang="en-US" sz="2000" dirty="0">
              <a:latin typeface="Times New Roman"/>
              <a:cs typeface="Times New Roman"/>
            </a:endParaRPr>
          </a:p>
          <a:p>
            <a:r>
              <a:rPr lang="en-GB" sz="2000" dirty="0" smtClean="0">
                <a:latin typeface="Times New Roman"/>
                <a:cs typeface="Times New Roman"/>
              </a:rPr>
              <a:t>.</a:t>
            </a:r>
            <a:endParaRPr lang="en-US" sz="2000" dirty="0">
              <a:latin typeface="Times New Roman"/>
              <a:cs typeface="Times New Roman"/>
            </a:endParaRPr>
          </a:p>
        </p:txBody>
      </p:sp>
    </p:spTree>
    <p:extLst>
      <p:ext uri="{BB962C8B-B14F-4D97-AF65-F5344CB8AC3E}">
        <p14:creationId xmlns:p14="http://schemas.microsoft.com/office/powerpoint/2010/main" val="231255697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3" name="Rectangle 2"/>
          <p:cNvSpPr/>
          <p:nvPr/>
        </p:nvSpPr>
        <p:spPr>
          <a:xfrm>
            <a:off x="251520" y="1628800"/>
            <a:ext cx="8496944" cy="646331"/>
          </a:xfrm>
          <a:prstGeom prst="rect">
            <a:avLst/>
          </a:prstGeom>
        </p:spPr>
        <p:txBody>
          <a:bodyPr wrap="square">
            <a:spAutoFit/>
          </a:bodyPr>
          <a:lstStyle/>
          <a:p>
            <a:endParaRPr lang="en-GB" dirty="0"/>
          </a:p>
          <a:p>
            <a:endParaRPr lang="en-GB" dirty="0" smtClean="0"/>
          </a:p>
        </p:txBody>
      </p:sp>
      <p:sp>
        <p:nvSpPr>
          <p:cNvPr id="2" name="Rectangle 1"/>
          <p:cNvSpPr/>
          <p:nvPr/>
        </p:nvSpPr>
        <p:spPr>
          <a:xfrm>
            <a:off x="611560" y="1484784"/>
            <a:ext cx="7920880" cy="5570756"/>
          </a:xfrm>
          <a:prstGeom prst="rect">
            <a:avLst/>
          </a:prstGeom>
        </p:spPr>
        <p:txBody>
          <a:bodyPr wrap="square">
            <a:spAutoFit/>
          </a:bodyPr>
          <a:lstStyle/>
          <a:p>
            <a:pPr marL="342900" indent="-342900">
              <a:buFont typeface="Wingdings" charset="2"/>
              <a:buChar char="v"/>
            </a:pPr>
            <a:r>
              <a:rPr lang="en-GB" sz="2000" dirty="0">
                <a:latin typeface="Times New Roman"/>
                <a:cs typeface="Times New Roman"/>
              </a:rPr>
              <a:t>Exposing the youth to poetry from childhood to adult age, Plato says, is simply indoctrination and propaganda. The youth will be educated to rely on emotions rather than reason. </a:t>
            </a:r>
            <a:endParaRPr lang="en-GB" sz="2000" dirty="0" smtClean="0">
              <a:latin typeface="Times New Roman"/>
              <a:cs typeface="Times New Roman"/>
            </a:endParaRPr>
          </a:p>
          <a:p>
            <a:endParaRPr lang="en-GB" sz="2000" dirty="0">
              <a:latin typeface="Times New Roman"/>
              <a:cs typeface="Times New Roman"/>
            </a:endParaRPr>
          </a:p>
          <a:p>
            <a:r>
              <a:rPr lang="en-GB" sz="2000" dirty="0" smtClean="0">
                <a:latin typeface="Times New Roman"/>
                <a:cs typeface="Times New Roman"/>
              </a:rPr>
              <a:t>P</a:t>
            </a:r>
            <a:r>
              <a:rPr lang="en-GB" sz="2000" b="1" dirty="0" smtClean="0">
                <a:latin typeface="Times New Roman"/>
                <a:cs typeface="Times New Roman"/>
              </a:rPr>
              <a:t>oetry </a:t>
            </a:r>
            <a:r>
              <a:rPr lang="en-GB" sz="2000" b="1" dirty="0">
                <a:latin typeface="Times New Roman"/>
                <a:cs typeface="Times New Roman"/>
              </a:rPr>
              <a:t>cripples the mind. It weakens the critical faculty and breeds conformity.</a:t>
            </a:r>
            <a:r>
              <a:rPr lang="en-GB" sz="2000" dirty="0">
                <a:latin typeface="Times New Roman"/>
                <a:cs typeface="Times New Roman"/>
              </a:rPr>
              <a:t> </a:t>
            </a:r>
            <a:endParaRPr lang="en-GB" sz="2000" dirty="0" smtClean="0">
              <a:latin typeface="Times New Roman"/>
              <a:cs typeface="Times New Roman"/>
            </a:endParaRPr>
          </a:p>
          <a:p>
            <a:endParaRPr lang="en-GB" sz="2000" dirty="0">
              <a:latin typeface="Times New Roman"/>
              <a:cs typeface="Times New Roman"/>
            </a:endParaRPr>
          </a:p>
          <a:p>
            <a:r>
              <a:rPr lang="en-GB" sz="2000" dirty="0" smtClean="0">
                <a:latin typeface="Times New Roman"/>
                <a:cs typeface="Times New Roman"/>
              </a:rPr>
              <a:t>“</a:t>
            </a:r>
            <a:r>
              <a:rPr lang="en-GB" sz="2000" dirty="0">
                <a:latin typeface="Times New Roman"/>
                <a:cs typeface="Times New Roman"/>
              </a:rPr>
              <a:t>Did you never observe," he asks, "how imitation, beginning in early youth and continuing far into life, at length grows into habits and becomes a second nature, affecting body, voice and mind?</a:t>
            </a:r>
            <a:r>
              <a:rPr lang="en-GB" sz="2000" dirty="0" smtClean="0">
                <a:latin typeface="Times New Roman"/>
                <a:cs typeface="Times New Roman"/>
              </a:rPr>
              <a:t>”</a:t>
            </a:r>
          </a:p>
          <a:p>
            <a:endParaRPr lang="en-GB" sz="2000" dirty="0">
              <a:latin typeface="Times New Roman"/>
              <a:cs typeface="Times New Roman"/>
            </a:endParaRPr>
          </a:p>
          <a:p>
            <a:pPr marL="342900" indent="-342900">
              <a:buFont typeface="Wingdings" charset="2"/>
              <a:buChar char="v"/>
            </a:pPr>
            <a:r>
              <a:rPr lang="en-GB" sz="2000" dirty="0" smtClean="0">
                <a:latin typeface="Times New Roman"/>
                <a:cs typeface="Times New Roman"/>
              </a:rPr>
              <a:t>The </a:t>
            </a:r>
            <a:r>
              <a:rPr lang="en-GB" sz="2000" dirty="0">
                <a:latin typeface="Times New Roman"/>
                <a:cs typeface="Times New Roman"/>
              </a:rPr>
              <a:t>mixture of rhymes, rhythms and colourful images can have a strong and powerful impact on the listener, </a:t>
            </a:r>
            <a:r>
              <a:rPr lang="en-GB" sz="2000" dirty="0" smtClean="0">
                <a:latin typeface="Times New Roman"/>
                <a:cs typeface="Times New Roman"/>
              </a:rPr>
              <a:t>because </a:t>
            </a:r>
            <a:r>
              <a:rPr lang="en-GB" sz="2000" dirty="0">
                <a:latin typeface="Times New Roman"/>
                <a:cs typeface="Times New Roman"/>
              </a:rPr>
              <a:t>rhythm and harmony," he says, "find their way into the inward places of the soul, on which they mightily fasten (</a:t>
            </a:r>
            <a:r>
              <a:rPr lang="en-GB" sz="2000" i="1" dirty="0">
                <a:latin typeface="Times New Roman"/>
                <a:cs typeface="Times New Roman"/>
              </a:rPr>
              <a:t>Republic</a:t>
            </a:r>
            <a:r>
              <a:rPr lang="en-GB" sz="2000" dirty="0">
                <a:latin typeface="Times New Roman"/>
                <a:cs typeface="Times New Roman"/>
              </a:rPr>
              <a:t>, 401). </a:t>
            </a:r>
            <a:endParaRPr lang="en-US" sz="2000" dirty="0">
              <a:latin typeface="Times New Roman"/>
              <a:cs typeface="Times New Roman"/>
            </a:endParaRPr>
          </a:p>
          <a:p>
            <a:endParaRPr lang="en-GB" sz="2000" dirty="0" smtClean="0">
              <a:latin typeface="Times New Roman"/>
              <a:cs typeface="Times New Roman"/>
            </a:endParaRPr>
          </a:p>
          <a:p>
            <a:endParaRPr lang="en-GB" dirty="0"/>
          </a:p>
          <a:p>
            <a:endParaRPr lang="en-US" dirty="0"/>
          </a:p>
        </p:txBody>
      </p:sp>
    </p:spTree>
    <p:extLst>
      <p:ext uri="{BB962C8B-B14F-4D97-AF65-F5344CB8AC3E}">
        <p14:creationId xmlns:p14="http://schemas.microsoft.com/office/powerpoint/2010/main" val="141191010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3" name="Rectangle 2"/>
          <p:cNvSpPr/>
          <p:nvPr/>
        </p:nvSpPr>
        <p:spPr>
          <a:xfrm>
            <a:off x="251520" y="1628800"/>
            <a:ext cx="8496944" cy="646331"/>
          </a:xfrm>
          <a:prstGeom prst="rect">
            <a:avLst/>
          </a:prstGeom>
        </p:spPr>
        <p:txBody>
          <a:bodyPr wrap="square">
            <a:spAutoFit/>
          </a:bodyPr>
          <a:lstStyle/>
          <a:p>
            <a:endParaRPr lang="en-GB" dirty="0"/>
          </a:p>
          <a:p>
            <a:endParaRPr lang="en-GB" dirty="0" smtClean="0"/>
          </a:p>
        </p:txBody>
      </p:sp>
      <p:sp>
        <p:nvSpPr>
          <p:cNvPr id="2" name="Rectangle 1"/>
          <p:cNvSpPr/>
          <p:nvPr/>
        </p:nvSpPr>
        <p:spPr>
          <a:xfrm>
            <a:off x="611560" y="1484784"/>
            <a:ext cx="7920880" cy="3693319"/>
          </a:xfrm>
          <a:prstGeom prst="rect">
            <a:avLst/>
          </a:prstGeom>
        </p:spPr>
        <p:txBody>
          <a:bodyPr wrap="square">
            <a:spAutoFit/>
          </a:bodyPr>
          <a:lstStyle/>
          <a:p>
            <a:pPr marL="285750" indent="-285750">
              <a:buFont typeface="Wingdings" charset="2"/>
              <a:buChar char="v"/>
            </a:pPr>
            <a:r>
              <a:rPr lang="en-GB" dirty="0" smtClean="0"/>
              <a:t>Excitement </a:t>
            </a:r>
            <a:r>
              <a:rPr lang="en-GB" dirty="0"/>
              <a:t>of </a:t>
            </a:r>
            <a:r>
              <a:rPr lang="en-GB" dirty="0" smtClean="0"/>
              <a:t>physical </a:t>
            </a:r>
            <a:r>
              <a:rPr lang="en-GB" dirty="0"/>
              <a:t>pleasures and </a:t>
            </a:r>
            <a:r>
              <a:rPr lang="en-GB" dirty="0" smtClean="0"/>
              <a:t>internal </a:t>
            </a:r>
            <a:r>
              <a:rPr lang="en-GB" dirty="0"/>
              <a:t>passions, </a:t>
            </a:r>
            <a:r>
              <a:rPr lang="en-GB" dirty="0" smtClean="0"/>
              <a:t>according to Plato, produce a neutralisation </a:t>
            </a:r>
            <a:r>
              <a:rPr lang="en-GB" dirty="0"/>
              <a:t>of the </a:t>
            </a:r>
            <a:r>
              <a:rPr lang="en-GB" dirty="0" smtClean="0"/>
              <a:t>faculty </a:t>
            </a:r>
            <a:r>
              <a:rPr lang="en-GB" dirty="0"/>
              <a:t>of sense and </a:t>
            </a:r>
            <a:r>
              <a:rPr lang="en-GB" dirty="0" smtClean="0"/>
              <a:t>judgement. </a:t>
            </a:r>
          </a:p>
          <a:p>
            <a:endParaRPr lang="en-GB" dirty="0"/>
          </a:p>
          <a:p>
            <a:pPr marL="285750" indent="-285750">
              <a:buFont typeface="Wingdings" charset="2"/>
              <a:buChar char="v"/>
            </a:pPr>
            <a:r>
              <a:rPr lang="en-GB" dirty="0" smtClean="0"/>
              <a:t>Plato’s </a:t>
            </a:r>
            <a:r>
              <a:rPr lang="en-GB" dirty="0"/>
              <a:t>merit is that he distanced himself enough from these </a:t>
            </a:r>
            <a:r>
              <a:rPr lang="en-GB" dirty="0" smtClean="0"/>
              <a:t>experiences</a:t>
            </a:r>
            <a:r>
              <a:rPr lang="en-GB" dirty="0"/>
              <a:t> </a:t>
            </a:r>
            <a:r>
              <a:rPr lang="en-GB" dirty="0" smtClean="0"/>
              <a:t>to </a:t>
            </a:r>
            <a:r>
              <a:rPr lang="en-GB" dirty="0"/>
              <a:t>understand that the passivity effect produced was calculated. </a:t>
            </a:r>
            <a:endParaRPr lang="en-GB" dirty="0" smtClean="0"/>
          </a:p>
          <a:p>
            <a:endParaRPr lang="en-GB" dirty="0"/>
          </a:p>
          <a:p>
            <a:pPr marL="285750" indent="-285750">
              <a:buFont typeface="Wingdings" charset="2"/>
              <a:buChar char="v"/>
            </a:pPr>
            <a:r>
              <a:rPr lang="en-GB" dirty="0" smtClean="0"/>
              <a:t>The </a:t>
            </a:r>
            <a:r>
              <a:rPr lang="en-GB" dirty="0"/>
              <a:t>passivity of the spectator/listener is a desired effect produced by a </a:t>
            </a:r>
            <a:r>
              <a:rPr lang="en-GB" dirty="0" smtClean="0"/>
              <a:t>calculation </a:t>
            </a:r>
            <a:r>
              <a:rPr lang="en-GB" dirty="0"/>
              <a:t>of the components of the </a:t>
            </a:r>
            <a:r>
              <a:rPr lang="en-GB" dirty="0" smtClean="0"/>
              <a:t>poetic medium</a:t>
            </a:r>
            <a:r>
              <a:rPr lang="en-GB" dirty="0"/>
              <a:t>. </a:t>
            </a:r>
            <a:endParaRPr lang="en-GB" dirty="0" smtClean="0"/>
          </a:p>
          <a:p>
            <a:endParaRPr lang="en-GB" dirty="0"/>
          </a:p>
          <a:p>
            <a:pPr marL="285750" indent="-285750">
              <a:buFont typeface="Wingdings" charset="2"/>
              <a:buChar char="v"/>
            </a:pPr>
            <a:r>
              <a:rPr lang="en-GB" dirty="0" smtClean="0"/>
              <a:t>To </a:t>
            </a:r>
            <a:r>
              <a:rPr lang="en-GB" dirty="0"/>
              <a:t>be sure it is not only the naïve or the ignorant that succumb to the power of </a:t>
            </a:r>
            <a:r>
              <a:rPr lang="en-GB" dirty="0" smtClean="0"/>
              <a:t>poetry. </a:t>
            </a:r>
            <a:r>
              <a:rPr lang="en-GB" dirty="0"/>
              <a:t>The strength of this tradition and its strong grip on minds is emphasised by Plato when he says “the best of us” are vulnerable to a good passage of Homer or the tragedians:</a:t>
            </a:r>
            <a:endParaRPr lang="en-US" dirty="0"/>
          </a:p>
        </p:txBody>
      </p:sp>
    </p:spTree>
    <p:extLst>
      <p:ext uri="{BB962C8B-B14F-4D97-AF65-F5344CB8AC3E}">
        <p14:creationId xmlns:p14="http://schemas.microsoft.com/office/powerpoint/2010/main" val="80641927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3" name="Rectangle 2"/>
          <p:cNvSpPr/>
          <p:nvPr/>
        </p:nvSpPr>
        <p:spPr>
          <a:xfrm>
            <a:off x="251520" y="1628800"/>
            <a:ext cx="8496944" cy="646331"/>
          </a:xfrm>
          <a:prstGeom prst="rect">
            <a:avLst/>
          </a:prstGeom>
        </p:spPr>
        <p:txBody>
          <a:bodyPr wrap="square">
            <a:spAutoFit/>
          </a:bodyPr>
          <a:lstStyle/>
          <a:p>
            <a:endParaRPr lang="en-GB" dirty="0"/>
          </a:p>
          <a:p>
            <a:endParaRPr lang="en-GB" dirty="0" smtClean="0"/>
          </a:p>
        </p:txBody>
      </p:sp>
      <p:sp>
        <p:nvSpPr>
          <p:cNvPr id="2" name="Rectangle 1"/>
          <p:cNvSpPr/>
          <p:nvPr/>
        </p:nvSpPr>
        <p:spPr>
          <a:xfrm>
            <a:off x="611560" y="1484784"/>
            <a:ext cx="7920880" cy="2308324"/>
          </a:xfrm>
          <a:prstGeom prst="rect">
            <a:avLst/>
          </a:prstGeom>
        </p:spPr>
        <p:txBody>
          <a:bodyPr wrap="square">
            <a:spAutoFit/>
          </a:bodyPr>
          <a:lstStyle/>
          <a:p>
            <a:r>
              <a:rPr lang="en-GB" dirty="0" smtClean="0"/>
              <a:t>“Hear </a:t>
            </a:r>
            <a:r>
              <a:rPr lang="en-GB" dirty="0"/>
              <a:t>and judge: The best of us, as I conceive, when we listen to a passage of Homer, or one of the tragedians, in which he represents some pitiful hero who is drawling out his sorrows in a long oration, or weeping, and smiting his breast – the best of us, you know, delight in giving way to sympathy, and are in raptures at the excellence of the poet who stirs our feelings most.</a:t>
            </a:r>
            <a:endParaRPr lang="en-US" dirty="0"/>
          </a:p>
          <a:p>
            <a:r>
              <a:rPr lang="en-GB" dirty="0"/>
              <a:t>Yes, of course I </a:t>
            </a:r>
            <a:r>
              <a:rPr lang="en-GB" dirty="0" smtClean="0"/>
              <a:t>know”</a:t>
            </a:r>
          </a:p>
          <a:p>
            <a:endParaRPr lang="en-GB" dirty="0"/>
          </a:p>
          <a:p>
            <a:r>
              <a:rPr lang="en-GB" dirty="0" smtClean="0"/>
              <a:t>(</a:t>
            </a:r>
            <a:r>
              <a:rPr lang="en-GB" i="1" dirty="0"/>
              <a:t>Republic</a:t>
            </a:r>
            <a:r>
              <a:rPr lang="en-GB" dirty="0"/>
              <a:t>, 605).</a:t>
            </a:r>
            <a:endParaRPr lang="en-US" dirty="0"/>
          </a:p>
        </p:txBody>
      </p:sp>
    </p:spTree>
    <p:extLst>
      <p:ext uri="{BB962C8B-B14F-4D97-AF65-F5344CB8AC3E}">
        <p14:creationId xmlns:p14="http://schemas.microsoft.com/office/powerpoint/2010/main" val="82163270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3" name="Rectangle 2"/>
          <p:cNvSpPr/>
          <p:nvPr/>
        </p:nvSpPr>
        <p:spPr>
          <a:xfrm>
            <a:off x="251520" y="1628800"/>
            <a:ext cx="8496944" cy="646331"/>
          </a:xfrm>
          <a:prstGeom prst="rect">
            <a:avLst/>
          </a:prstGeom>
        </p:spPr>
        <p:txBody>
          <a:bodyPr wrap="square">
            <a:spAutoFit/>
          </a:bodyPr>
          <a:lstStyle/>
          <a:p>
            <a:endParaRPr lang="en-GB" dirty="0"/>
          </a:p>
          <a:p>
            <a:endParaRPr lang="en-GB" dirty="0" smtClean="0"/>
          </a:p>
        </p:txBody>
      </p:sp>
      <p:sp>
        <p:nvSpPr>
          <p:cNvPr id="2" name="Rectangle 1"/>
          <p:cNvSpPr/>
          <p:nvPr/>
        </p:nvSpPr>
        <p:spPr>
          <a:xfrm>
            <a:off x="611560" y="1484784"/>
            <a:ext cx="7920880" cy="3693319"/>
          </a:xfrm>
          <a:prstGeom prst="rect">
            <a:avLst/>
          </a:prstGeom>
        </p:spPr>
        <p:txBody>
          <a:bodyPr wrap="square">
            <a:spAutoFit/>
          </a:bodyPr>
          <a:lstStyle/>
          <a:p>
            <a:endParaRPr lang="en-US" dirty="0"/>
          </a:p>
          <a:p>
            <a:pPr marL="285750" indent="-285750">
              <a:buFont typeface="Wingdings" charset="2"/>
              <a:buChar char="v"/>
            </a:pPr>
            <a:r>
              <a:rPr lang="en-US" dirty="0" smtClean="0"/>
              <a:t>Poetry creates a culture of superficiality. People want only to “seem” just rather than “be” just. </a:t>
            </a:r>
          </a:p>
          <a:p>
            <a:endParaRPr lang="en-US" dirty="0"/>
          </a:p>
          <a:p>
            <a:pPr marL="285750" indent="-285750">
              <a:buFont typeface="Wingdings" charset="2"/>
              <a:buChar char="v"/>
            </a:pPr>
            <a:r>
              <a:rPr lang="en-US" dirty="0" smtClean="0"/>
              <a:t>This culture </a:t>
            </a:r>
            <a:r>
              <a:rPr lang="en-US" dirty="0"/>
              <a:t>of </a:t>
            </a:r>
            <a:r>
              <a:rPr lang="en-US" dirty="0" smtClean="0"/>
              <a:t>appearances can </a:t>
            </a:r>
            <a:r>
              <a:rPr lang="en-US" dirty="0"/>
              <a:t>be most devastating </a:t>
            </a:r>
            <a:r>
              <a:rPr lang="en-US" dirty="0" smtClean="0"/>
              <a:t>in politics and law, for </a:t>
            </a:r>
            <a:r>
              <a:rPr lang="en-US" dirty="0"/>
              <a:t>it is there that material rewards and economic exploitation are </a:t>
            </a:r>
            <a:r>
              <a:rPr lang="en-US" dirty="0" smtClean="0"/>
              <a:t>great</a:t>
            </a:r>
            <a:r>
              <a:rPr lang="en-US" dirty="0"/>
              <a:t>. </a:t>
            </a:r>
            <a:endParaRPr lang="en-US" dirty="0" smtClean="0"/>
          </a:p>
          <a:p>
            <a:endParaRPr lang="en-US" dirty="0"/>
          </a:p>
          <a:p>
            <a:pPr marL="285750" indent="-285750">
              <a:buFont typeface="Wingdings" charset="2"/>
              <a:buChar char="v"/>
            </a:pPr>
            <a:r>
              <a:rPr lang="en-US" dirty="0" smtClean="0"/>
              <a:t>Fake </a:t>
            </a:r>
            <a:r>
              <a:rPr lang="en-US" dirty="0"/>
              <a:t>appearances can be of great use to </a:t>
            </a:r>
            <a:r>
              <a:rPr lang="en-US" dirty="0" smtClean="0"/>
              <a:t>politicians. </a:t>
            </a:r>
            <a:r>
              <a:rPr lang="en-US" dirty="0"/>
              <a:t>They could develop, on its basis, superficial ideologies with the sole aim of control and profit. The poets and the rhetoricians </a:t>
            </a:r>
            <a:r>
              <a:rPr lang="en-US" dirty="0" smtClean="0"/>
              <a:t>are recognized </a:t>
            </a:r>
            <a:r>
              <a:rPr lang="en-US" dirty="0"/>
              <a:t>as spin doctors who would ensure that people consent to being deceived or exploited. If that is not enough then there is always the option of force and </a:t>
            </a:r>
            <a:r>
              <a:rPr lang="en-US" dirty="0" smtClean="0"/>
              <a:t>coercion:</a:t>
            </a:r>
            <a:endParaRPr lang="en-US" dirty="0"/>
          </a:p>
          <a:p>
            <a:endParaRPr lang="en-US" dirty="0"/>
          </a:p>
        </p:txBody>
      </p:sp>
      <p:sp>
        <p:nvSpPr>
          <p:cNvPr id="4" name="TextBox 3"/>
          <p:cNvSpPr txBox="1"/>
          <p:nvPr/>
        </p:nvSpPr>
        <p:spPr>
          <a:xfrm>
            <a:off x="395536" y="778933"/>
            <a:ext cx="8496944" cy="461665"/>
          </a:xfrm>
          <a:prstGeom prst="rect">
            <a:avLst/>
          </a:prstGeom>
          <a:noFill/>
        </p:spPr>
        <p:txBody>
          <a:bodyPr wrap="square" rtlCol="0">
            <a:spAutoFit/>
          </a:bodyPr>
          <a:lstStyle/>
          <a:p>
            <a:pPr algn="ctr"/>
            <a:r>
              <a:rPr lang="en-US" sz="2400" b="1" dirty="0" smtClean="0">
                <a:latin typeface="Times New Roman"/>
                <a:cs typeface="Times New Roman"/>
              </a:rPr>
              <a:t>Seeming Vs. Being</a:t>
            </a:r>
            <a:endParaRPr lang="en-US" sz="2400" b="1" dirty="0">
              <a:latin typeface="Times New Roman"/>
              <a:cs typeface="Times New Roman"/>
            </a:endParaRPr>
          </a:p>
        </p:txBody>
      </p:sp>
    </p:spTree>
    <p:extLst>
      <p:ext uri="{BB962C8B-B14F-4D97-AF65-F5344CB8AC3E}">
        <p14:creationId xmlns:p14="http://schemas.microsoft.com/office/powerpoint/2010/main" val="298758483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16631"/>
            <a:ext cx="8280920"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3" name="Rectangle 2"/>
          <p:cNvSpPr/>
          <p:nvPr/>
        </p:nvSpPr>
        <p:spPr>
          <a:xfrm>
            <a:off x="251520" y="1628800"/>
            <a:ext cx="8496944" cy="646331"/>
          </a:xfrm>
          <a:prstGeom prst="rect">
            <a:avLst/>
          </a:prstGeom>
        </p:spPr>
        <p:txBody>
          <a:bodyPr wrap="square">
            <a:spAutoFit/>
          </a:bodyPr>
          <a:lstStyle/>
          <a:p>
            <a:endParaRPr lang="en-GB" dirty="0"/>
          </a:p>
          <a:p>
            <a:endParaRPr lang="en-GB" dirty="0" smtClean="0"/>
          </a:p>
        </p:txBody>
      </p:sp>
      <p:sp>
        <p:nvSpPr>
          <p:cNvPr id="2" name="Rectangle 1"/>
          <p:cNvSpPr/>
          <p:nvPr/>
        </p:nvSpPr>
        <p:spPr>
          <a:xfrm>
            <a:off x="611560" y="1484784"/>
            <a:ext cx="7920880" cy="5324535"/>
          </a:xfrm>
          <a:prstGeom prst="rect">
            <a:avLst/>
          </a:prstGeom>
        </p:spPr>
        <p:txBody>
          <a:bodyPr wrap="square">
            <a:spAutoFit/>
          </a:bodyPr>
          <a:lstStyle/>
          <a:p>
            <a:r>
              <a:rPr lang="en-US" sz="2000" dirty="0" smtClean="0">
                <a:latin typeface="Times New Roman"/>
                <a:cs typeface="Times New Roman"/>
              </a:rPr>
              <a:t>“Nevertheless</a:t>
            </a:r>
            <a:r>
              <a:rPr lang="en-US" sz="2000" dirty="0">
                <a:latin typeface="Times New Roman"/>
                <a:cs typeface="Times New Roman"/>
              </a:rPr>
              <a:t>, the argument indicates this, if we would be happy, to be the path along which we should proceed. With a view to concealment we will establish secret brotherhoods and political clubs. And there are professors of rhetoric who teach the art of persuading courts and assemblies; and so, partly by persuasion and partly by force, I shall make unlawful gains and not be </a:t>
            </a:r>
            <a:r>
              <a:rPr lang="en-US" sz="2000" dirty="0" smtClean="0">
                <a:latin typeface="Times New Roman"/>
                <a:cs typeface="Times New Roman"/>
              </a:rPr>
              <a:t>punished.</a:t>
            </a:r>
            <a:r>
              <a:rPr lang="en-US" sz="2000" dirty="0" smtClean="0">
                <a:latin typeface="Times New Roman"/>
                <a:cs typeface="Times New Roman"/>
              </a:rPr>
              <a:t>” (</a:t>
            </a:r>
            <a:r>
              <a:rPr lang="en-US" sz="2000" i="1" dirty="0">
                <a:latin typeface="Times New Roman"/>
                <a:cs typeface="Times New Roman"/>
              </a:rPr>
              <a:t>Republic</a:t>
            </a:r>
            <a:r>
              <a:rPr lang="en-US" sz="2000" dirty="0">
                <a:latin typeface="Times New Roman"/>
                <a:cs typeface="Times New Roman"/>
              </a:rPr>
              <a:t>, 365)</a:t>
            </a:r>
          </a:p>
          <a:p>
            <a:endParaRPr lang="en-US" sz="2000" dirty="0">
              <a:latin typeface="Times New Roman"/>
              <a:cs typeface="Times New Roman"/>
            </a:endParaRPr>
          </a:p>
          <a:p>
            <a:pPr marL="342900" indent="-342900">
              <a:buFont typeface="Wingdings" charset="2"/>
              <a:buChar char="v"/>
            </a:pPr>
            <a:r>
              <a:rPr lang="en-US" sz="2000" dirty="0">
                <a:latin typeface="Times New Roman"/>
                <a:cs typeface="Times New Roman"/>
              </a:rPr>
              <a:t>The </a:t>
            </a:r>
            <a:r>
              <a:rPr lang="en-US" sz="2000" dirty="0" smtClean="0">
                <a:latin typeface="Times New Roman"/>
                <a:cs typeface="Times New Roman"/>
              </a:rPr>
              <a:t>superficial culture that poetry produces is </a:t>
            </a:r>
            <a:r>
              <a:rPr lang="en-US" sz="2000" dirty="0">
                <a:latin typeface="Times New Roman"/>
                <a:cs typeface="Times New Roman"/>
              </a:rPr>
              <a:t>not, therefore, equally harmful to everybody. There are those who suffer it and there are those who use and benefit from it. </a:t>
            </a:r>
            <a:endParaRPr lang="en-US" sz="2000" dirty="0" smtClean="0">
              <a:latin typeface="Times New Roman"/>
              <a:cs typeface="Times New Roman"/>
            </a:endParaRPr>
          </a:p>
          <a:p>
            <a:endParaRPr lang="en-US" sz="2000" dirty="0" smtClean="0">
              <a:latin typeface="Times New Roman"/>
              <a:cs typeface="Times New Roman"/>
            </a:endParaRPr>
          </a:p>
          <a:p>
            <a:pPr marL="342900" indent="-342900">
              <a:buFont typeface="Wingdings" charset="2"/>
              <a:buChar char="v"/>
            </a:pPr>
            <a:r>
              <a:rPr lang="en-US" sz="2000" dirty="0" smtClean="0">
                <a:latin typeface="Times New Roman"/>
                <a:cs typeface="Times New Roman"/>
              </a:rPr>
              <a:t>The </a:t>
            </a:r>
            <a:r>
              <a:rPr lang="en-US" sz="2000" dirty="0">
                <a:latin typeface="Times New Roman"/>
                <a:cs typeface="Times New Roman"/>
              </a:rPr>
              <a:t>benefits are an incentive for many to devote themselves to the game of breeding and developing appearances and lies. Only a cover is needed: “a picture and shadow of virtue to be the vestibule and exterior of my house.”</a:t>
            </a:r>
          </a:p>
          <a:p>
            <a:r>
              <a:rPr lang="en-US" sz="2000" dirty="0">
                <a:latin typeface="Times New Roman"/>
                <a:cs typeface="Times New Roman"/>
              </a:rPr>
              <a:t> </a:t>
            </a:r>
          </a:p>
          <a:p>
            <a:endParaRPr lang="en-US" sz="2000" dirty="0">
              <a:latin typeface="Times New Roman"/>
              <a:cs typeface="Times New Roman"/>
            </a:endParaRPr>
          </a:p>
        </p:txBody>
      </p:sp>
    </p:spTree>
    <p:extLst>
      <p:ext uri="{BB962C8B-B14F-4D97-AF65-F5344CB8AC3E}">
        <p14:creationId xmlns:p14="http://schemas.microsoft.com/office/powerpoint/2010/main" val="202490030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16632"/>
            <a:ext cx="9396536" cy="1569660"/>
          </a:xfrm>
          <a:prstGeom prst="rect">
            <a:avLst/>
          </a:prstGeom>
        </p:spPr>
        <p:txBody>
          <a:bodyPr wrap="square">
            <a:spAutoFit/>
          </a:bodyPr>
          <a:lstStyle/>
          <a:p>
            <a:pPr lvl="0"/>
            <a:r>
              <a:rPr lang="en-US" b="1" dirty="0"/>
              <a:t> </a:t>
            </a:r>
            <a:endParaRPr lang="en-US" dirty="0"/>
          </a:p>
          <a:p>
            <a:pPr lvl="0"/>
            <a:endParaRPr lang="en-US" b="1" dirty="0" smtClean="0"/>
          </a:p>
          <a:p>
            <a:pPr algn="just">
              <a:lnSpc>
                <a:spcPct val="150000"/>
              </a:lnSpc>
            </a:pPr>
            <a:endParaRPr lang="en-US" sz="1400" b="1" dirty="0" smtClean="0">
              <a:solidFill>
                <a:srgbClr val="0070C0"/>
              </a:solidFill>
            </a:endParaRPr>
          </a:p>
          <a:p>
            <a:pPr algn="just">
              <a:lnSpc>
                <a:spcPct val="150000"/>
              </a:lnSpc>
            </a:pPr>
            <a:endParaRPr lang="en-US" sz="1400" b="1" dirty="0" smtClean="0">
              <a:solidFill>
                <a:srgbClr val="0070C0"/>
              </a:solidFill>
            </a:endParaRPr>
          </a:p>
          <a:p>
            <a:pPr lvl="0"/>
            <a:endParaRPr lang="en-US" dirty="0"/>
          </a:p>
        </p:txBody>
      </p:sp>
      <p:sp>
        <p:nvSpPr>
          <p:cNvPr id="3" name="Rectangle 2"/>
          <p:cNvSpPr/>
          <p:nvPr/>
        </p:nvSpPr>
        <p:spPr>
          <a:xfrm>
            <a:off x="251520" y="1628800"/>
            <a:ext cx="8496944" cy="646331"/>
          </a:xfrm>
          <a:prstGeom prst="rect">
            <a:avLst/>
          </a:prstGeom>
        </p:spPr>
        <p:txBody>
          <a:bodyPr wrap="square">
            <a:spAutoFit/>
          </a:bodyPr>
          <a:lstStyle/>
          <a:p>
            <a:endParaRPr lang="en-GB" dirty="0"/>
          </a:p>
          <a:p>
            <a:endParaRPr lang="en-GB" dirty="0" smtClean="0"/>
          </a:p>
        </p:txBody>
      </p:sp>
      <p:sp>
        <p:nvSpPr>
          <p:cNvPr id="2" name="Rectangle 1"/>
          <p:cNvSpPr/>
          <p:nvPr/>
        </p:nvSpPr>
        <p:spPr>
          <a:xfrm>
            <a:off x="611560" y="1484784"/>
            <a:ext cx="7920880" cy="4339650"/>
          </a:xfrm>
          <a:prstGeom prst="rect">
            <a:avLst/>
          </a:prstGeom>
        </p:spPr>
        <p:txBody>
          <a:bodyPr wrap="square">
            <a:spAutoFit/>
          </a:bodyPr>
          <a:lstStyle/>
          <a:p>
            <a:endParaRPr lang="en-US" dirty="0" smtClean="0"/>
          </a:p>
          <a:p>
            <a:pPr marL="342900" indent="-342900">
              <a:buFont typeface="Wingdings" charset="2"/>
              <a:buChar char="v"/>
            </a:pPr>
            <a:r>
              <a:rPr lang="en-US" sz="2000" dirty="0" smtClean="0">
                <a:latin typeface="Times New Roman"/>
                <a:cs typeface="Times New Roman"/>
              </a:rPr>
              <a:t>It </a:t>
            </a:r>
            <a:r>
              <a:rPr lang="en-US" sz="2000" dirty="0">
                <a:latin typeface="Times New Roman"/>
                <a:cs typeface="Times New Roman"/>
              </a:rPr>
              <a:t>seems obvious that, for Plato, it was a deplorable fact that such an experience, or communion, constituted the official form of cultural </a:t>
            </a:r>
            <a:r>
              <a:rPr lang="en-US" sz="2000" dirty="0" smtClean="0">
                <a:latin typeface="Times New Roman"/>
                <a:cs typeface="Times New Roman"/>
              </a:rPr>
              <a:t>organization </a:t>
            </a:r>
            <a:r>
              <a:rPr lang="en-US" sz="2000" dirty="0">
                <a:latin typeface="Times New Roman"/>
                <a:cs typeface="Times New Roman"/>
              </a:rPr>
              <a:t>on which the destiny of a whole people for generations depended. It was obvious to him that the Greeks’ reliance on such sensational emotionalism as a source of law, education and morality was </a:t>
            </a:r>
            <a:r>
              <a:rPr lang="en-US" sz="2000" dirty="0" smtClean="0">
                <a:latin typeface="Times New Roman"/>
                <a:cs typeface="Times New Roman"/>
              </a:rPr>
              <a:t>a </a:t>
            </a:r>
            <a:r>
              <a:rPr lang="en-US" sz="2000" dirty="0">
                <a:latin typeface="Times New Roman"/>
                <a:cs typeface="Times New Roman"/>
              </a:rPr>
              <a:t>very unhealthy state of affairs, and a recipe for disaster. </a:t>
            </a:r>
            <a:endParaRPr lang="en-US" sz="2000" dirty="0" smtClean="0">
              <a:latin typeface="Times New Roman"/>
              <a:cs typeface="Times New Roman"/>
            </a:endParaRPr>
          </a:p>
          <a:p>
            <a:endParaRPr lang="en-US" sz="2000" dirty="0">
              <a:latin typeface="Times New Roman"/>
              <a:cs typeface="Times New Roman"/>
            </a:endParaRPr>
          </a:p>
          <a:p>
            <a:pPr marL="342900" indent="-342900">
              <a:buFont typeface="Wingdings" charset="2"/>
              <a:buChar char="v"/>
            </a:pPr>
            <a:r>
              <a:rPr lang="en-US" sz="2000" dirty="0" smtClean="0">
                <a:latin typeface="Times New Roman"/>
                <a:cs typeface="Times New Roman"/>
              </a:rPr>
              <a:t>Take </a:t>
            </a:r>
            <a:r>
              <a:rPr lang="en-US" sz="2000" dirty="0">
                <a:latin typeface="Times New Roman"/>
                <a:cs typeface="Times New Roman"/>
              </a:rPr>
              <a:t>a step away from it, he suggested to his people, and you will </a:t>
            </a:r>
            <a:r>
              <a:rPr lang="en-US" sz="2000" dirty="0" smtClean="0">
                <a:latin typeface="Times New Roman"/>
                <a:cs typeface="Times New Roman"/>
              </a:rPr>
              <a:t>realize </a:t>
            </a:r>
            <a:r>
              <a:rPr lang="en-US" sz="2000" dirty="0">
                <a:latin typeface="Times New Roman"/>
                <a:cs typeface="Times New Roman"/>
              </a:rPr>
              <a:t>how poor and fake an experience it is. You will </a:t>
            </a:r>
            <a:r>
              <a:rPr lang="en-US" sz="2000" dirty="0" smtClean="0">
                <a:latin typeface="Times New Roman"/>
                <a:cs typeface="Times New Roman"/>
              </a:rPr>
              <a:t>realize</a:t>
            </a:r>
            <a:r>
              <a:rPr lang="en-US" sz="2000" dirty="0">
                <a:latin typeface="Times New Roman"/>
                <a:cs typeface="Times New Roman"/>
              </a:rPr>
              <a:t>, he says, that it is a blind imitation of modes and patterns of being with no recourse to even the most basic sense of evaluation and </a:t>
            </a:r>
            <a:r>
              <a:rPr lang="en-US" sz="2000" dirty="0" smtClean="0">
                <a:latin typeface="Times New Roman"/>
                <a:cs typeface="Times New Roman"/>
              </a:rPr>
              <a:t>judgment</a:t>
            </a:r>
            <a:r>
              <a:rPr lang="en-US" sz="2000" dirty="0">
                <a:latin typeface="Times New Roman"/>
                <a:cs typeface="Times New Roman"/>
              </a:rPr>
              <a:t>.</a:t>
            </a:r>
          </a:p>
          <a:p>
            <a:r>
              <a:rPr lang="en-US" sz="2000" dirty="0">
                <a:latin typeface="Times New Roman"/>
                <a:cs typeface="Times New Roman"/>
              </a:rPr>
              <a:t> </a:t>
            </a:r>
          </a:p>
          <a:p>
            <a:endParaRPr lang="en-US" dirty="0"/>
          </a:p>
        </p:txBody>
      </p:sp>
      <p:sp>
        <p:nvSpPr>
          <p:cNvPr id="4" name="TextBox 3"/>
          <p:cNvSpPr txBox="1"/>
          <p:nvPr/>
        </p:nvSpPr>
        <p:spPr>
          <a:xfrm>
            <a:off x="395536" y="660400"/>
            <a:ext cx="8424935" cy="461665"/>
          </a:xfrm>
          <a:prstGeom prst="rect">
            <a:avLst/>
          </a:prstGeom>
          <a:noFill/>
        </p:spPr>
        <p:txBody>
          <a:bodyPr wrap="square" rtlCol="0">
            <a:spAutoFit/>
          </a:bodyPr>
          <a:lstStyle/>
          <a:p>
            <a:pPr algn="ctr"/>
            <a:r>
              <a:rPr lang="en-US" sz="2400" b="1" dirty="0" smtClean="0">
                <a:latin typeface="Times New Roman"/>
                <a:cs typeface="Times New Roman"/>
              </a:rPr>
              <a:t>Conclusion</a:t>
            </a:r>
            <a:endParaRPr lang="en-US" sz="2400" b="1" dirty="0">
              <a:latin typeface="Times New Roman"/>
              <a:cs typeface="Times New Roman"/>
            </a:endParaRPr>
          </a:p>
        </p:txBody>
      </p:sp>
    </p:spTree>
    <p:extLst>
      <p:ext uri="{BB962C8B-B14F-4D97-AF65-F5344CB8AC3E}">
        <p14:creationId xmlns:p14="http://schemas.microsoft.com/office/powerpoint/2010/main" val="388717417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x-none"/>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www.w3.org/XML/1998/namespace"/>
    <ds:schemaRef ds:uri="http://purl.org/dc/elements/1.1/"/>
    <ds:schemaRef ds:uri="http://schemas.microsoft.com/office/2006/metadata/properties"/>
    <ds:schemaRef ds:uri="http://schemas.microsoft.com/office/2006/documentManagement/typ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2630</TotalTime>
  <Words>3693</Words>
  <Application>Microsoft Macintosh PowerPoint</Application>
  <PresentationFormat>On-screen Show (4:3)</PresentationFormat>
  <Paragraphs>279</Paragraphs>
  <Slides>30</Slides>
  <Notes>6</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المحاضرة التمهيدية</vt:lpstr>
      <vt:lpstr>PowerPoint Presentation</vt:lpstr>
      <vt:lpstr>Lecture 3 Criticism in Ancient Greece: Plato on Poetry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Fouzi Slisli</cp:lastModifiedBy>
  <cp:revision>247</cp:revision>
  <dcterms:created xsi:type="dcterms:W3CDTF">1601-01-01T00:00:00Z</dcterms:created>
  <dcterms:modified xsi:type="dcterms:W3CDTF">2012-09-28T21:45:17Z</dcterms:modified>
</cp:coreProperties>
</file>